
<file path=[Content_Types].xml><?xml version="1.0" encoding="utf-8"?>
<Types xmlns="http://schemas.openxmlformats.org/package/2006/content-types">
  <Default Extension="bin" ContentType="application/vnd.ms-office.legacyDiagramText"/>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legacyDocTextInfo.bin" ContentType="application/vnd.ms-office.legacyDocTextInfo"/>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66" r:id="rId1"/>
  </p:sldMasterIdLst>
  <p:notesMasterIdLst>
    <p:notesMasterId r:id="rId17"/>
  </p:notesMasterIdLst>
  <p:sldIdLst>
    <p:sldId id="256" r:id="rId2"/>
    <p:sldId id="257" r:id="rId3"/>
    <p:sldId id="258" r:id="rId4"/>
    <p:sldId id="259" r:id="rId5"/>
    <p:sldId id="260" r:id="rId6"/>
    <p:sldId id="261" r:id="rId7"/>
    <p:sldId id="262" r:id="rId8"/>
    <p:sldId id="264" r:id="rId9"/>
    <p:sldId id="266" r:id="rId10"/>
    <p:sldId id="267" r:id="rId11"/>
    <p:sldId id="268" r:id="rId12"/>
    <p:sldId id="271" r:id="rId13"/>
    <p:sldId id="263" r:id="rId14"/>
    <p:sldId id="269" r:id="rId15"/>
    <p:sldId id="270"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06/relationships/legacyDocTextInfo" Target="legacyDocTextInfo.bin"/></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4" Type="http://schemas.microsoft.com/office/2006/relationships/legacyDiagramText" Target="legacyDiagramText4.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AF1959E4-7D18-564D-F3B9-8D1ACD975C40}"/>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44035" name="Rectangle 3">
            <a:extLst>
              <a:ext uri="{FF2B5EF4-FFF2-40B4-BE49-F238E27FC236}">
                <a16:creationId xmlns:a16="http://schemas.microsoft.com/office/drawing/2014/main" id="{1593ADF5-E2BC-071E-B3F5-2EC4F069EBD2}"/>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44036" name="Rectangle 4">
            <a:extLst>
              <a:ext uri="{FF2B5EF4-FFF2-40B4-BE49-F238E27FC236}">
                <a16:creationId xmlns:a16="http://schemas.microsoft.com/office/drawing/2014/main" id="{40FA250B-2878-8D7E-616B-07B21297E866}"/>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4037" name="Rectangle 5">
            <a:extLst>
              <a:ext uri="{FF2B5EF4-FFF2-40B4-BE49-F238E27FC236}">
                <a16:creationId xmlns:a16="http://schemas.microsoft.com/office/drawing/2014/main" id="{17D9392B-DC10-E6F2-9E73-4AD612D57167}"/>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4038" name="Rectangle 6">
            <a:extLst>
              <a:ext uri="{FF2B5EF4-FFF2-40B4-BE49-F238E27FC236}">
                <a16:creationId xmlns:a16="http://schemas.microsoft.com/office/drawing/2014/main" id="{117E8C16-1283-CCA6-67C2-0EE3420BE5DB}"/>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44039" name="Rectangle 7">
            <a:extLst>
              <a:ext uri="{FF2B5EF4-FFF2-40B4-BE49-F238E27FC236}">
                <a16:creationId xmlns:a16="http://schemas.microsoft.com/office/drawing/2014/main" id="{7EC32DB4-2F6F-5016-16B2-A81A1F3D84C7}"/>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FA39360-9171-AD40-BD81-614BD662C70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6745947-1045-D04C-8330-C691688AB22B}"/>
              </a:ext>
            </a:extLst>
          </p:cNvPr>
          <p:cNvSpPr>
            <a:spLocks noGrp="1" noChangeArrowheads="1"/>
          </p:cNvSpPr>
          <p:nvPr>
            <p:ph type="sldNum" sz="quarter" idx="5"/>
          </p:nvPr>
        </p:nvSpPr>
        <p:spPr>
          <a:ln/>
        </p:spPr>
        <p:txBody>
          <a:bodyPr/>
          <a:lstStyle/>
          <a:p>
            <a:fld id="{B1EAA05E-E7B6-F44B-BAFD-120FBCFA41CB}" type="slidenum">
              <a:rPr lang="en-US" altLang="en-US"/>
              <a:pPr/>
              <a:t>1</a:t>
            </a:fld>
            <a:endParaRPr lang="en-US" altLang="en-US"/>
          </a:p>
        </p:txBody>
      </p:sp>
      <p:sp>
        <p:nvSpPr>
          <p:cNvPr id="57346" name="Rectangle 2">
            <a:extLst>
              <a:ext uri="{FF2B5EF4-FFF2-40B4-BE49-F238E27FC236}">
                <a16:creationId xmlns:a16="http://schemas.microsoft.com/office/drawing/2014/main" id="{D1778591-41D1-6A77-EA19-F04AF84E0156}"/>
              </a:ext>
            </a:extLst>
          </p:cNvPr>
          <p:cNvSpPr>
            <a:spLocks noRot="1" noChangeArrowheads="1" noTextEdit="1"/>
          </p:cNvSpPr>
          <p:nvPr>
            <p:ph type="sldImg"/>
          </p:nvPr>
        </p:nvSpPr>
        <p:spPr>
          <a:ln/>
        </p:spPr>
      </p:sp>
      <p:sp>
        <p:nvSpPr>
          <p:cNvPr id="57347" name="Rectangle 3">
            <a:extLst>
              <a:ext uri="{FF2B5EF4-FFF2-40B4-BE49-F238E27FC236}">
                <a16:creationId xmlns:a16="http://schemas.microsoft.com/office/drawing/2014/main" id="{6925BC3B-39EE-EE90-24A9-84CD482D5B3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B9E1958-FB02-CF4C-09AF-5F72C2AA3C10}"/>
              </a:ext>
            </a:extLst>
          </p:cNvPr>
          <p:cNvSpPr>
            <a:spLocks noGrp="1" noChangeArrowheads="1"/>
          </p:cNvSpPr>
          <p:nvPr>
            <p:ph type="sldNum" sz="quarter" idx="5"/>
          </p:nvPr>
        </p:nvSpPr>
        <p:spPr>
          <a:ln/>
        </p:spPr>
        <p:txBody>
          <a:bodyPr/>
          <a:lstStyle/>
          <a:p>
            <a:fld id="{826DB46C-B7E7-344B-8AF7-04E7B50E59AA}" type="slidenum">
              <a:rPr lang="en-US" altLang="en-US"/>
              <a:pPr/>
              <a:t>10</a:t>
            </a:fld>
            <a:endParaRPr lang="en-US" altLang="en-US"/>
          </a:p>
        </p:txBody>
      </p:sp>
      <p:sp>
        <p:nvSpPr>
          <p:cNvPr id="62466" name="Rectangle 2">
            <a:extLst>
              <a:ext uri="{FF2B5EF4-FFF2-40B4-BE49-F238E27FC236}">
                <a16:creationId xmlns:a16="http://schemas.microsoft.com/office/drawing/2014/main" id="{8E2E9A45-E34B-1015-D5A2-18D2EE69F255}"/>
              </a:ext>
            </a:extLst>
          </p:cNvPr>
          <p:cNvSpPr>
            <a:spLocks noRot="1" noChangeArrowheads="1" noTextEdit="1"/>
          </p:cNvSpPr>
          <p:nvPr>
            <p:ph type="sldImg"/>
          </p:nvPr>
        </p:nvSpPr>
        <p:spPr>
          <a:ln/>
        </p:spPr>
      </p:sp>
      <p:sp>
        <p:nvSpPr>
          <p:cNvPr id="62467" name="Rectangle 3">
            <a:extLst>
              <a:ext uri="{FF2B5EF4-FFF2-40B4-BE49-F238E27FC236}">
                <a16:creationId xmlns:a16="http://schemas.microsoft.com/office/drawing/2014/main" id="{59D674DD-C75F-5BE4-D777-F59E5441887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D3121EE-CDCC-838A-1973-8F94C5F668B5}"/>
              </a:ext>
            </a:extLst>
          </p:cNvPr>
          <p:cNvSpPr>
            <a:spLocks noGrp="1" noChangeArrowheads="1"/>
          </p:cNvSpPr>
          <p:nvPr>
            <p:ph type="sldNum" sz="quarter" idx="5"/>
          </p:nvPr>
        </p:nvSpPr>
        <p:spPr>
          <a:ln/>
        </p:spPr>
        <p:txBody>
          <a:bodyPr/>
          <a:lstStyle/>
          <a:p>
            <a:fld id="{BBF6174E-9695-DC4B-B25C-8B1EE3CD0426}" type="slidenum">
              <a:rPr lang="en-US" altLang="en-US"/>
              <a:pPr/>
              <a:t>11</a:t>
            </a:fld>
            <a:endParaRPr lang="en-US" altLang="en-US"/>
          </a:p>
        </p:txBody>
      </p:sp>
      <p:sp>
        <p:nvSpPr>
          <p:cNvPr id="63490" name="Rectangle 2">
            <a:extLst>
              <a:ext uri="{FF2B5EF4-FFF2-40B4-BE49-F238E27FC236}">
                <a16:creationId xmlns:a16="http://schemas.microsoft.com/office/drawing/2014/main" id="{CDC2C451-5F67-4E2B-AEFA-B09C970251BE}"/>
              </a:ext>
            </a:extLst>
          </p:cNvPr>
          <p:cNvSpPr>
            <a:spLocks noRot="1" noChangeArrowheads="1" noTextEdit="1"/>
          </p:cNvSpPr>
          <p:nvPr>
            <p:ph type="sldImg"/>
          </p:nvPr>
        </p:nvSpPr>
        <p:spPr>
          <a:ln/>
        </p:spPr>
      </p:sp>
      <p:sp>
        <p:nvSpPr>
          <p:cNvPr id="63491" name="Rectangle 3">
            <a:extLst>
              <a:ext uri="{FF2B5EF4-FFF2-40B4-BE49-F238E27FC236}">
                <a16:creationId xmlns:a16="http://schemas.microsoft.com/office/drawing/2014/main" id="{72C0CE77-E277-D388-FB7B-CF3208EA005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D43591C-1806-3C62-4613-41CDFFC3BAD0}"/>
              </a:ext>
            </a:extLst>
          </p:cNvPr>
          <p:cNvSpPr>
            <a:spLocks noGrp="1" noChangeArrowheads="1"/>
          </p:cNvSpPr>
          <p:nvPr>
            <p:ph type="sldNum" sz="quarter" idx="5"/>
          </p:nvPr>
        </p:nvSpPr>
        <p:spPr>
          <a:ln/>
        </p:spPr>
        <p:txBody>
          <a:bodyPr/>
          <a:lstStyle/>
          <a:p>
            <a:fld id="{421C699D-76FA-214F-80C8-8281EF966441}" type="slidenum">
              <a:rPr lang="en-US" altLang="en-US"/>
              <a:pPr/>
              <a:t>12</a:t>
            </a:fld>
            <a:endParaRPr lang="en-US" altLang="en-US"/>
          </a:p>
        </p:txBody>
      </p:sp>
      <p:sp>
        <p:nvSpPr>
          <p:cNvPr id="68610" name="Rectangle 2">
            <a:extLst>
              <a:ext uri="{FF2B5EF4-FFF2-40B4-BE49-F238E27FC236}">
                <a16:creationId xmlns:a16="http://schemas.microsoft.com/office/drawing/2014/main" id="{09FAA25A-8C0D-A0E7-EFF4-B17AF0DA4685}"/>
              </a:ext>
            </a:extLst>
          </p:cNvPr>
          <p:cNvSpPr>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8611" name="Rectangle 3">
            <a:extLst>
              <a:ext uri="{FF2B5EF4-FFF2-40B4-BE49-F238E27FC236}">
                <a16:creationId xmlns:a16="http://schemas.microsoft.com/office/drawing/2014/main" id="{D5391E07-3143-1B4E-6942-16C8323D0B3D}"/>
              </a:ext>
            </a:extLst>
          </p:cNvPr>
          <p:cNvSpPr>
            <a:spLocks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4A3C6E5-E530-83E3-E363-01290B876CFE}"/>
              </a:ext>
            </a:extLst>
          </p:cNvPr>
          <p:cNvSpPr>
            <a:spLocks noGrp="1" noChangeArrowheads="1"/>
          </p:cNvSpPr>
          <p:nvPr>
            <p:ph type="sldNum" sz="quarter" idx="5"/>
          </p:nvPr>
        </p:nvSpPr>
        <p:spPr>
          <a:ln/>
        </p:spPr>
        <p:txBody>
          <a:bodyPr/>
          <a:lstStyle/>
          <a:p>
            <a:fld id="{0A35A92D-6F8A-DB49-8946-60D62E85F00A}" type="slidenum">
              <a:rPr lang="en-US" altLang="en-US"/>
              <a:pPr/>
              <a:t>13</a:t>
            </a:fld>
            <a:endParaRPr lang="en-US" altLang="en-US"/>
          </a:p>
        </p:txBody>
      </p:sp>
      <p:sp>
        <p:nvSpPr>
          <p:cNvPr id="64514" name="Rectangle 2">
            <a:extLst>
              <a:ext uri="{FF2B5EF4-FFF2-40B4-BE49-F238E27FC236}">
                <a16:creationId xmlns:a16="http://schemas.microsoft.com/office/drawing/2014/main" id="{4206F7D3-C7E4-5A86-BE3B-5A6FFA52DE9B}"/>
              </a:ext>
            </a:extLst>
          </p:cNvPr>
          <p:cNvSpPr>
            <a:spLocks noRot="1" noChangeArrowheads="1" noTextEdit="1"/>
          </p:cNvSpPr>
          <p:nvPr>
            <p:ph type="sldImg"/>
          </p:nvPr>
        </p:nvSpPr>
        <p:spPr>
          <a:ln/>
        </p:spPr>
      </p:sp>
      <p:sp>
        <p:nvSpPr>
          <p:cNvPr id="64515" name="Rectangle 3">
            <a:extLst>
              <a:ext uri="{FF2B5EF4-FFF2-40B4-BE49-F238E27FC236}">
                <a16:creationId xmlns:a16="http://schemas.microsoft.com/office/drawing/2014/main" id="{9DFD7932-E609-078A-FE8F-A6688C42B7A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2F66C6D-8A41-6D5B-C068-75127EF799CD}"/>
              </a:ext>
            </a:extLst>
          </p:cNvPr>
          <p:cNvSpPr>
            <a:spLocks noGrp="1" noChangeArrowheads="1"/>
          </p:cNvSpPr>
          <p:nvPr>
            <p:ph type="sldNum" sz="quarter" idx="5"/>
          </p:nvPr>
        </p:nvSpPr>
        <p:spPr>
          <a:ln/>
        </p:spPr>
        <p:txBody>
          <a:bodyPr/>
          <a:lstStyle/>
          <a:p>
            <a:fld id="{F805090F-FC57-0F44-9D18-DBDD11F8B9F6}" type="slidenum">
              <a:rPr lang="en-US" altLang="en-US"/>
              <a:pPr/>
              <a:t>14</a:t>
            </a:fld>
            <a:endParaRPr lang="en-US" altLang="en-US"/>
          </a:p>
        </p:txBody>
      </p:sp>
      <p:sp>
        <p:nvSpPr>
          <p:cNvPr id="65538" name="Rectangle 2">
            <a:extLst>
              <a:ext uri="{FF2B5EF4-FFF2-40B4-BE49-F238E27FC236}">
                <a16:creationId xmlns:a16="http://schemas.microsoft.com/office/drawing/2014/main" id="{2B815C41-DDAB-2E83-8CCC-057611512103}"/>
              </a:ext>
            </a:extLst>
          </p:cNvPr>
          <p:cNvSpPr>
            <a:spLocks noRot="1" noChangeArrowheads="1" noTextEdit="1"/>
          </p:cNvSpPr>
          <p:nvPr>
            <p:ph type="sldImg"/>
          </p:nvPr>
        </p:nvSpPr>
        <p:spPr>
          <a:ln/>
        </p:spPr>
      </p:sp>
      <p:sp>
        <p:nvSpPr>
          <p:cNvPr id="65539" name="Rectangle 3">
            <a:extLst>
              <a:ext uri="{FF2B5EF4-FFF2-40B4-BE49-F238E27FC236}">
                <a16:creationId xmlns:a16="http://schemas.microsoft.com/office/drawing/2014/main" id="{E7195A86-79C8-4004-41C2-CD53F85E816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3CB608D-F4D2-EBD7-BF4E-B5A440DC241B}"/>
              </a:ext>
            </a:extLst>
          </p:cNvPr>
          <p:cNvSpPr>
            <a:spLocks noGrp="1" noChangeArrowheads="1"/>
          </p:cNvSpPr>
          <p:nvPr>
            <p:ph type="sldNum" sz="quarter" idx="5"/>
          </p:nvPr>
        </p:nvSpPr>
        <p:spPr>
          <a:ln/>
        </p:spPr>
        <p:txBody>
          <a:bodyPr/>
          <a:lstStyle/>
          <a:p>
            <a:fld id="{BEAFC3F2-9768-CB44-BFD9-4133CA86A2C4}" type="slidenum">
              <a:rPr lang="en-US" altLang="en-US"/>
              <a:pPr/>
              <a:t>15</a:t>
            </a:fld>
            <a:endParaRPr lang="en-US" altLang="en-US"/>
          </a:p>
        </p:txBody>
      </p:sp>
      <p:sp>
        <p:nvSpPr>
          <p:cNvPr id="66562" name="Rectangle 2">
            <a:extLst>
              <a:ext uri="{FF2B5EF4-FFF2-40B4-BE49-F238E27FC236}">
                <a16:creationId xmlns:a16="http://schemas.microsoft.com/office/drawing/2014/main" id="{B8612C61-415C-9DC6-6F3D-D7F1E911E4B3}"/>
              </a:ext>
            </a:extLst>
          </p:cNvPr>
          <p:cNvSpPr>
            <a:spLocks noRot="1" noChangeArrowheads="1" noTextEdit="1"/>
          </p:cNvSpPr>
          <p:nvPr>
            <p:ph type="sldImg"/>
          </p:nvPr>
        </p:nvSpPr>
        <p:spPr>
          <a:ln/>
        </p:spPr>
      </p:sp>
      <p:sp>
        <p:nvSpPr>
          <p:cNvPr id="66563" name="Rectangle 3">
            <a:extLst>
              <a:ext uri="{FF2B5EF4-FFF2-40B4-BE49-F238E27FC236}">
                <a16:creationId xmlns:a16="http://schemas.microsoft.com/office/drawing/2014/main" id="{8321DE7D-9B02-9239-0F9E-65D2DF4A9B4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666FDA1-3BE5-63C8-3FA5-17BBC2DDC35C}"/>
              </a:ext>
            </a:extLst>
          </p:cNvPr>
          <p:cNvSpPr>
            <a:spLocks noGrp="1" noChangeArrowheads="1"/>
          </p:cNvSpPr>
          <p:nvPr>
            <p:ph type="sldNum" sz="quarter" idx="5"/>
          </p:nvPr>
        </p:nvSpPr>
        <p:spPr>
          <a:ln/>
        </p:spPr>
        <p:txBody>
          <a:bodyPr/>
          <a:lstStyle/>
          <a:p>
            <a:fld id="{7FD624ED-02EE-C244-855A-DCDF9C1054A3}" type="slidenum">
              <a:rPr lang="en-US" altLang="en-US"/>
              <a:pPr/>
              <a:t>2</a:t>
            </a:fld>
            <a:endParaRPr lang="en-US" altLang="en-US"/>
          </a:p>
        </p:txBody>
      </p:sp>
      <p:sp>
        <p:nvSpPr>
          <p:cNvPr id="58370" name="Rectangle 2">
            <a:extLst>
              <a:ext uri="{FF2B5EF4-FFF2-40B4-BE49-F238E27FC236}">
                <a16:creationId xmlns:a16="http://schemas.microsoft.com/office/drawing/2014/main" id="{0FF11A23-C4AC-CF5F-7CA9-8631581A82EB}"/>
              </a:ext>
            </a:extLst>
          </p:cNvPr>
          <p:cNvSpPr>
            <a:spLocks noRot="1" noChangeArrowheads="1" noTextEdit="1"/>
          </p:cNvSpPr>
          <p:nvPr>
            <p:ph type="sldImg"/>
          </p:nvPr>
        </p:nvSpPr>
        <p:spPr>
          <a:ln/>
        </p:spPr>
      </p:sp>
      <p:sp>
        <p:nvSpPr>
          <p:cNvPr id="58371" name="Rectangle 3">
            <a:extLst>
              <a:ext uri="{FF2B5EF4-FFF2-40B4-BE49-F238E27FC236}">
                <a16:creationId xmlns:a16="http://schemas.microsoft.com/office/drawing/2014/main" id="{2E40C602-A2D3-5685-3F4A-7785CD331511}"/>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A18F6C5-5E98-9828-29DD-5FE780BBC4BD}"/>
              </a:ext>
            </a:extLst>
          </p:cNvPr>
          <p:cNvSpPr>
            <a:spLocks noGrp="1" noChangeArrowheads="1"/>
          </p:cNvSpPr>
          <p:nvPr>
            <p:ph type="sldNum" sz="quarter" idx="5"/>
          </p:nvPr>
        </p:nvSpPr>
        <p:spPr>
          <a:ln/>
        </p:spPr>
        <p:txBody>
          <a:bodyPr/>
          <a:lstStyle/>
          <a:p>
            <a:fld id="{92EC86CA-8521-DF4A-B071-33DFF35C5974}" type="slidenum">
              <a:rPr lang="en-US" altLang="en-US"/>
              <a:pPr/>
              <a:t>3</a:t>
            </a:fld>
            <a:endParaRPr lang="en-US" altLang="en-US"/>
          </a:p>
        </p:txBody>
      </p:sp>
      <p:sp>
        <p:nvSpPr>
          <p:cNvPr id="59394" name="Rectangle 2">
            <a:extLst>
              <a:ext uri="{FF2B5EF4-FFF2-40B4-BE49-F238E27FC236}">
                <a16:creationId xmlns:a16="http://schemas.microsoft.com/office/drawing/2014/main" id="{6ECB5380-F9E2-619F-C9D6-0B6BACB9E63B}"/>
              </a:ext>
            </a:extLst>
          </p:cNvPr>
          <p:cNvSpPr>
            <a:spLocks noRot="1" noChangeArrowheads="1" noTextEdit="1"/>
          </p:cNvSpPr>
          <p:nvPr>
            <p:ph type="sldImg"/>
          </p:nvPr>
        </p:nvSpPr>
        <p:spPr>
          <a:ln/>
        </p:spPr>
      </p:sp>
      <p:sp>
        <p:nvSpPr>
          <p:cNvPr id="59395" name="Rectangle 3">
            <a:extLst>
              <a:ext uri="{FF2B5EF4-FFF2-40B4-BE49-F238E27FC236}">
                <a16:creationId xmlns:a16="http://schemas.microsoft.com/office/drawing/2014/main" id="{2B8B72FF-2BAA-A1F7-1C5C-CDC25EDB595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A644EAD-BD95-D2CB-0397-96F6EEC776C7}"/>
              </a:ext>
            </a:extLst>
          </p:cNvPr>
          <p:cNvSpPr>
            <a:spLocks noGrp="1" noChangeArrowheads="1"/>
          </p:cNvSpPr>
          <p:nvPr>
            <p:ph type="sldNum" sz="quarter" idx="5"/>
          </p:nvPr>
        </p:nvSpPr>
        <p:spPr>
          <a:ln/>
        </p:spPr>
        <p:txBody>
          <a:bodyPr/>
          <a:lstStyle/>
          <a:p>
            <a:fld id="{A1A630E7-69DB-7A42-A9C9-0914EDAD9E45}" type="slidenum">
              <a:rPr lang="en-US" altLang="en-US"/>
              <a:pPr/>
              <a:t>4</a:t>
            </a:fld>
            <a:endParaRPr lang="en-US" altLang="en-US"/>
          </a:p>
        </p:txBody>
      </p:sp>
      <p:sp>
        <p:nvSpPr>
          <p:cNvPr id="60418" name="Rectangle 2">
            <a:extLst>
              <a:ext uri="{FF2B5EF4-FFF2-40B4-BE49-F238E27FC236}">
                <a16:creationId xmlns:a16="http://schemas.microsoft.com/office/drawing/2014/main" id="{04FD0E83-A05E-D3BF-2E77-9C20DB5D22B5}"/>
              </a:ext>
            </a:extLst>
          </p:cNvPr>
          <p:cNvSpPr>
            <a:spLocks noRot="1" noChangeArrowheads="1" noTextEdit="1"/>
          </p:cNvSpPr>
          <p:nvPr>
            <p:ph type="sldImg"/>
          </p:nvPr>
        </p:nvSpPr>
        <p:spPr>
          <a:ln/>
        </p:spPr>
      </p:sp>
      <p:sp>
        <p:nvSpPr>
          <p:cNvPr id="60419" name="Rectangle 3">
            <a:extLst>
              <a:ext uri="{FF2B5EF4-FFF2-40B4-BE49-F238E27FC236}">
                <a16:creationId xmlns:a16="http://schemas.microsoft.com/office/drawing/2014/main" id="{0F0151D4-DF8C-0E87-BBAD-C7286EA6150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CCB52AD-7B56-0663-9C87-6C3B1F81804A}"/>
              </a:ext>
            </a:extLst>
          </p:cNvPr>
          <p:cNvSpPr>
            <a:spLocks noGrp="1" noChangeArrowheads="1"/>
          </p:cNvSpPr>
          <p:nvPr>
            <p:ph type="sldNum" sz="quarter" idx="5"/>
          </p:nvPr>
        </p:nvSpPr>
        <p:spPr>
          <a:ln/>
        </p:spPr>
        <p:txBody>
          <a:bodyPr/>
          <a:lstStyle/>
          <a:p>
            <a:fld id="{C6F5FC99-F752-1349-AFB3-631C33180A86}" type="slidenum">
              <a:rPr lang="en-US" altLang="en-US"/>
              <a:pPr/>
              <a:t>5</a:t>
            </a:fld>
            <a:endParaRPr lang="en-US" altLang="en-US"/>
          </a:p>
        </p:txBody>
      </p:sp>
      <p:sp>
        <p:nvSpPr>
          <p:cNvPr id="61442" name="Rectangle 2">
            <a:extLst>
              <a:ext uri="{FF2B5EF4-FFF2-40B4-BE49-F238E27FC236}">
                <a16:creationId xmlns:a16="http://schemas.microsoft.com/office/drawing/2014/main" id="{E3C3AC7B-23CE-23C6-3B5C-BB616E1E0FE3}"/>
              </a:ext>
            </a:extLst>
          </p:cNvPr>
          <p:cNvSpPr>
            <a:spLocks noRot="1" noChangeArrowheads="1" noTextEdit="1"/>
          </p:cNvSpPr>
          <p:nvPr>
            <p:ph type="sldImg"/>
          </p:nvPr>
        </p:nvSpPr>
        <p:spPr>
          <a:ln/>
        </p:spPr>
      </p:sp>
      <p:sp>
        <p:nvSpPr>
          <p:cNvPr id="61443" name="Rectangle 3">
            <a:extLst>
              <a:ext uri="{FF2B5EF4-FFF2-40B4-BE49-F238E27FC236}">
                <a16:creationId xmlns:a16="http://schemas.microsoft.com/office/drawing/2014/main" id="{5DC142FA-7399-AF31-C956-2EBC8515F77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8D5226A-2160-2B79-EBAE-E5584726B4E0}"/>
              </a:ext>
            </a:extLst>
          </p:cNvPr>
          <p:cNvSpPr>
            <a:spLocks noGrp="1" noChangeArrowheads="1"/>
          </p:cNvSpPr>
          <p:nvPr>
            <p:ph type="sldNum" sz="quarter" idx="5"/>
          </p:nvPr>
        </p:nvSpPr>
        <p:spPr>
          <a:ln/>
        </p:spPr>
        <p:txBody>
          <a:bodyPr/>
          <a:lstStyle/>
          <a:p>
            <a:fld id="{68922083-5EC9-6C45-8764-FDBC9509D662}" type="slidenum">
              <a:rPr lang="en-US" altLang="en-US"/>
              <a:pPr/>
              <a:t>6</a:t>
            </a:fld>
            <a:endParaRPr lang="en-US" altLang="en-US"/>
          </a:p>
        </p:txBody>
      </p:sp>
      <p:sp>
        <p:nvSpPr>
          <p:cNvPr id="46082" name="Rectangle 2">
            <a:extLst>
              <a:ext uri="{FF2B5EF4-FFF2-40B4-BE49-F238E27FC236}">
                <a16:creationId xmlns:a16="http://schemas.microsoft.com/office/drawing/2014/main" id="{A5C2457B-538F-89E8-03B6-4073AD93AD13}"/>
              </a:ext>
            </a:extLst>
          </p:cNvPr>
          <p:cNvSpPr>
            <a:spLocks noRot="1" noChangeArrowheads="1" noTextEdit="1"/>
          </p:cNvSpPr>
          <p:nvPr>
            <p:ph type="sldImg"/>
          </p:nvPr>
        </p:nvSpPr>
        <p:spPr>
          <a:ln/>
        </p:spPr>
      </p:sp>
      <p:sp>
        <p:nvSpPr>
          <p:cNvPr id="46083" name="Rectangle 3">
            <a:extLst>
              <a:ext uri="{FF2B5EF4-FFF2-40B4-BE49-F238E27FC236}">
                <a16:creationId xmlns:a16="http://schemas.microsoft.com/office/drawing/2014/main" id="{EB6693B5-AAA9-9DF2-98A5-52FFA0ECD295}"/>
              </a:ext>
            </a:extLst>
          </p:cNvPr>
          <p:cNvSpPr>
            <a:spLocks noGrp="1" noChangeArrowheads="1"/>
          </p:cNvSpPr>
          <p:nvPr>
            <p:ph type="body" idx="1"/>
          </p:nvPr>
        </p:nvSpPr>
        <p:spPr/>
        <p:txBody>
          <a:bodyPr/>
          <a:lstStyle/>
          <a:p>
            <a:r>
              <a:rPr lang="en-US" altLang="en-US"/>
              <a:t>a list of college programs and assessment activities (e.g., surveys, focus groups) targeted to low-income students. Low-income students are those eligible for the Pell Grant. This Student Success Inventory should include data on the number of students served each term, any evaluation results on student outcomes and/or program operations, and sources of program revenue. It is also important for the inventory to list all surveys and focus groups the colleges regularly conduct to collect student experiences at the college and/or with specific programs. The information in the Student Success Inventory will be used during the second and third stages of Phase I to help colleges communicate gaps in student achievement and identify strategies to improve student success.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6FD8538-62A8-B20F-4F61-0A344B9A6DEB}"/>
              </a:ext>
            </a:extLst>
          </p:cNvPr>
          <p:cNvSpPr>
            <a:spLocks noGrp="1" noChangeArrowheads="1"/>
          </p:cNvSpPr>
          <p:nvPr>
            <p:ph type="sldNum" sz="quarter" idx="5"/>
          </p:nvPr>
        </p:nvSpPr>
        <p:spPr>
          <a:ln/>
        </p:spPr>
        <p:txBody>
          <a:bodyPr/>
          <a:lstStyle/>
          <a:p>
            <a:fld id="{23F846C9-16D2-9D46-8C47-94D832106BE6}" type="slidenum">
              <a:rPr lang="en-US" altLang="en-US"/>
              <a:pPr/>
              <a:t>7</a:t>
            </a:fld>
            <a:endParaRPr lang="en-US" altLang="en-US"/>
          </a:p>
        </p:txBody>
      </p:sp>
      <p:sp>
        <p:nvSpPr>
          <p:cNvPr id="45058" name="Rectangle 2">
            <a:extLst>
              <a:ext uri="{FF2B5EF4-FFF2-40B4-BE49-F238E27FC236}">
                <a16:creationId xmlns:a16="http://schemas.microsoft.com/office/drawing/2014/main" id="{70925C74-1330-BD8E-50BF-B7084355010D}"/>
              </a:ext>
            </a:extLst>
          </p:cNvPr>
          <p:cNvSpPr>
            <a:spLocks noRot="1" noChangeArrowheads="1" noTextEdit="1"/>
          </p:cNvSpPr>
          <p:nvPr>
            <p:ph type="sldImg"/>
          </p:nvPr>
        </p:nvSpPr>
        <p:spPr>
          <a:ln/>
        </p:spPr>
      </p:sp>
      <p:sp>
        <p:nvSpPr>
          <p:cNvPr id="45059" name="Rectangle 3">
            <a:extLst>
              <a:ext uri="{FF2B5EF4-FFF2-40B4-BE49-F238E27FC236}">
                <a16:creationId xmlns:a16="http://schemas.microsoft.com/office/drawing/2014/main" id="{D809FAD1-4DD9-DA22-5D3B-B80874A91993}"/>
              </a:ext>
            </a:extLst>
          </p:cNvPr>
          <p:cNvSpPr>
            <a:spLocks noGrp="1" noChangeArrowheads="1"/>
          </p:cNvSpPr>
          <p:nvPr>
            <p:ph type="body" idx="1"/>
          </p:nvPr>
        </p:nvSpPr>
        <p:spPr/>
        <p:txBody>
          <a:bodyPr/>
          <a:lstStyle/>
          <a:p>
            <a:r>
              <a:rPr lang="en-US" altLang="en-US"/>
              <a:t>a database of a defined group of students (i.e., a cohort) that includes information on student demographics, academic preparation, college courses attempted and completed, course grades, and ideally, financial aid. A longitudinal cohort database is used to track students over time. Information on courses attempted and completed, especially for gateway courses, should be added to the cohort database each term. These data allow college leaders to measure student outcomes (course success, retention, graduation and transfer), and identify areas where students are not succeeding. Additionally, colleges could illustrate course success rates in academic disciplines as a pipeline from general education courses to upper-level courses for majors.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60A3CDB-2B48-41BC-28E7-6E4292766F6D}"/>
              </a:ext>
            </a:extLst>
          </p:cNvPr>
          <p:cNvSpPr>
            <a:spLocks noGrp="1" noChangeArrowheads="1"/>
          </p:cNvSpPr>
          <p:nvPr>
            <p:ph type="sldNum" sz="quarter" idx="5"/>
          </p:nvPr>
        </p:nvSpPr>
        <p:spPr>
          <a:ln/>
        </p:spPr>
        <p:txBody>
          <a:bodyPr/>
          <a:lstStyle/>
          <a:p>
            <a:fld id="{D6998631-1B89-214E-A089-2B4783561B97}" type="slidenum">
              <a:rPr lang="en-US" altLang="en-US"/>
              <a:pPr/>
              <a:t>8</a:t>
            </a:fld>
            <a:endParaRPr lang="en-US" altLang="en-US"/>
          </a:p>
        </p:txBody>
      </p:sp>
      <p:sp>
        <p:nvSpPr>
          <p:cNvPr id="49154" name="Rectangle 2">
            <a:extLst>
              <a:ext uri="{FF2B5EF4-FFF2-40B4-BE49-F238E27FC236}">
                <a16:creationId xmlns:a16="http://schemas.microsoft.com/office/drawing/2014/main" id="{1106175A-1C23-21AD-C614-340850C53328}"/>
              </a:ext>
            </a:extLst>
          </p:cNvPr>
          <p:cNvSpPr>
            <a:spLocks noRot="1" noChangeArrowheads="1" noTextEdit="1"/>
          </p:cNvSpPr>
          <p:nvPr>
            <p:ph type="sldImg"/>
          </p:nvPr>
        </p:nvSpPr>
        <p:spPr>
          <a:ln/>
        </p:spPr>
      </p:sp>
      <p:sp>
        <p:nvSpPr>
          <p:cNvPr id="49155" name="Rectangle 3">
            <a:extLst>
              <a:ext uri="{FF2B5EF4-FFF2-40B4-BE49-F238E27FC236}">
                <a16:creationId xmlns:a16="http://schemas.microsoft.com/office/drawing/2014/main" id="{502696BB-E2BF-C217-D1B9-81ECC4AD721B}"/>
              </a:ext>
            </a:extLst>
          </p:cNvPr>
          <p:cNvSpPr>
            <a:spLocks noGrp="1" noChangeArrowheads="1"/>
          </p:cNvSpPr>
          <p:nvPr>
            <p:ph type="body" idx="1"/>
          </p:nvPr>
        </p:nvSpPr>
        <p:spPr/>
        <p:txBody>
          <a:bodyPr/>
          <a:lstStyle/>
          <a:p>
            <a:pPr marL="228600" indent="-228600"/>
            <a:r>
              <a:rPr lang="en-US" altLang="en-US"/>
              <a:t>Using the information gathered during stage 1, the following questions should be reviewed by faculty, staff and administrators. </a:t>
            </a:r>
          </a:p>
          <a:p>
            <a:pPr marL="228600" indent="-228600"/>
            <a:r>
              <a:rPr lang="en-US" altLang="en-US"/>
              <a:t>1. Were there the gaps in low-income student outcomes? </a:t>
            </a:r>
          </a:p>
          <a:p>
            <a:pPr marL="228600" indent="-228600"/>
            <a:r>
              <a:rPr lang="en-US" altLang="en-US"/>
              <a:t>2. What programs are we currently offering low-income students in these areas? </a:t>
            </a:r>
          </a:p>
          <a:p>
            <a:pPr marL="228600" indent="-228600"/>
            <a:r>
              <a:rPr lang="en-US" altLang="en-US"/>
              <a:t>3. What are low-income students saying about their successes and difficulties? </a:t>
            </a:r>
          </a:p>
          <a:p>
            <a:pPr marL="228600" indent="-228600"/>
            <a:r>
              <a:rPr lang="en-US" altLang="en-US"/>
              <a:t>The answers to these questions will help colleges focus on the key elements to incorporate in programs to improve student success.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9F71C69-CC5F-3A14-7A30-D64B3762ABC2}"/>
              </a:ext>
            </a:extLst>
          </p:cNvPr>
          <p:cNvSpPr>
            <a:spLocks noGrp="1" noChangeArrowheads="1"/>
          </p:cNvSpPr>
          <p:nvPr>
            <p:ph type="sldNum" sz="quarter" idx="5"/>
          </p:nvPr>
        </p:nvSpPr>
        <p:spPr>
          <a:ln/>
        </p:spPr>
        <p:txBody>
          <a:bodyPr/>
          <a:lstStyle/>
          <a:p>
            <a:fld id="{EA5C996D-18B1-8A4B-A150-DE52C37230ED}" type="slidenum">
              <a:rPr lang="en-US" altLang="en-US"/>
              <a:pPr/>
              <a:t>9</a:t>
            </a:fld>
            <a:endParaRPr lang="en-US" altLang="en-US"/>
          </a:p>
        </p:txBody>
      </p:sp>
      <p:sp>
        <p:nvSpPr>
          <p:cNvPr id="52226" name="Rectangle 2">
            <a:extLst>
              <a:ext uri="{FF2B5EF4-FFF2-40B4-BE49-F238E27FC236}">
                <a16:creationId xmlns:a16="http://schemas.microsoft.com/office/drawing/2014/main" id="{341B63AC-FDF0-F4F4-571F-E0DA3B7FE8F6}"/>
              </a:ext>
            </a:extLst>
          </p:cNvPr>
          <p:cNvSpPr>
            <a:spLocks noRot="1" noChangeArrowheads="1" noTextEdit="1"/>
          </p:cNvSpPr>
          <p:nvPr>
            <p:ph type="sldImg"/>
          </p:nvPr>
        </p:nvSpPr>
        <p:spPr>
          <a:ln/>
        </p:spPr>
      </p:sp>
      <p:sp>
        <p:nvSpPr>
          <p:cNvPr id="52227" name="Rectangle 3">
            <a:extLst>
              <a:ext uri="{FF2B5EF4-FFF2-40B4-BE49-F238E27FC236}">
                <a16:creationId xmlns:a16="http://schemas.microsoft.com/office/drawing/2014/main" id="{54914454-3DD1-67B7-2C4B-499B80DFF1EA}"/>
              </a:ext>
            </a:extLst>
          </p:cNvPr>
          <p:cNvSpPr>
            <a:spLocks noGrp="1" noChangeArrowheads="1"/>
          </p:cNvSpPr>
          <p:nvPr>
            <p:ph type="body" idx="1"/>
          </p:nvPr>
        </p:nvSpPr>
        <p:spPr/>
        <p:txBody>
          <a:bodyPr/>
          <a:lstStyle/>
          <a:p>
            <a:r>
              <a:rPr lang="en-US" altLang="en-US" sz="1000"/>
              <a:t>Solutions to close student success gaps could also include strategies to better collect and use data on the extent low-income students access existing (or new) services offered by the college. For example, do colleges document service contact points for students? Did a student see an advisor, counselor or tutor? How many times did a student use this support service? Have students been interviewed or surveyed about their experiences with support services at the college? </a:t>
            </a:r>
          </a:p>
          <a:p>
            <a:r>
              <a:rPr lang="en-US" altLang="en-US" sz="1000"/>
              <a:t>At the end of stage 3, colleges will have determined where an intervention is needed to improve outcomes for low-income students, and begin preparing to implement a pilot strategy. </a:t>
            </a:r>
          </a:p>
          <a:p>
            <a:r>
              <a:rPr lang="en-US" altLang="en-US" sz="1000"/>
              <a:t>During the innovation stage, colleges should also begin conversations about </a:t>
            </a:r>
            <a:r>
              <a:rPr lang="en-US" altLang="en-US" sz="1000" u="sng"/>
              <a:t>program support and sustainability</a:t>
            </a:r>
            <a:r>
              <a:rPr lang="en-US" altLang="en-US" sz="1000"/>
              <a:t>. What revenue sources can be tapped to pay for program services, including supplies and materials, physical space, training and personnel? Initially, colleges might</a:t>
            </a:r>
            <a:r>
              <a:rPr lang="en-US" altLang="en-US" sz="1000" i="1"/>
              <a:t> pursue grant resources</a:t>
            </a:r>
            <a:r>
              <a:rPr lang="en-US" altLang="en-US" sz="1000" b="1"/>
              <a:t> </a:t>
            </a:r>
            <a:r>
              <a:rPr lang="en-US" altLang="en-US" sz="1000"/>
              <a:t>from local, statewide and even national philanthropic organizations and corporate charities. These resources should be used for program implementation start-up costs and evaluation activities. A first step to seeking external resource is for colleges to collect information about local, state and national grant-making organizations with missions to support student success for low-income students. Sustaining a successful program will also require colleges to consider </a:t>
            </a:r>
            <a:r>
              <a:rPr lang="en-US" altLang="en-US" sz="1000" i="1"/>
              <a:t>reallocating existing resources</a:t>
            </a:r>
            <a:r>
              <a:rPr lang="en-US" altLang="en-US" sz="1000" b="1"/>
              <a:t> </a:t>
            </a:r>
            <a:r>
              <a:rPr lang="en-US" altLang="en-US" sz="1000"/>
              <a:t>to successful programs so more students can be served. In fact, private foundations are increasingly expecting colleges to identify how programs will be sustained after grant resources are spent. Thus, colleges should develop strategies for resource allocation within existing budgets to help sustain successful programs. Finally, colleges should work with government relations staff – through membership organizations or Trustees – to identify potential public dollars that could be garnered to support the programs identified to improve low-income student success.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0CDC9BA7-C7E4-9B81-7192-F2F46E1F42AE}"/>
              </a:ext>
            </a:extLst>
          </p:cNvPr>
          <p:cNvSpPr>
            <a:spLocks noGrp="1" noChangeArrowheads="1"/>
          </p:cNvSpPr>
          <p:nvPr>
            <p:ph type="ctrTitle"/>
          </p:nvPr>
        </p:nvSpPr>
        <p:spPr>
          <a:xfrm>
            <a:off x="914400" y="1524000"/>
            <a:ext cx="7623175" cy="1752600"/>
          </a:xfrm>
        </p:spPr>
        <p:txBody>
          <a:bodyPr/>
          <a:lstStyle>
            <a:lvl1pPr>
              <a:defRPr sz="5000"/>
            </a:lvl1pPr>
          </a:lstStyle>
          <a:p>
            <a:pPr lvl="0"/>
            <a:r>
              <a:rPr lang="en-US" altLang="en-US" noProof="0"/>
              <a:t>Click to edit Master title style</a:t>
            </a:r>
          </a:p>
        </p:txBody>
      </p:sp>
      <p:sp>
        <p:nvSpPr>
          <p:cNvPr id="31747" name="Rectangle 3">
            <a:extLst>
              <a:ext uri="{FF2B5EF4-FFF2-40B4-BE49-F238E27FC236}">
                <a16:creationId xmlns:a16="http://schemas.microsoft.com/office/drawing/2014/main" id="{14F0C994-5B8B-3179-550D-94018085FE22}"/>
              </a:ext>
            </a:extLst>
          </p:cNvPr>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en-US" altLang="en-US" noProof="0"/>
              <a:t>Click to edit Master subtitle style</a:t>
            </a:r>
          </a:p>
        </p:txBody>
      </p:sp>
      <p:sp>
        <p:nvSpPr>
          <p:cNvPr id="31748" name="Rectangle 4">
            <a:extLst>
              <a:ext uri="{FF2B5EF4-FFF2-40B4-BE49-F238E27FC236}">
                <a16:creationId xmlns:a16="http://schemas.microsoft.com/office/drawing/2014/main" id="{2C4E2F74-2EAE-D18F-C01B-1533FFF10686}"/>
              </a:ext>
            </a:extLst>
          </p:cNvPr>
          <p:cNvSpPr>
            <a:spLocks noGrp="1" noChangeArrowheads="1"/>
          </p:cNvSpPr>
          <p:nvPr>
            <p:ph type="dt" sz="half" idx="2"/>
          </p:nvPr>
        </p:nvSpPr>
        <p:spPr/>
        <p:txBody>
          <a:bodyPr/>
          <a:lstStyle>
            <a:lvl1pPr>
              <a:defRPr/>
            </a:lvl1pPr>
          </a:lstStyle>
          <a:p>
            <a:endParaRPr lang="en-US" altLang="en-US"/>
          </a:p>
        </p:txBody>
      </p:sp>
      <p:sp>
        <p:nvSpPr>
          <p:cNvPr id="31749" name="Rectangle 5">
            <a:extLst>
              <a:ext uri="{FF2B5EF4-FFF2-40B4-BE49-F238E27FC236}">
                <a16:creationId xmlns:a16="http://schemas.microsoft.com/office/drawing/2014/main" id="{0789A3BE-461E-499F-6077-1FABD8809F20}"/>
              </a:ext>
            </a:extLst>
          </p:cNvPr>
          <p:cNvSpPr>
            <a:spLocks noGrp="1" noChangeArrowheads="1"/>
          </p:cNvSpPr>
          <p:nvPr>
            <p:ph type="ftr" sz="quarter" idx="3"/>
          </p:nvPr>
        </p:nvSpPr>
        <p:spPr>
          <a:xfrm>
            <a:off x="3124200" y="6243638"/>
            <a:ext cx="2895600" cy="457200"/>
          </a:xfrm>
        </p:spPr>
        <p:txBody>
          <a:bodyPr/>
          <a:lstStyle>
            <a:lvl1pPr>
              <a:defRPr/>
            </a:lvl1pPr>
          </a:lstStyle>
          <a:p>
            <a:endParaRPr lang="en-US" altLang="en-US"/>
          </a:p>
        </p:txBody>
      </p:sp>
      <p:sp>
        <p:nvSpPr>
          <p:cNvPr id="31750" name="Rectangle 6">
            <a:extLst>
              <a:ext uri="{FF2B5EF4-FFF2-40B4-BE49-F238E27FC236}">
                <a16:creationId xmlns:a16="http://schemas.microsoft.com/office/drawing/2014/main" id="{8A0A4D85-BE37-FF25-C4A4-870C375BFB23}"/>
              </a:ext>
            </a:extLst>
          </p:cNvPr>
          <p:cNvSpPr>
            <a:spLocks noGrp="1" noChangeArrowheads="1"/>
          </p:cNvSpPr>
          <p:nvPr>
            <p:ph type="sldNum" sz="quarter" idx="4"/>
          </p:nvPr>
        </p:nvSpPr>
        <p:spPr/>
        <p:txBody>
          <a:bodyPr/>
          <a:lstStyle>
            <a:lvl1pPr>
              <a:defRPr/>
            </a:lvl1pPr>
          </a:lstStyle>
          <a:p>
            <a:fld id="{A289DC7E-8126-2C45-8AC0-8E2EC1BB22C8}" type="slidenum">
              <a:rPr lang="en-US" altLang="en-US"/>
              <a:pPr/>
              <a:t>‹#›</a:t>
            </a:fld>
            <a:endParaRPr lang="en-US" altLang="en-US"/>
          </a:p>
        </p:txBody>
      </p:sp>
      <p:sp>
        <p:nvSpPr>
          <p:cNvPr id="31751" name="Freeform 7">
            <a:extLst>
              <a:ext uri="{FF2B5EF4-FFF2-40B4-BE49-F238E27FC236}">
                <a16:creationId xmlns:a16="http://schemas.microsoft.com/office/drawing/2014/main" id="{0A38A785-2849-4635-1CC2-CC1D32077D2E}"/>
              </a:ext>
            </a:extLst>
          </p:cNvPr>
          <p:cNvSpPr>
            <a:spLocks noChangeArrowheads="1"/>
          </p:cNvSpPr>
          <p:nvPr/>
        </p:nvSpPr>
        <p:spPr bwMode="auto">
          <a:xfrm>
            <a:off x="609600" y="1219200"/>
            <a:ext cx="7924800" cy="914400"/>
          </a:xfrm>
          <a:custGeom>
            <a:avLst/>
            <a:gdLst>
              <a:gd name="T0" fmla="*/ 0 w 1000"/>
              <a:gd name="T1" fmla="*/ 1000 h 1000"/>
              <a:gd name="T2" fmla="*/ 0 w 1000"/>
              <a:gd name="T3" fmla="*/ 0 h 1000"/>
              <a:gd name="T4" fmla="*/ 1000 w 1000"/>
              <a:gd name="T5" fmla="*/ 0 h 1000"/>
            </a:gdLst>
            <a:ahLst/>
            <a:cxnLst>
              <a:cxn ang="0">
                <a:pos x="T0" y="T1"/>
              </a:cxn>
              <a:cxn ang="0">
                <a:pos x="T2" y="T3"/>
              </a:cxn>
              <a:cxn ang="0">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752" name="Line 8">
            <a:extLst>
              <a:ext uri="{FF2B5EF4-FFF2-40B4-BE49-F238E27FC236}">
                <a16:creationId xmlns:a16="http://schemas.microsoft.com/office/drawing/2014/main" id="{D184F7FB-6EBF-C796-32D8-B891D6F57CEF}"/>
              </a:ext>
            </a:extLst>
          </p:cNvPr>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3" name="Rectangle 9">
            <a:extLst>
              <a:ext uri="{FF2B5EF4-FFF2-40B4-BE49-F238E27FC236}">
                <a16:creationId xmlns:a16="http://schemas.microsoft.com/office/drawing/2014/main" id="{7F6E0250-1101-C28A-3FC4-DE0D28240D23}"/>
              </a:ext>
            </a:extLst>
          </p:cNvPr>
          <p:cNvSpPr>
            <a:spLocks noChangeArrowheads="1"/>
          </p:cNvSpPr>
          <p:nvPr userDrawn="1"/>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1755" name="Rectangle 11">
            <a:extLst>
              <a:ext uri="{FF2B5EF4-FFF2-40B4-BE49-F238E27FC236}">
                <a16:creationId xmlns:a16="http://schemas.microsoft.com/office/drawing/2014/main" id="{F28841AE-4B8D-CD7E-1F56-48B50763C7C7}"/>
              </a:ext>
            </a:extLst>
          </p:cNvPr>
          <p:cNvSpPr>
            <a:spLocks noChangeArrowheads="1"/>
          </p:cNvSpPr>
          <p:nvPr userDrawn="1"/>
        </p:nvSpPr>
        <p:spPr bwMode="auto">
          <a:xfrm>
            <a:off x="4457700" y="542925"/>
            <a:ext cx="2270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en-US" sz="1200">
                <a:solidFill>
                  <a:srgbClr val="000000"/>
                </a:solidFill>
                <a:cs typeface="Times New Roman" panose="02020603050405020304" pitchFamily="18" charset="0"/>
              </a:rPr>
              <a:t> </a:t>
            </a:r>
            <a:endParaRPr lang="en-US" altLang="en-US"/>
          </a:p>
        </p:txBody>
      </p:sp>
      <p:pic>
        <p:nvPicPr>
          <p:cNvPr id="31756" name="Picture 12">
            <a:extLst>
              <a:ext uri="{FF2B5EF4-FFF2-40B4-BE49-F238E27FC236}">
                <a16:creationId xmlns:a16="http://schemas.microsoft.com/office/drawing/2014/main" id="{06E81C85-9A79-B0B4-32BE-EDD3A432451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0" y="6096000"/>
            <a:ext cx="3733800" cy="609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5A2BC-6E4B-6376-6063-42EDF2C918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7536E9-9772-4B6A-281A-FFD3190892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034A7C-DDC3-93B3-0D15-B2F3A8A123BB}"/>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F0449D9-BC99-03A1-2572-9B0A3E3BF39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8C72AB4-BAFE-B8AA-F016-92D50F4AFE1F}"/>
              </a:ext>
            </a:extLst>
          </p:cNvPr>
          <p:cNvSpPr>
            <a:spLocks noGrp="1"/>
          </p:cNvSpPr>
          <p:nvPr>
            <p:ph type="sldNum" sz="quarter" idx="12"/>
          </p:nvPr>
        </p:nvSpPr>
        <p:spPr/>
        <p:txBody>
          <a:bodyPr/>
          <a:lstStyle>
            <a:lvl1pPr>
              <a:defRPr/>
            </a:lvl1pPr>
          </a:lstStyle>
          <a:p>
            <a:fld id="{4664BEA9-854D-A442-A451-D87EE32F98FA}" type="slidenum">
              <a:rPr lang="en-US" altLang="en-US"/>
              <a:pPr/>
              <a:t>‹#›</a:t>
            </a:fld>
            <a:endParaRPr lang="en-US" altLang="en-US"/>
          </a:p>
        </p:txBody>
      </p:sp>
    </p:spTree>
    <p:extLst>
      <p:ext uri="{BB962C8B-B14F-4D97-AF65-F5344CB8AC3E}">
        <p14:creationId xmlns:p14="http://schemas.microsoft.com/office/powerpoint/2010/main" val="3043528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B7AF72-2CB6-7CB7-35B8-0AAC84AFBA8F}"/>
              </a:ext>
            </a:extLst>
          </p:cNvPr>
          <p:cNvSpPr>
            <a:spLocks noGrp="1"/>
          </p:cNvSpPr>
          <p:nvPr>
            <p:ph type="title" orient="vert"/>
          </p:nvPr>
        </p:nvSpPr>
        <p:spPr>
          <a:xfrm>
            <a:off x="6591300" y="277813"/>
            <a:ext cx="2095500" cy="592931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B37341-D691-33D0-B536-F4AFFC00CE27}"/>
              </a:ext>
            </a:extLst>
          </p:cNvPr>
          <p:cNvSpPr>
            <a:spLocks noGrp="1"/>
          </p:cNvSpPr>
          <p:nvPr>
            <p:ph type="body" orient="vert" idx="1"/>
          </p:nvPr>
        </p:nvSpPr>
        <p:spPr>
          <a:xfrm>
            <a:off x="304800" y="277813"/>
            <a:ext cx="6134100" cy="59293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DFAAE2-AD56-6608-C646-6B047CF9E63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4C9995C-5300-4901-7F6F-D7CA6A2B43D9}"/>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A94FFE-8E4F-6147-9895-F54114A287EC}"/>
              </a:ext>
            </a:extLst>
          </p:cNvPr>
          <p:cNvSpPr>
            <a:spLocks noGrp="1"/>
          </p:cNvSpPr>
          <p:nvPr>
            <p:ph type="sldNum" sz="quarter" idx="12"/>
          </p:nvPr>
        </p:nvSpPr>
        <p:spPr/>
        <p:txBody>
          <a:bodyPr/>
          <a:lstStyle>
            <a:lvl1pPr>
              <a:defRPr/>
            </a:lvl1pPr>
          </a:lstStyle>
          <a:p>
            <a:fld id="{F2D41BF4-7581-7F41-BC0E-6135868047D3}" type="slidenum">
              <a:rPr lang="en-US" altLang="en-US"/>
              <a:pPr/>
              <a:t>‹#›</a:t>
            </a:fld>
            <a:endParaRPr lang="en-US" altLang="en-US"/>
          </a:p>
        </p:txBody>
      </p:sp>
    </p:spTree>
    <p:extLst>
      <p:ext uri="{BB962C8B-B14F-4D97-AF65-F5344CB8AC3E}">
        <p14:creationId xmlns:p14="http://schemas.microsoft.com/office/powerpoint/2010/main" val="31325341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62FFA-1707-86FB-7E2B-6FCC518779CD}"/>
              </a:ext>
            </a:extLst>
          </p:cNvPr>
          <p:cNvSpPr>
            <a:spLocks noGrp="1"/>
          </p:cNvSpPr>
          <p:nvPr>
            <p:ph type="title"/>
          </p:nvPr>
        </p:nvSpPr>
        <p:spPr>
          <a:xfrm>
            <a:off x="457200" y="277813"/>
            <a:ext cx="8229600" cy="1139825"/>
          </a:xfrm>
        </p:spPr>
        <p:txBody>
          <a:bodyPr/>
          <a:lstStyle/>
          <a:p>
            <a:r>
              <a:rPr lang="en-US"/>
              <a:t>Click to edit Master title style</a:t>
            </a:r>
          </a:p>
        </p:txBody>
      </p:sp>
      <p:sp>
        <p:nvSpPr>
          <p:cNvPr id="3" name="SmartArt Placeholder 2">
            <a:extLst>
              <a:ext uri="{FF2B5EF4-FFF2-40B4-BE49-F238E27FC236}">
                <a16:creationId xmlns:a16="http://schemas.microsoft.com/office/drawing/2014/main" id="{8360E079-0127-6D11-C71D-F814C14D92CB}"/>
              </a:ext>
            </a:extLst>
          </p:cNvPr>
          <p:cNvSpPr>
            <a:spLocks noGrp="1"/>
          </p:cNvSpPr>
          <p:nvPr>
            <p:ph type="dgm" idx="1"/>
          </p:nvPr>
        </p:nvSpPr>
        <p:spPr>
          <a:xfrm>
            <a:off x="304800" y="1676400"/>
            <a:ext cx="8229600" cy="4530725"/>
          </a:xfrm>
        </p:spPr>
        <p:txBody>
          <a:bodyPr/>
          <a:lstStyle/>
          <a:p>
            <a:endParaRPr lang="en-US"/>
          </a:p>
        </p:txBody>
      </p:sp>
      <p:sp>
        <p:nvSpPr>
          <p:cNvPr id="4" name="Date Placeholder 3">
            <a:extLst>
              <a:ext uri="{FF2B5EF4-FFF2-40B4-BE49-F238E27FC236}">
                <a16:creationId xmlns:a16="http://schemas.microsoft.com/office/drawing/2014/main" id="{35F7FDBF-BD2C-59D9-62E0-AC34E62F5C57}"/>
              </a:ext>
            </a:extLst>
          </p:cNvPr>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0600E62-06EE-0F26-AF32-B00294EDD5B9}"/>
              </a:ext>
            </a:extLst>
          </p:cNvPr>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AD621F8-4E3A-14F0-8D37-BCAF969F2897}"/>
              </a:ext>
            </a:extLst>
          </p:cNvPr>
          <p:cNvSpPr>
            <a:spLocks noGrp="1"/>
          </p:cNvSpPr>
          <p:nvPr>
            <p:ph type="sldNum" sz="quarter" idx="12"/>
          </p:nvPr>
        </p:nvSpPr>
        <p:spPr>
          <a:xfrm>
            <a:off x="6553200" y="6243638"/>
            <a:ext cx="2133600" cy="457200"/>
          </a:xfrm>
        </p:spPr>
        <p:txBody>
          <a:bodyPr/>
          <a:lstStyle>
            <a:lvl1pPr>
              <a:defRPr/>
            </a:lvl1pPr>
          </a:lstStyle>
          <a:p>
            <a:fld id="{BFE52954-4AC1-EC4A-9133-77850860C573}" type="slidenum">
              <a:rPr lang="en-US" altLang="en-US"/>
              <a:pPr/>
              <a:t>‹#›</a:t>
            </a:fld>
            <a:endParaRPr lang="en-US" altLang="en-US"/>
          </a:p>
        </p:txBody>
      </p:sp>
    </p:spTree>
    <p:extLst>
      <p:ext uri="{BB962C8B-B14F-4D97-AF65-F5344CB8AC3E}">
        <p14:creationId xmlns:p14="http://schemas.microsoft.com/office/powerpoint/2010/main" val="3881329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8AEA6-474C-C405-6096-F2229C3271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9055C8-3BF1-ECE6-AEF2-AE5CA7227C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2F7313-1B4D-6A05-6361-C920DF1E3588}"/>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62DE053-4F9C-F643-348B-D9FBCDD6F43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001360A-71A1-3A75-B4E4-42EA85A76E83}"/>
              </a:ext>
            </a:extLst>
          </p:cNvPr>
          <p:cNvSpPr>
            <a:spLocks noGrp="1"/>
          </p:cNvSpPr>
          <p:nvPr>
            <p:ph type="sldNum" sz="quarter" idx="12"/>
          </p:nvPr>
        </p:nvSpPr>
        <p:spPr/>
        <p:txBody>
          <a:bodyPr/>
          <a:lstStyle>
            <a:lvl1pPr>
              <a:defRPr/>
            </a:lvl1pPr>
          </a:lstStyle>
          <a:p>
            <a:fld id="{428C452B-3549-2744-B429-719CC0B71B21}" type="slidenum">
              <a:rPr lang="en-US" altLang="en-US"/>
              <a:pPr/>
              <a:t>‹#›</a:t>
            </a:fld>
            <a:endParaRPr lang="en-US" altLang="en-US"/>
          </a:p>
        </p:txBody>
      </p:sp>
    </p:spTree>
    <p:extLst>
      <p:ext uri="{BB962C8B-B14F-4D97-AF65-F5344CB8AC3E}">
        <p14:creationId xmlns:p14="http://schemas.microsoft.com/office/powerpoint/2010/main" val="140853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958D9-162F-D4E6-A7B8-A461CCED8D3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42F36A4-F1E0-4F51-A3D6-983B0614CFE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82D2B015-D162-7433-226B-C45CEBE244A8}"/>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4A243121-1250-B99A-0376-CAFD9CFEFC1B}"/>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9D1CBAC-586E-DA88-4E28-D536F9119B30}"/>
              </a:ext>
            </a:extLst>
          </p:cNvPr>
          <p:cNvSpPr>
            <a:spLocks noGrp="1"/>
          </p:cNvSpPr>
          <p:nvPr>
            <p:ph type="sldNum" sz="quarter" idx="12"/>
          </p:nvPr>
        </p:nvSpPr>
        <p:spPr/>
        <p:txBody>
          <a:bodyPr/>
          <a:lstStyle>
            <a:lvl1pPr>
              <a:defRPr/>
            </a:lvl1pPr>
          </a:lstStyle>
          <a:p>
            <a:fld id="{14FCECB1-6902-B44C-87CE-748F9EEBA03C}" type="slidenum">
              <a:rPr lang="en-US" altLang="en-US"/>
              <a:pPr/>
              <a:t>‹#›</a:t>
            </a:fld>
            <a:endParaRPr lang="en-US" altLang="en-US"/>
          </a:p>
        </p:txBody>
      </p:sp>
    </p:spTree>
    <p:extLst>
      <p:ext uri="{BB962C8B-B14F-4D97-AF65-F5344CB8AC3E}">
        <p14:creationId xmlns:p14="http://schemas.microsoft.com/office/powerpoint/2010/main" val="246885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45E09-6743-66C5-933F-170A1F305E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6714C8-A407-CDC0-1F23-102C30A8C47A}"/>
              </a:ext>
            </a:extLst>
          </p:cNvPr>
          <p:cNvSpPr>
            <a:spLocks noGrp="1"/>
          </p:cNvSpPr>
          <p:nvPr>
            <p:ph sz="half" idx="1"/>
          </p:nvPr>
        </p:nvSpPr>
        <p:spPr>
          <a:xfrm>
            <a:off x="304800" y="16764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5AC00C-40CF-E4FC-DE61-F2E9F2AC56A9}"/>
              </a:ext>
            </a:extLst>
          </p:cNvPr>
          <p:cNvSpPr>
            <a:spLocks noGrp="1"/>
          </p:cNvSpPr>
          <p:nvPr>
            <p:ph sz="half" idx="2"/>
          </p:nvPr>
        </p:nvSpPr>
        <p:spPr>
          <a:xfrm>
            <a:off x="4495800" y="16764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DD76E5-B5E1-88BF-968A-BD5F4363A69D}"/>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35810C4E-DD97-295B-4A71-34661336AB1A}"/>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A7B4D1B0-689F-2E9C-9D18-2FFA7D0238F7}"/>
              </a:ext>
            </a:extLst>
          </p:cNvPr>
          <p:cNvSpPr>
            <a:spLocks noGrp="1"/>
          </p:cNvSpPr>
          <p:nvPr>
            <p:ph type="sldNum" sz="quarter" idx="12"/>
          </p:nvPr>
        </p:nvSpPr>
        <p:spPr/>
        <p:txBody>
          <a:bodyPr/>
          <a:lstStyle>
            <a:lvl1pPr>
              <a:defRPr/>
            </a:lvl1pPr>
          </a:lstStyle>
          <a:p>
            <a:fld id="{3C640FE8-2E42-774C-9946-EC47A8BFE90D}" type="slidenum">
              <a:rPr lang="en-US" altLang="en-US"/>
              <a:pPr/>
              <a:t>‹#›</a:t>
            </a:fld>
            <a:endParaRPr lang="en-US" altLang="en-US"/>
          </a:p>
        </p:txBody>
      </p:sp>
    </p:spTree>
    <p:extLst>
      <p:ext uri="{BB962C8B-B14F-4D97-AF65-F5344CB8AC3E}">
        <p14:creationId xmlns:p14="http://schemas.microsoft.com/office/powerpoint/2010/main" val="2293398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EC90B-841C-C8C9-1DB2-73A2205601B1}"/>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2CC274-807E-3C58-A802-0D17A1EA98F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3ED43A-FC52-60BE-39D6-CB6B86C42E8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A53EBF5-91BE-B4C5-0DE9-C919A477901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751873-FF99-3E0B-2691-9BE2142E0346}"/>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E23A145-B8F2-0A48-EFC3-E5CA6E0C577C}"/>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39AE977C-13EF-9EE1-691B-CF1DA9B4ADC9}"/>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2309592C-4CD8-F60D-8B98-62A5FAEE6521}"/>
              </a:ext>
            </a:extLst>
          </p:cNvPr>
          <p:cNvSpPr>
            <a:spLocks noGrp="1"/>
          </p:cNvSpPr>
          <p:nvPr>
            <p:ph type="sldNum" sz="quarter" idx="12"/>
          </p:nvPr>
        </p:nvSpPr>
        <p:spPr/>
        <p:txBody>
          <a:bodyPr/>
          <a:lstStyle>
            <a:lvl1pPr>
              <a:defRPr/>
            </a:lvl1pPr>
          </a:lstStyle>
          <a:p>
            <a:fld id="{753965E3-2996-B046-9FBD-78AD4EBE2428}" type="slidenum">
              <a:rPr lang="en-US" altLang="en-US"/>
              <a:pPr/>
              <a:t>‹#›</a:t>
            </a:fld>
            <a:endParaRPr lang="en-US" altLang="en-US"/>
          </a:p>
        </p:txBody>
      </p:sp>
    </p:spTree>
    <p:extLst>
      <p:ext uri="{BB962C8B-B14F-4D97-AF65-F5344CB8AC3E}">
        <p14:creationId xmlns:p14="http://schemas.microsoft.com/office/powerpoint/2010/main" val="980948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90465-A3E0-E1C0-19A7-E20A64D520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01B4AB-A2A4-5C1F-D3A2-A189C82CF13A}"/>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FF5F09F8-4C35-A763-ABC0-282228D0D83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0A8CBA82-2E65-0BDA-9BCB-8933179FF65F}"/>
              </a:ext>
            </a:extLst>
          </p:cNvPr>
          <p:cNvSpPr>
            <a:spLocks noGrp="1"/>
          </p:cNvSpPr>
          <p:nvPr>
            <p:ph type="sldNum" sz="quarter" idx="12"/>
          </p:nvPr>
        </p:nvSpPr>
        <p:spPr/>
        <p:txBody>
          <a:bodyPr/>
          <a:lstStyle>
            <a:lvl1pPr>
              <a:defRPr/>
            </a:lvl1pPr>
          </a:lstStyle>
          <a:p>
            <a:fld id="{609757FE-C30D-4746-B2A9-0E00951C2334}" type="slidenum">
              <a:rPr lang="en-US" altLang="en-US"/>
              <a:pPr/>
              <a:t>‹#›</a:t>
            </a:fld>
            <a:endParaRPr lang="en-US" altLang="en-US"/>
          </a:p>
        </p:txBody>
      </p:sp>
    </p:spTree>
    <p:extLst>
      <p:ext uri="{BB962C8B-B14F-4D97-AF65-F5344CB8AC3E}">
        <p14:creationId xmlns:p14="http://schemas.microsoft.com/office/powerpoint/2010/main" val="3260653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55A9A1-9A34-2144-A571-AEA676F7CF25}"/>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D75DEB7A-C532-2C38-7801-D8CB279B7AD2}"/>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7796FFE9-5A82-CE85-02EE-3DDA70A08AC4}"/>
              </a:ext>
            </a:extLst>
          </p:cNvPr>
          <p:cNvSpPr>
            <a:spLocks noGrp="1"/>
          </p:cNvSpPr>
          <p:nvPr>
            <p:ph type="sldNum" sz="quarter" idx="12"/>
          </p:nvPr>
        </p:nvSpPr>
        <p:spPr/>
        <p:txBody>
          <a:bodyPr/>
          <a:lstStyle>
            <a:lvl1pPr>
              <a:defRPr/>
            </a:lvl1pPr>
          </a:lstStyle>
          <a:p>
            <a:fld id="{D38EFA9F-43FD-384A-9184-D44AB49BDA61}" type="slidenum">
              <a:rPr lang="en-US" altLang="en-US"/>
              <a:pPr/>
              <a:t>‹#›</a:t>
            </a:fld>
            <a:endParaRPr lang="en-US" altLang="en-US"/>
          </a:p>
        </p:txBody>
      </p:sp>
    </p:spTree>
    <p:extLst>
      <p:ext uri="{BB962C8B-B14F-4D97-AF65-F5344CB8AC3E}">
        <p14:creationId xmlns:p14="http://schemas.microsoft.com/office/powerpoint/2010/main" val="1973615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13DD0-1828-C60A-2782-3E90E3A0F57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64054B4-A126-4648-8B32-177873615C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E6E46D-C92B-44CF-A9A3-D6292BEF31C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55BD54-6B6D-9BF2-4497-388222E7F5D3}"/>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ECED87C5-9D67-20F7-4261-6437077DCE52}"/>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B37D1A9C-3641-2445-CCD2-6D1B7FF8A6DF}"/>
              </a:ext>
            </a:extLst>
          </p:cNvPr>
          <p:cNvSpPr>
            <a:spLocks noGrp="1"/>
          </p:cNvSpPr>
          <p:nvPr>
            <p:ph type="sldNum" sz="quarter" idx="12"/>
          </p:nvPr>
        </p:nvSpPr>
        <p:spPr/>
        <p:txBody>
          <a:bodyPr/>
          <a:lstStyle>
            <a:lvl1pPr>
              <a:defRPr/>
            </a:lvl1pPr>
          </a:lstStyle>
          <a:p>
            <a:fld id="{1AFC60FD-BD3A-CF44-940E-E3C09B038860}" type="slidenum">
              <a:rPr lang="en-US" altLang="en-US"/>
              <a:pPr/>
              <a:t>‹#›</a:t>
            </a:fld>
            <a:endParaRPr lang="en-US" altLang="en-US"/>
          </a:p>
        </p:txBody>
      </p:sp>
    </p:spTree>
    <p:extLst>
      <p:ext uri="{BB962C8B-B14F-4D97-AF65-F5344CB8AC3E}">
        <p14:creationId xmlns:p14="http://schemas.microsoft.com/office/powerpoint/2010/main" val="1797811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40105-DBCD-24EB-6904-DFBEC8B80C9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25EF18-8AD6-FFCF-91E7-49BBE7BCFB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7A1D0B0-6751-8D4A-ACD5-60452D8F45A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EADA9E-987F-913A-2124-31B0A571AC6B}"/>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A6F73F91-AD26-B13B-5CE3-7943E539CB48}"/>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10D9DDD-69BE-D77A-E3DA-5C8C307CDB7D}"/>
              </a:ext>
            </a:extLst>
          </p:cNvPr>
          <p:cNvSpPr>
            <a:spLocks noGrp="1"/>
          </p:cNvSpPr>
          <p:nvPr>
            <p:ph type="sldNum" sz="quarter" idx="12"/>
          </p:nvPr>
        </p:nvSpPr>
        <p:spPr/>
        <p:txBody>
          <a:bodyPr/>
          <a:lstStyle>
            <a:lvl1pPr>
              <a:defRPr/>
            </a:lvl1pPr>
          </a:lstStyle>
          <a:p>
            <a:fld id="{FAF95DD8-3718-0B46-9EC5-3B1BFCE66E84}" type="slidenum">
              <a:rPr lang="en-US" altLang="en-US"/>
              <a:pPr/>
              <a:t>‹#›</a:t>
            </a:fld>
            <a:endParaRPr lang="en-US" altLang="en-US"/>
          </a:p>
        </p:txBody>
      </p:sp>
    </p:spTree>
    <p:extLst>
      <p:ext uri="{BB962C8B-B14F-4D97-AF65-F5344CB8AC3E}">
        <p14:creationId xmlns:p14="http://schemas.microsoft.com/office/powerpoint/2010/main" val="391692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1EE93268-5AC8-9995-4058-758109F9A938}"/>
              </a:ext>
            </a:extLst>
          </p:cNvPr>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30723" name="Rectangle 3">
            <a:extLst>
              <a:ext uri="{FF2B5EF4-FFF2-40B4-BE49-F238E27FC236}">
                <a16:creationId xmlns:a16="http://schemas.microsoft.com/office/drawing/2014/main" id="{82491583-5D85-312C-24D5-9F814E829239}"/>
              </a:ext>
            </a:extLst>
          </p:cNvPr>
          <p:cNvSpPr>
            <a:spLocks noGrp="1" noChangeArrowheads="1"/>
          </p:cNvSpPr>
          <p:nvPr>
            <p:ph type="body" idx="1"/>
          </p:nvPr>
        </p:nvSpPr>
        <p:spPr bwMode="auto">
          <a:xfrm>
            <a:off x="304800" y="16764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24" name="Rectangle 4">
            <a:extLst>
              <a:ext uri="{FF2B5EF4-FFF2-40B4-BE49-F238E27FC236}">
                <a16:creationId xmlns:a16="http://schemas.microsoft.com/office/drawing/2014/main" id="{571D31CA-2F4C-B601-164C-4A76630EA78B}"/>
              </a:ext>
            </a:extLst>
          </p:cNvPr>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en-US" altLang="en-US"/>
          </a:p>
        </p:txBody>
      </p:sp>
      <p:sp>
        <p:nvSpPr>
          <p:cNvPr id="30725" name="Rectangle 5">
            <a:extLst>
              <a:ext uri="{FF2B5EF4-FFF2-40B4-BE49-F238E27FC236}">
                <a16:creationId xmlns:a16="http://schemas.microsoft.com/office/drawing/2014/main" id="{B61111D3-AC25-5835-ED56-0A451D36AA55}"/>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atin typeface="+mj-lt"/>
              </a:defRPr>
            </a:lvl1pPr>
          </a:lstStyle>
          <a:p>
            <a:endParaRPr lang="en-US" altLang="en-US"/>
          </a:p>
        </p:txBody>
      </p:sp>
      <p:sp>
        <p:nvSpPr>
          <p:cNvPr id="30726" name="Rectangle 6">
            <a:extLst>
              <a:ext uri="{FF2B5EF4-FFF2-40B4-BE49-F238E27FC236}">
                <a16:creationId xmlns:a16="http://schemas.microsoft.com/office/drawing/2014/main" id="{A992D585-5383-26AB-B28F-08675092CBAB}"/>
              </a:ext>
            </a:extLst>
          </p:cNvPr>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mj-lt"/>
              </a:defRPr>
            </a:lvl1pPr>
          </a:lstStyle>
          <a:p>
            <a:fld id="{F02590CE-1FE2-AD40-9FE8-E327511977C5}" type="slidenum">
              <a:rPr lang="en-US" altLang="en-US"/>
              <a:pPr/>
              <a:t>‹#›</a:t>
            </a:fld>
            <a:endParaRPr lang="en-US" altLang="en-US"/>
          </a:p>
        </p:txBody>
      </p:sp>
      <p:sp>
        <p:nvSpPr>
          <p:cNvPr id="30727" name="Freeform 7">
            <a:extLst>
              <a:ext uri="{FF2B5EF4-FFF2-40B4-BE49-F238E27FC236}">
                <a16:creationId xmlns:a16="http://schemas.microsoft.com/office/drawing/2014/main" id="{30BF5C98-8ADD-B774-18BF-5E79F35069EC}"/>
              </a:ext>
            </a:extLst>
          </p:cNvPr>
          <p:cNvSpPr>
            <a:spLocks noChangeArrowheads="1"/>
          </p:cNvSpPr>
          <p:nvPr/>
        </p:nvSpPr>
        <p:spPr bwMode="auto">
          <a:xfrm>
            <a:off x="381000" y="228600"/>
            <a:ext cx="8229600" cy="609600"/>
          </a:xfrm>
          <a:custGeom>
            <a:avLst/>
            <a:gdLst>
              <a:gd name="T0" fmla="*/ 0 w 1000"/>
              <a:gd name="T1" fmla="*/ 1000 h 1000"/>
              <a:gd name="T2" fmla="*/ 0 w 1000"/>
              <a:gd name="T3" fmla="*/ 0 h 1000"/>
              <a:gd name="T4" fmla="*/ 1000 w 1000"/>
              <a:gd name="T5" fmla="*/ 0 h 1000"/>
            </a:gdLst>
            <a:ahLst/>
            <a:cxnLst>
              <a:cxn ang="0">
                <a:pos x="T0" y="T1"/>
              </a:cxn>
              <a:cxn ang="0">
                <a:pos x="T2" y="T3"/>
              </a:cxn>
              <a:cxn ang="0">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728" name="Line 8">
            <a:extLst>
              <a:ext uri="{FF2B5EF4-FFF2-40B4-BE49-F238E27FC236}">
                <a16:creationId xmlns:a16="http://schemas.microsoft.com/office/drawing/2014/main" id="{417DA0EE-1270-8684-4CF2-04E2B7BD4A9C}"/>
              </a:ext>
            </a:extLst>
          </p:cNvPr>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9" name="Rectangle 9">
            <a:extLst>
              <a:ext uri="{FF2B5EF4-FFF2-40B4-BE49-F238E27FC236}">
                <a16:creationId xmlns:a16="http://schemas.microsoft.com/office/drawing/2014/main" id="{C50E1C22-D0C8-0540-AE9B-1FF3968AD777}"/>
              </a:ext>
            </a:extLst>
          </p:cNvPr>
          <p:cNvSpPr>
            <a:spLocks noChangeArrowheads="1"/>
          </p:cNvSpPr>
          <p:nvPr userDrawn="1"/>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pic>
        <p:nvPicPr>
          <p:cNvPr id="30730" name="Picture 10">
            <a:extLst>
              <a:ext uri="{FF2B5EF4-FFF2-40B4-BE49-F238E27FC236}">
                <a16:creationId xmlns:a16="http://schemas.microsoft.com/office/drawing/2014/main" id="{A22FBD26-DF41-BF82-3047-5A37307F3220}"/>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81000" y="6096000"/>
            <a:ext cx="2819400" cy="533400"/>
          </a:xfrm>
          <a:prstGeom prst="rect">
            <a:avLst/>
          </a:prstGeom>
          <a:noFill/>
          <a:extLst>
            <a:ext uri="{909E8E84-426E-40DD-AFC4-6F175D3DCCD1}">
              <a14:hiddenFill xmlns:a14="http://schemas.microsoft.com/office/drawing/2010/main">
                <a:solidFill>
                  <a:srgbClr val="FFFFFF"/>
                </a:solidFill>
              </a14:hiddenFill>
            </a:ext>
          </a:extLst>
        </p:spPr>
      </p:pic>
      <p:sp>
        <p:nvSpPr>
          <p:cNvPr id="30731" name="Rectangle 11">
            <a:extLst>
              <a:ext uri="{FF2B5EF4-FFF2-40B4-BE49-F238E27FC236}">
                <a16:creationId xmlns:a16="http://schemas.microsoft.com/office/drawing/2014/main" id="{5D16AA55-3532-DDC4-90CD-6A7741D0E5F4}"/>
              </a:ext>
            </a:extLst>
          </p:cNvPr>
          <p:cNvSpPr>
            <a:spLocks noChangeArrowheads="1"/>
          </p:cNvSpPr>
          <p:nvPr userDrawn="1"/>
        </p:nvSpPr>
        <p:spPr bwMode="auto">
          <a:xfrm>
            <a:off x="4457700" y="542925"/>
            <a:ext cx="2270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en-US" sz="1200">
                <a:solidFill>
                  <a:srgbClr val="000000"/>
                </a:solidFill>
                <a:cs typeface="Times New Roman" panose="02020603050405020304" pitchFamily="18" charset="0"/>
              </a:rPr>
              <a:t> </a:t>
            </a:r>
            <a:endParaRPr lang="en-US" altLang="en-US"/>
          </a:p>
        </p:txBody>
      </p:sp>
      <p:pic>
        <p:nvPicPr>
          <p:cNvPr id="30732" name="Picture 12">
            <a:extLst>
              <a:ext uri="{FF2B5EF4-FFF2-40B4-BE49-F238E27FC236}">
                <a16:creationId xmlns:a16="http://schemas.microsoft.com/office/drawing/2014/main" id="{7BBC5D0D-601C-4263-BC8B-6ACB5FDBD987}"/>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381000" y="6096000"/>
            <a:ext cx="37338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30733" name="Picture 13">
            <a:extLst>
              <a:ext uri="{FF2B5EF4-FFF2-40B4-BE49-F238E27FC236}">
                <a16:creationId xmlns:a16="http://schemas.microsoft.com/office/drawing/2014/main" id="{A30B0527-FC6B-2FA5-C833-ED1C929F9153}"/>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5943600" y="6207125"/>
            <a:ext cx="2743200" cy="52863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l" rtl="0" fontAlgn="base">
        <a:spcBef>
          <a:spcPct val="0"/>
        </a:spcBef>
        <a:spcAft>
          <a:spcPct val="0"/>
        </a:spcAft>
        <a:defRPr sz="4200" kern="1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anose="02020404030301010803" pitchFamily="18" charset="0"/>
        </a:defRPr>
      </a:lvl2pPr>
      <a:lvl3pPr algn="l" rtl="0" fontAlgn="base">
        <a:spcBef>
          <a:spcPct val="0"/>
        </a:spcBef>
        <a:spcAft>
          <a:spcPct val="0"/>
        </a:spcAft>
        <a:defRPr sz="4200">
          <a:solidFill>
            <a:schemeClr val="tx2"/>
          </a:solidFill>
          <a:latin typeface="Garamond" panose="02020404030301010803" pitchFamily="18" charset="0"/>
        </a:defRPr>
      </a:lvl3pPr>
      <a:lvl4pPr algn="l" rtl="0" fontAlgn="base">
        <a:spcBef>
          <a:spcPct val="0"/>
        </a:spcBef>
        <a:spcAft>
          <a:spcPct val="0"/>
        </a:spcAft>
        <a:defRPr sz="4200">
          <a:solidFill>
            <a:schemeClr val="tx2"/>
          </a:solidFill>
          <a:latin typeface="Garamond" panose="02020404030301010803" pitchFamily="18" charset="0"/>
        </a:defRPr>
      </a:lvl4pPr>
      <a:lvl5pPr algn="l" rtl="0" fontAlgn="base">
        <a:spcBef>
          <a:spcPct val="0"/>
        </a:spcBef>
        <a:spcAft>
          <a:spcPct val="0"/>
        </a:spcAft>
        <a:defRPr sz="4200">
          <a:solidFill>
            <a:schemeClr val="tx2"/>
          </a:solidFill>
          <a:latin typeface="Garamond" panose="02020404030301010803" pitchFamily="18" charset="0"/>
        </a:defRPr>
      </a:lvl5pPr>
      <a:lvl6pPr marL="457200" algn="l" rtl="0" fontAlgn="base">
        <a:spcBef>
          <a:spcPct val="0"/>
        </a:spcBef>
        <a:spcAft>
          <a:spcPct val="0"/>
        </a:spcAft>
        <a:defRPr sz="4200">
          <a:solidFill>
            <a:schemeClr val="tx2"/>
          </a:solidFill>
          <a:latin typeface="Garamond" panose="02020404030301010803" pitchFamily="18" charset="0"/>
        </a:defRPr>
      </a:lvl6pPr>
      <a:lvl7pPr marL="914400" algn="l" rtl="0" fontAlgn="base">
        <a:spcBef>
          <a:spcPct val="0"/>
        </a:spcBef>
        <a:spcAft>
          <a:spcPct val="0"/>
        </a:spcAft>
        <a:defRPr sz="4200">
          <a:solidFill>
            <a:schemeClr val="tx2"/>
          </a:solidFill>
          <a:latin typeface="Garamond" panose="02020404030301010803" pitchFamily="18" charset="0"/>
        </a:defRPr>
      </a:lvl7pPr>
      <a:lvl8pPr marL="1371600" algn="l" rtl="0" fontAlgn="base">
        <a:spcBef>
          <a:spcPct val="0"/>
        </a:spcBef>
        <a:spcAft>
          <a:spcPct val="0"/>
        </a:spcAft>
        <a:defRPr sz="4200">
          <a:solidFill>
            <a:schemeClr val="tx2"/>
          </a:solidFill>
          <a:latin typeface="Garamond" panose="02020404030301010803" pitchFamily="18" charset="0"/>
        </a:defRPr>
      </a:lvl8pPr>
      <a:lvl9pPr marL="1828800" algn="l" rtl="0" fontAlgn="base">
        <a:spcBef>
          <a:spcPct val="0"/>
        </a:spcBef>
        <a:spcAft>
          <a:spcPct val="0"/>
        </a:spcAft>
        <a:defRPr sz="4200">
          <a:solidFill>
            <a:schemeClr val="tx2"/>
          </a:solidFill>
          <a:latin typeface="Garamond" panose="02020404030301010803"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kern="12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kern="1200">
          <a:solidFill>
            <a:schemeClr val="tx1"/>
          </a:solidFill>
          <a:latin typeface="+mn-lt"/>
          <a:ea typeface="+mn-ea"/>
          <a:cs typeface="+mn-cs"/>
        </a:defRPr>
      </a:lvl2pPr>
      <a:lvl3pPr marL="1022350" indent="-350838" algn="l" rtl="0" fontAlgn="base">
        <a:spcBef>
          <a:spcPct val="20000"/>
        </a:spcBef>
        <a:spcAft>
          <a:spcPct val="0"/>
        </a:spcAft>
        <a:buClr>
          <a:schemeClr val="accent1"/>
        </a:buClr>
        <a:buSzPct val="65000"/>
        <a:buFont typeface="Wingdings" pitchFamily="2" charset="2"/>
        <a:buChar char="n"/>
        <a:defRPr sz="2200" kern="1200">
          <a:solidFill>
            <a:schemeClr val="tx1"/>
          </a:solidFill>
          <a:latin typeface="+mn-lt"/>
          <a:ea typeface="+mn-ea"/>
          <a:cs typeface="+mn-cs"/>
        </a:defRPr>
      </a:lvl3pPr>
      <a:lvl4pPr marL="1339850" indent="-315913" algn="l" rtl="0" fontAlgn="base">
        <a:spcBef>
          <a:spcPct val="20000"/>
        </a:spcBef>
        <a:spcAft>
          <a:spcPct val="0"/>
        </a:spcAft>
        <a:buClr>
          <a:schemeClr val="accent2"/>
        </a:buClr>
        <a:buSzPct val="70000"/>
        <a:buFont typeface="Wingdings" pitchFamily="2" charset="2"/>
        <a:buChar char="q"/>
        <a:defRPr sz="2000" kern="1200">
          <a:solidFill>
            <a:schemeClr val="tx1"/>
          </a:solidFill>
          <a:latin typeface="+mn-lt"/>
          <a:ea typeface="+mn-ea"/>
          <a:cs typeface="+mn-cs"/>
        </a:defRPr>
      </a:lvl4pPr>
      <a:lvl5pPr marL="1681163" indent="-339725" algn="l" rtl="0" fontAlgn="base">
        <a:spcBef>
          <a:spcPct val="20000"/>
        </a:spcBef>
        <a:spcAft>
          <a:spcPct val="0"/>
        </a:spcAft>
        <a:buClr>
          <a:schemeClr val="accent1"/>
        </a:buClr>
        <a:buSzPct val="75000"/>
        <a:buFont typeface="Wingdings"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A7F7BDE-B87C-6FEB-BA53-05045C7352E8}"/>
              </a:ext>
            </a:extLst>
          </p:cNvPr>
          <p:cNvSpPr>
            <a:spLocks noGrp="1" noChangeArrowheads="1"/>
          </p:cNvSpPr>
          <p:nvPr>
            <p:ph type="ctrTitle"/>
          </p:nvPr>
        </p:nvSpPr>
        <p:spPr>
          <a:xfrm>
            <a:off x="0" y="1219200"/>
            <a:ext cx="8537575" cy="1752600"/>
          </a:xfrm>
        </p:spPr>
        <p:txBody>
          <a:bodyPr/>
          <a:lstStyle/>
          <a:p>
            <a:pPr algn="r"/>
            <a:r>
              <a:rPr lang="en-US" altLang="en-US" sz="3800"/>
              <a:t>Data-Driven Change: Tools to Improve Campus-wide Retention</a:t>
            </a:r>
            <a:endParaRPr lang="en-US" altLang="en-US" sz="4600"/>
          </a:p>
        </p:txBody>
      </p:sp>
      <p:sp>
        <p:nvSpPr>
          <p:cNvPr id="2051" name="Rectangle 3">
            <a:extLst>
              <a:ext uri="{FF2B5EF4-FFF2-40B4-BE49-F238E27FC236}">
                <a16:creationId xmlns:a16="http://schemas.microsoft.com/office/drawing/2014/main" id="{7104406B-4213-D41C-0052-4F817784814F}"/>
              </a:ext>
            </a:extLst>
          </p:cNvPr>
          <p:cNvSpPr>
            <a:spLocks noGrp="1" noChangeArrowheads="1"/>
          </p:cNvSpPr>
          <p:nvPr>
            <p:ph type="subTitle" idx="1"/>
          </p:nvPr>
        </p:nvSpPr>
        <p:spPr>
          <a:xfrm>
            <a:off x="838200" y="2895600"/>
            <a:ext cx="7772400" cy="1752600"/>
          </a:xfrm>
        </p:spPr>
        <p:txBody>
          <a:bodyPr/>
          <a:lstStyle/>
          <a:p>
            <a:pPr algn="r">
              <a:lnSpc>
                <a:spcPct val="90000"/>
              </a:lnSpc>
            </a:pPr>
            <a:r>
              <a:rPr lang="en-US" altLang="en-US" sz="2000"/>
              <a:t>Derek Price, DVP-PRAXIS LTD</a:t>
            </a:r>
          </a:p>
          <a:p>
            <a:pPr algn="r">
              <a:lnSpc>
                <a:spcPct val="90000"/>
              </a:lnSpc>
            </a:pPr>
            <a:r>
              <a:rPr lang="en-US" altLang="en-US" sz="2000"/>
              <a:t>Vincent Tinto, Syracuse University/Pell Institute for the Study of Opportunity in Higher Education</a:t>
            </a:r>
          </a:p>
          <a:p>
            <a:pPr algn="r">
              <a:lnSpc>
                <a:spcPct val="90000"/>
              </a:lnSpc>
            </a:pPr>
            <a:endParaRPr lang="en-US" altLang="en-US" sz="2000"/>
          </a:p>
          <a:p>
            <a:pPr algn="r">
              <a:lnSpc>
                <a:spcPct val="90000"/>
              </a:lnSpc>
            </a:pPr>
            <a:r>
              <a:rPr lang="en-US" altLang="en-US" sz="2000" b="1"/>
              <a:t>Pell Institute for the Study of Opportunity in Higher Education</a:t>
            </a:r>
          </a:p>
          <a:p>
            <a:pPr algn="r">
              <a:lnSpc>
                <a:spcPct val="90000"/>
              </a:lnSpc>
            </a:pPr>
            <a:r>
              <a:rPr lang="en-US" altLang="en-US" sz="2000" b="1"/>
              <a:t>Council for Opportunity in Education</a:t>
            </a:r>
          </a:p>
          <a:p>
            <a:pPr algn="r">
              <a:lnSpc>
                <a:spcPct val="90000"/>
              </a:lnSpc>
            </a:pPr>
            <a:r>
              <a:rPr lang="en-US" altLang="en-US" sz="2000"/>
              <a:t>September 6, 2007</a:t>
            </a:r>
          </a:p>
          <a:p>
            <a:pPr algn="r">
              <a:lnSpc>
                <a:spcPct val="90000"/>
              </a:lnSpc>
            </a:pPr>
            <a:r>
              <a:rPr lang="en-US" altLang="en-US" sz="2000"/>
              <a:t>Chicago, Illinois</a:t>
            </a:r>
          </a:p>
        </p:txBody>
      </p:sp>
      <p:pic>
        <p:nvPicPr>
          <p:cNvPr id="2052" name="Picture 4">
            <a:extLst>
              <a:ext uri="{FF2B5EF4-FFF2-40B4-BE49-F238E27FC236}">
                <a16:creationId xmlns:a16="http://schemas.microsoft.com/office/drawing/2014/main" id="{764AABD4-004F-434B-6F9F-9F488B0A28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6019800"/>
            <a:ext cx="3200400" cy="6175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F8311560-7E69-10F7-F4C0-4BF30F8B9E3C}"/>
              </a:ext>
            </a:extLst>
          </p:cNvPr>
          <p:cNvSpPr>
            <a:spLocks noGrp="1" noChangeArrowheads="1"/>
          </p:cNvSpPr>
          <p:nvPr>
            <p:ph type="title"/>
          </p:nvPr>
        </p:nvSpPr>
        <p:spPr/>
        <p:txBody>
          <a:bodyPr/>
          <a:lstStyle/>
          <a:p>
            <a:r>
              <a:rPr lang="en-US" altLang="en-US"/>
              <a:t>Stage 4: Evaluation</a:t>
            </a:r>
          </a:p>
        </p:txBody>
      </p:sp>
      <p:sp>
        <p:nvSpPr>
          <p:cNvPr id="53251" name="Rectangle 3">
            <a:extLst>
              <a:ext uri="{FF2B5EF4-FFF2-40B4-BE49-F238E27FC236}">
                <a16:creationId xmlns:a16="http://schemas.microsoft.com/office/drawing/2014/main" id="{05B8B14D-330D-6282-F3FD-E4AAD5A868C5}"/>
              </a:ext>
            </a:extLst>
          </p:cNvPr>
          <p:cNvSpPr>
            <a:spLocks noGrp="1" noChangeArrowheads="1"/>
          </p:cNvSpPr>
          <p:nvPr>
            <p:ph type="body" idx="1"/>
          </p:nvPr>
        </p:nvSpPr>
        <p:spPr>
          <a:xfrm>
            <a:off x="304800" y="1600200"/>
            <a:ext cx="8458200" cy="4530725"/>
          </a:xfrm>
        </p:spPr>
        <p:txBody>
          <a:bodyPr/>
          <a:lstStyle/>
          <a:p>
            <a:pPr>
              <a:lnSpc>
                <a:spcPct val="120000"/>
              </a:lnSpc>
            </a:pPr>
            <a:r>
              <a:rPr lang="en-US" altLang="en-US" sz="2600"/>
              <a:t>Design an </a:t>
            </a:r>
            <a:r>
              <a:rPr lang="en-US" altLang="en-US" sz="2600" u="sng"/>
              <a:t>evaluation plan</a:t>
            </a:r>
            <a:r>
              <a:rPr lang="en-US" altLang="en-US" sz="2600"/>
              <a:t> that includes both quantitative and qualitative data collection methods </a:t>
            </a:r>
          </a:p>
          <a:p>
            <a:pPr lvl="1">
              <a:lnSpc>
                <a:spcPct val="120000"/>
              </a:lnSpc>
            </a:pPr>
            <a:r>
              <a:rPr lang="en-US" altLang="en-US" sz="2400"/>
              <a:t>Set explicit student outcome objective</a:t>
            </a:r>
          </a:p>
          <a:p>
            <a:pPr lvl="1">
              <a:lnSpc>
                <a:spcPct val="120000"/>
              </a:lnSpc>
            </a:pPr>
            <a:r>
              <a:rPr lang="en-US" altLang="en-US" sz="2400"/>
              <a:t>Set goals based on the data reviewed during stages 1 and 2</a:t>
            </a:r>
          </a:p>
          <a:p>
            <a:pPr lvl="1">
              <a:lnSpc>
                <a:spcPct val="120000"/>
              </a:lnSpc>
            </a:pPr>
            <a:r>
              <a:rPr lang="en-US" altLang="en-US" sz="2400"/>
              <a:t>Set reasonable – that is, achievable - goals</a:t>
            </a:r>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875BB10D-9EE5-506D-868E-CC5ED179C3D5}"/>
              </a:ext>
            </a:extLst>
          </p:cNvPr>
          <p:cNvSpPr>
            <a:spLocks noGrp="1" noChangeArrowheads="1"/>
          </p:cNvSpPr>
          <p:nvPr>
            <p:ph type="title"/>
          </p:nvPr>
        </p:nvSpPr>
        <p:spPr/>
        <p:txBody>
          <a:bodyPr/>
          <a:lstStyle/>
          <a:p>
            <a:r>
              <a:rPr lang="en-US" altLang="en-US"/>
              <a:t>Data-Driven Change</a:t>
            </a:r>
          </a:p>
        </p:txBody>
      </p:sp>
      <p:sp>
        <p:nvSpPr>
          <p:cNvPr id="54275" name="Rectangle 3">
            <a:extLst>
              <a:ext uri="{FF2B5EF4-FFF2-40B4-BE49-F238E27FC236}">
                <a16:creationId xmlns:a16="http://schemas.microsoft.com/office/drawing/2014/main" id="{86F93E7E-0A0E-9ECB-9F8F-9597BDC27B27}"/>
              </a:ext>
            </a:extLst>
          </p:cNvPr>
          <p:cNvSpPr>
            <a:spLocks noGrp="1" noChangeArrowheads="1"/>
          </p:cNvSpPr>
          <p:nvPr>
            <p:ph type="body" idx="1"/>
          </p:nvPr>
        </p:nvSpPr>
        <p:spPr>
          <a:xfrm>
            <a:off x="304800" y="1676400"/>
            <a:ext cx="8534400" cy="4530725"/>
          </a:xfrm>
        </p:spPr>
        <p:txBody>
          <a:bodyPr/>
          <a:lstStyle/>
          <a:p>
            <a:pPr marL="336550" indent="-336550"/>
            <a:r>
              <a:rPr lang="en-US" altLang="en-US" sz="2600"/>
              <a:t>A 12 month process to map the current state of affairs, communicate gaps, innovate and implement new or expanded programs and services</a:t>
            </a:r>
          </a:p>
          <a:p>
            <a:pPr marL="336550" indent="-336550"/>
            <a:r>
              <a:rPr lang="en-US" altLang="en-US" sz="2600"/>
              <a:t>College leaders can become </a:t>
            </a:r>
            <a:r>
              <a:rPr lang="en-US" altLang="en-US" sz="2600" u="sng"/>
              <a:t>change agents</a:t>
            </a:r>
            <a:r>
              <a:rPr lang="en-US" altLang="en-US" sz="2600"/>
              <a:t> who </a:t>
            </a:r>
            <a:r>
              <a:rPr lang="en-US" altLang="en-US" sz="2600" i="1"/>
              <a:t>use data</a:t>
            </a:r>
            <a:r>
              <a:rPr lang="en-US" altLang="en-US" sz="2600"/>
              <a:t> to: </a:t>
            </a:r>
          </a:p>
          <a:p>
            <a:pPr marL="1422400" lvl="2" indent="-504825">
              <a:buFont typeface="Wingdings" pitchFamily="2" charset="2"/>
              <a:buAutoNum type="arabicPeriod"/>
            </a:pPr>
            <a:r>
              <a:rPr lang="en-US" altLang="en-US" sz="2400"/>
              <a:t>Set Priorities</a:t>
            </a:r>
          </a:p>
          <a:p>
            <a:pPr marL="1422400" lvl="2" indent="-504825">
              <a:buFont typeface="Wingdings" pitchFamily="2" charset="2"/>
              <a:buAutoNum type="arabicPeriod"/>
            </a:pPr>
            <a:r>
              <a:rPr lang="en-US" altLang="en-US" sz="2400"/>
              <a:t>Choose Strategies</a:t>
            </a:r>
          </a:p>
          <a:p>
            <a:pPr marL="1422400" lvl="2" indent="-504825">
              <a:buFont typeface="Wingdings" pitchFamily="2" charset="2"/>
              <a:buAutoNum type="arabicPeriod"/>
            </a:pPr>
            <a:r>
              <a:rPr lang="en-US" altLang="en-US" sz="2400"/>
              <a:t>Evaluate Outcomes.</a:t>
            </a:r>
            <a:r>
              <a:rPr lang="en-US" altLang="en-US" sz="2000"/>
              <a:t> </a:t>
            </a:r>
          </a:p>
          <a:p>
            <a:pPr marL="336550" indent="-336550">
              <a:buFont typeface="Wingdings" pitchFamily="2" charset="2"/>
              <a:buNone/>
            </a:pPr>
            <a:endParaRPr lang="en-US" altLang="en-US" sz="26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B9CC9D4F-EC10-F0A7-B13F-5430D3244DD2}"/>
              </a:ext>
            </a:extLst>
          </p:cNvPr>
          <p:cNvSpPr>
            <a:spLocks noGrp="1" noChangeArrowheads="1"/>
          </p:cNvSpPr>
          <p:nvPr>
            <p:ph type="title"/>
          </p:nvPr>
        </p:nvSpPr>
        <p:spPr/>
        <p:txBody>
          <a:bodyPr/>
          <a:lstStyle/>
          <a:p>
            <a:r>
              <a:rPr lang="en-US" altLang="en-US"/>
              <a:t>Data-Driven Change</a:t>
            </a:r>
          </a:p>
        </p:txBody>
      </p:sp>
      <p:sp>
        <p:nvSpPr>
          <p:cNvPr id="67587" name="Rectangle 3">
            <a:extLst>
              <a:ext uri="{FF2B5EF4-FFF2-40B4-BE49-F238E27FC236}">
                <a16:creationId xmlns:a16="http://schemas.microsoft.com/office/drawing/2014/main" id="{D17B8738-A64C-3434-E60D-33444DDCA91D}"/>
              </a:ext>
            </a:extLst>
          </p:cNvPr>
          <p:cNvSpPr>
            <a:spLocks noGrp="1" noChangeArrowheads="1"/>
          </p:cNvSpPr>
          <p:nvPr>
            <p:ph type="body" idx="1"/>
          </p:nvPr>
        </p:nvSpPr>
        <p:spPr>
          <a:xfrm>
            <a:off x="304800" y="1600200"/>
            <a:ext cx="8229600" cy="4530725"/>
          </a:xfrm>
        </p:spPr>
        <p:txBody>
          <a:bodyPr/>
          <a:lstStyle/>
          <a:p>
            <a:pPr marL="336550" indent="-336550"/>
            <a:r>
              <a:rPr lang="en-US" altLang="en-US" sz="2600"/>
              <a:t>This process of data-driven change is a key indicator of institutional quality and of a commitment to improving student success.</a:t>
            </a:r>
            <a:r>
              <a:rPr lang="en-US" altLang="en-US"/>
              <a:t> </a:t>
            </a:r>
          </a:p>
        </p:txBody>
      </p:sp>
    </p:spTree>
  </p:cSld>
  <p:clrMapOvr>
    <a:masterClrMapping/>
  </p:clrMapOvr>
  <p:transition>
    <p:pull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D46164A3-C559-5154-4A51-57573E8ACAFD}"/>
              </a:ext>
            </a:extLst>
          </p:cNvPr>
          <p:cNvSpPr>
            <a:spLocks noGrp="1" noChangeArrowheads="1"/>
          </p:cNvSpPr>
          <p:nvPr>
            <p:ph type="title"/>
          </p:nvPr>
        </p:nvSpPr>
        <p:spPr/>
        <p:txBody>
          <a:bodyPr/>
          <a:lstStyle/>
          <a:p>
            <a:r>
              <a:rPr lang="en-US" altLang="en-US"/>
              <a:t>Tools from the Pell Institute	</a:t>
            </a:r>
          </a:p>
        </p:txBody>
      </p:sp>
      <p:sp>
        <p:nvSpPr>
          <p:cNvPr id="47107" name="Rectangle 3">
            <a:extLst>
              <a:ext uri="{FF2B5EF4-FFF2-40B4-BE49-F238E27FC236}">
                <a16:creationId xmlns:a16="http://schemas.microsoft.com/office/drawing/2014/main" id="{0973D734-DD19-15AC-486C-83CA71DBF0F7}"/>
              </a:ext>
            </a:extLst>
          </p:cNvPr>
          <p:cNvSpPr>
            <a:spLocks noGrp="1" noChangeArrowheads="1"/>
          </p:cNvSpPr>
          <p:nvPr>
            <p:ph type="body" idx="1"/>
          </p:nvPr>
        </p:nvSpPr>
        <p:spPr/>
        <p:txBody>
          <a:bodyPr/>
          <a:lstStyle/>
          <a:p>
            <a:pPr>
              <a:lnSpc>
                <a:spcPct val="110000"/>
              </a:lnSpc>
            </a:pPr>
            <a:r>
              <a:rPr lang="en-US" altLang="en-US"/>
              <a:t>Data Templates </a:t>
            </a:r>
          </a:p>
          <a:p>
            <a:pPr>
              <a:lnSpc>
                <a:spcPct val="110000"/>
              </a:lnSpc>
            </a:pPr>
            <a:r>
              <a:rPr lang="en-US" altLang="en-US"/>
              <a:t>Student Success Inventory Guidebook</a:t>
            </a:r>
          </a:p>
          <a:p>
            <a:pPr>
              <a:lnSpc>
                <a:spcPct val="110000"/>
              </a:lnSpc>
            </a:pPr>
            <a:r>
              <a:rPr lang="en-US" altLang="en-US"/>
              <a:t>Campus Dialogue Protocol</a:t>
            </a:r>
          </a:p>
          <a:p>
            <a:pPr>
              <a:lnSpc>
                <a:spcPct val="110000"/>
              </a:lnSpc>
            </a:pPr>
            <a:r>
              <a:rPr lang="en-US" altLang="en-US"/>
              <a:t>Evaluation Guide</a:t>
            </a:r>
          </a:p>
          <a:p>
            <a:pPr>
              <a:lnSpc>
                <a:spcPct val="110000"/>
              </a:lnSpc>
            </a:pPr>
            <a:r>
              <a:rPr lang="en-US" altLang="en-US"/>
              <a:t>Support from Retention Experts</a:t>
            </a:r>
          </a:p>
          <a:p>
            <a:pPr>
              <a:lnSpc>
                <a:spcPct val="110000"/>
              </a:lnSpc>
            </a:pPr>
            <a:r>
              <a:rPr lang="en-US" altLang="en-US"/>
              <a:t>On-site and off-site Workshops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5E9665E4-7112-6599-BBAB-5A372D13F80C}"/>
              </a:ext>
            </a:extLst>
          </p:cNvPr>
          <p:cNvSpPr>
            <a:spLocks noGrp="1" noChangeArrowheads="1"/>
          </p:cNvSpPr>
          <p:nvPr>
            <p:ph type="title"/>
          </p:nvPr>
        </p:nvSpPr>
        <p:spPr/>
        <p:txBody>
          <a:bodyPr/>
          <a:lstStyle/>
          <a:p>
            <a:r>
              <a:rPr lang="en-US" altLang="en-US"/>
              <a:t>Discussion Topic A</a:t>
            </a:r>
          </a:p>
        </p:txBody>
      </p:sp>
      <p:sp>
        <p:nvSpPr>
          <p:cNvPr id="55299" name="Rectangle 3">
            <a:extLst>
              <a:ext uri="{FF2B5EF4-FFF2-40B4-BE49-F238E27FC236}">
                <a16:creationId xmlns:a16="http://schemas.microsoft.com/office/drawing/2014/main" id="{36B3EAA2-9B36-6633-E078-7936E1338E0F}"/>
              </a:ext>
            </a:extLst>
          </p:cNvPr>
          <p:cNvSpPr>
            <a:spLocks noGrp="1" noChangeArrowheads="1"/>
          </p:cNvSpPr>
          <p:nvPr>
            <p:ph type="body" idx="1"/>
          </p:nvPr>
        </p:nvSpPr>
        <p:spPr/>
        <p:txBody>
          <a:bodyPr/>
          <a:lstStyle/>
          <a:p>
            <a:pPr>
              <a:lnSpc>
                <a:spcPct val="120000"/>
              </a:lnSpc>
            </a:pPr>
            <a:r>
              <a:rPr lang="en-US" altLang="en-US" sz="2600"/>
              <a:t>Are these kinds of data (longitudinal, student outcome, student surveys/focus groups) regularly reviewed and discussed on your campus?</a:t>
            </a:r>
          </a:p>
          <a:p>
            <a:pPr lvl="1">
              <a:lnSpc>
                <a:spcPct val="120000"/>
              </a:lnSpc>
              <a:buFont typeface="Wingdings" pitchFamily="2" charset="2"/>
              <a:buNone/>
            </a:pPr>
            <a:endParaRPr lang="en-US" altLang="en-US" sz="2400"/>
          </a:p>
          <a:p>
            <a:pPr>
              <a:lnSpc>
                <a:spcPct val="120000"/>
              </a:lnSpc>
            </a:pPr>
            <a:r>
              <a:rPr lang="en-US" altLang="en-US" sz="2600"/>
              <a:t>What would it take to get your campus to use data more effectively –for example as part of a data-driven change strategy?</a:t>
            </a:r>
          </a:p>
          <a:p>
            <a:pPr lvl="1">
              <a:lnSpc>
                <a:spcPct val="120000"/>
              </a:lnSpc>
            </a:pPr>
            <a:r>
              <a:rPr lang="en-US" altLang="en-US" sz="2400"/>
              <a:t>Who should be involved?</a:t>
            </a:r>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968431AD-9898-F6E3-2ED9-4BBEB1E2AAEE}"/>
              </a:ext>
            </a:extLst>
          </p:cNvPr>
          <p:cNvSpPr>
            <a:spLocks noGrp="1" noChangeArrowheads="1"/>
          </p:cNvSpPr>
          <p:nvPr>
            <p:ph type="title"/>
          </p:nvPr>
        </p:nvSpPr>
        <p:spPr/>
        <p:txBody>
          <a:bodyPr/>
          <a:lstStyle/>
          <a:p>
            <a:r>
              <a:rPr lang="en-US" altLang="en-US"/>
              <a:t>Discussion Topic B</a:t>
            </a:r>
          </a:p>
        </p:txBody>
      </p:sp>
      <p:sp>
        <p:nvSpPr>
          <p:cNvPr id="56323" name="Rectangle 3">
            <a:extLst>
              <a:ext uri="{FF2B5EF4-FFF2-40B4-BE49-F238E27FC236}">
                <a16:creationId xmlns:a16="http://schemas.microsoft.com/office/drawing/2014/main" id="{8757D9CF-8D62-C624-8B23-6D2BB4CA16D0}"/>
              </a:ext>
            </a:extLst>
          </p:cNvPr>
          <p:cNvSpPr>
            <a:spLocks noGrp="1" noChangeArrowheads="1"/>
          </p:cNvSpPr>
          <p:nvPr>
            <p:ph type="body" idx="1"/>
          </p:nvPr>
        </p:nvSpPr>
        <p:spPr/>
        <p:txBody>
          <a:bodyPr/>
          <a:lstStyle/>
          <a:p>
            <a:pPr>
              <a:lnSpc>
                <a:spcPct val="140000"/>
              </a:lnSpc>
            </a:pPr>
            <a:r>
              <a:rPr lang="en-US" altLang="en-US" sz="2600"/>
              <a:t>Think about a group of TRIO students who could be defined as a cohort</a:t>
            </a:r>
          </a:p>
          <a:p>
            <a:pPr>
              <a:lnSpc>
                <a:spcPct val="140000"/>
              </a:lnSpc>
            </a:pPr>
            <a:r>
              <a:rPr lang="en-US" altLang="en-US" sz="2600"/>
              <a:t>What data do you now collect about this cohort?</a:t>
            </a:r>
          </a:p>
          <a:p>
            <a:pPr>
              <a:lnSpc>
                <a:spcPct val="140000"/>
              </a:lnSpc>
            </a:pPr>
            <a:r>
              <a:rPr lang="en-US" altLang="en-US" sz="2600"/>
              <a:t>What outcomes are you interested in for this group?</a:t>
            </a:r>
          </a:p>
          <a:p>
            <a:pPr>
              <a:lnSpc>
                <a:spcPct val="140000"/>
              </a:lnSpc>
            </a:pPr>
            <a:r>
              <a:rPr lang="en-US" altLang="en-US" sz="2600"/>
              <a:t>How can you know if TRIO students are doing better or worse than similar students on these outcomes?</a:t>
            </a:r>
            <a:endParaRPr lang="en-US" altLang="en-US"/>
          </a:p>
          <a:p>
            <a:pPr>
              <a:buFont typeface="Wingdings" pitchFamily="2" charset="2"/>
              <a:buNone/>
            </a:pPr>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52634EA-DFB8-3C6F-46B3-08DD8ABC8A14}"/>
              </a:ext>
            </a:extLst>
          </p:cNvPr>
          <p:cNvSpPr>
            <a:spLocks noGrp="1" noChangeArrowheads="1"/>
          </p:cNvSpPr>
          <p:nvPr>
            <p:ph type="title"/>
          </p:nvPr>
        </p:nvSpPr>
        <p:spPr>
          <a:xfrm>
            <a:off x="457200" y="457200"/>
            <a:ext cx="8229600" cy="1139825"/>
          </a:xfrm>
        </p:spPr>
        <p:txBody>
          <a:bodyPr/>
          <a:lstStyle/>
          <a:p>
            <a:pPr marL="168275">
              <a:lnSpc>
                <a:spcPct val="80000"/>
              </a:lnSpc>
            </a:pPr>
            <a:r>
              <a:rPr lang="en-US" altLang="en-US"/>
              <a:t>Overview:</a:t>
            </a:r>
          </a:p>
        </p:txBody>
      </p:sp>
      <p:sp>
        <p:nvSpPr>
          <p:cNvPr id="32771" name="Rectangle 3">
            <a:extLst>
              <a:ext uri="{FF2B5EF4-FFF2-40B4-BE49-F238E27FC236}">
                <a16:creationId xmlns:a16="http://schemas.microsoft.com/office/drawing/2014/main" id="{54F07424-F20E-5BFD-7078-61A351E6256A}"/>
              </a:ext>
            </a:extLst>
          </p:cNvPr>
          <p:cNvSpPr>
            <a:spLocks noGrp="1" noChangeArrowheads="1"/>
          </p:cNvSpPr>
          <p:nvPr>
            <p:ph type="body" idx="1"/>
          </p:nvPr>
        </p:nvSpPr>
        <p:spPr>
          <a:xfrm>
            <a:off x="304800" y="1447800"/>
            <a:ext cx="8229600" cy="4530725"/>
          </a:xfrm>
        </p:spPr>
        <p:txBody>
          <a:bodyPr/>
          <a:lstStyle/>
          <a:p>
            <a:r>
              <a:rPr lang="en-US" altLang="en-US" sz="2600"/>
              <a:t>Declining gap in access between high and low-income students</a:t>
            </a:r>
          </a:p>
          <a:p>
            <a:pPr>
              <a:lnSpc>
                <a:spcPct val="50000"/>
              </a:lnSpc>
              <a:buFont typeface="Wingdings" pitchFamily="2" charset="2"/>
              <a:buNone/>
            </a:pPr>
            <a:endParaRPr lang="en-US" altLang="en-US" sz="2600"/>
          </a:p>
          <a:p>
            <a:r>
              <a:rPr lang="en-US" altLang="en-US" sz="2600"/>
              <a:t>Continued gap in college completion between high and low-income students</a:t>
            </a:r>
          </a:p>
          <a:p>
            <a:pPr>
              <a:lnSpc>
                <a:spcPct val="40000"/>
              </a:lnSpc>
              <a:buFont typeface="Wingdings" pitchFamily="2" charset="2"/>
              <a:buNone/>
            </a:pPr>
            <a:endParaRPr lang="en-US" altLang="en-US" sz="2600"/>
          </a:p>
          <a:p>
            <a:r>
              <a:rPr lang="en-US" altLang="en-US" sz="2600"/>
              <a:t>Continuing failure to campuses to develop effective and systematic strategies to promote success of low-income students</a:t>
            </a:r>
          </a:p>
          <a:p>
            <a:pPr>
              <a:lnSpc>
                <a:spcPct val="50000"/>
              </a:lnSpc>
              <a:buFont typeface="Wingdings" pitchFamily="2" charset="2"/>
              <a:buNone/>
            </a:pPr>
            <a:endParaRPr lang="en-US" altLang="en-US" sz="2600"/>
          </a:p>
          <a:p>
            <a:r>
              <a:rPr lang="en-US" altLang="en-US" sz="2600"/>
              <a:t>USA Funds funded project</a:t>
            </a: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B7C67A98-0665-4772-31D6-C217BA420D2E}"/>
              </a:ext>
            </a:extLst>
          </p:cNvPr>
          <p:cNvSpPr>
            <a:spLocks noGrp="1" noChangeArrowheads="1"/>
          </p:cNvSpPr>
          <p:nvPr>
            <p:ph type="title"/>
          </p:nvPr>
        </p:nvSpPr>
        <p:spPr/>
        <p:txBody>
          <a:bodyPr/>
          <a:lstStyle/>
          <a:p>
            <a:r>
              <a:rPr lang="en-US" altLang="en-US"/>
              <a:t>Data-Driven Change</a:t>
            </a:r>
          </a:p>
        </p:txBody>
      </p:sp>
      <p:graphicFrame>
        <p:nvGraphicFramePr>
          <p:cNvPr id="33799" name="Content Placeholder 33798">
            <a:extLst>
              <a:ext uri="{FF2B5EF4-FFF2-40B4-BE49-F238E27FC236}">
                <a16:creationId xmlns:a16="http://schemas.microsoft.com/office/drawing/2014/main" id="{D4D054F2-AC86-AD95-9BE5-7A7B06EDCD8E}"/>
              </a:ext>
            </a:extLst>
          </p:cNvPr>
          <p:cNvGraphicFramePr>
            <a:graphicFrameLocks noGrp="1" noChangeAspect="1"/>
          </p:cNvGraphicFramePr>
          <p:nvPr>
            <p:ph idx="1"/>
          </p:nvPr>
        </p:nvGraphicFramePr>
        <p:xfrm>
          <a:off x="-1066800" y="-685800"/>
          <a:ext cx="11277600" cy="8229600"/>
        </p:xfrm>
        <a:graphic>
          <a:graphicData uri="http://schemas.openxmlformats.org/drawingml/2006/compatibility">
            <com:legacyDrawing xmlns:com="http://schemas.openxmlformats.org/drawingml/2006/compatibility" spid="_x0000_s33799"/>
          </a:graphicData>
        </a:graphic>
      </p:graphicFrame>
      <p:sp>
        <p:nvSpPr>
          <p:cNvPr id="33821" name="Text Box 29">
            <a:extLst>
              <a:ext uri="{FF2B5EF4-FFF2-40B4-BE49-F238E27FC236}">
                <a16:creationId xmlns:a16="http://schemas.microsoft.com/office/drawing/2014/main" id="{A6FDAD24-6B37-4F76-1E55-89DBDD6C5DC2}"/>
              </a:ext>
            </a:extLst>
          </p:cNvPr>
          <p:cNvSpPr txBox="1">
            <a:spLocks noChangeArrowheads="1"/>
          </p:cNvSpPr>
          <p:nvPr/>
        </p:nvSpPr>
        <p:spPr bwMode="auto">
          <a:xfrm>
            <a:off x="3962400" y="3429000"/>
            <a:ext cx="16541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DATA AT </a:t>
            </a:r>
          </a:p>
          <a:p>
            <a:r>
              <a:rPr lang="en-US" altLang="en-US"/>
              <a:t>THE CORE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BE1EBFD3-3404-843F-5F4E-E07726BB0659}"/>
              </a:ext>
            </a:extLst>
          </p:cNvPr>
          <p:cNvSpPr>
            <a:spLocks noGrp="1" noChangeArrowheads="1"/>
          </p:cNvSpPr>
          <p:nvPr>
            <p:ph type="title"/>
          </p:nvPr>
        </p:nvSpPr>
        <p:spPr/>
        <p:txBody>
          <a:bodyPr/>
          <a:lstStyle/>
          <a:p>
            <a:r>
              <a:rPr lang="en-US" altLang="en-US" sz="3800"/>
              <a:t>Stage 1: Map the Current State of Affairs</a:t>
            </a:r>
          </a:p>
        </p:txBody>
      </p:sp>
      <p:sp>
        <p:nvSpPr>
          <p:cNvPr id="39939" name="Rectangle 3">
            <a:extLst>
              <a:ext uri="{FF2B5EF4-FFF2-40B4-BE49-F238E27FC236}">
                <a16:creationId xmlns:a16="http://schemas.microsoft.com/office/drawing/2014/main" id="{47E74FEA-6930-A91B-D54D-7278848F21A6}"/>
              </a:ext>
            </a:extLst>
          </p:cNvPr>
          <p:cNvSpPr>
            <a:spLocks noGrp="1" noChangeArrowheads="1"/>
          </p:cNvSpPr>
          <p:nvPr>
            <p:ph type="body" idx="1"/>
          </p:nvPr>
        </p:nvSpPr>
        <p:spPr/>
        <p:txBody>
          <a:bodyPr/>
          <a:lstStyle/>
          <a:p>
            <a:pPr>
              <a:lnSpc>
                <a:spcPct val="130000"/>
              </a:lnSpc>
            </a:pPr>
            <a:r>
              <a:rPr lang="en-US" altLang="en-US"/>
              <a:t>Document Student Outcomes</a:t>
            </a:r>
          </a:p>
          <a:p>
            <a:pPr>
              <a:lnSpc>
                <a:spcPct val="130000"/>
              </a:lnSpc>
            </a:pPr>
            <a:r>
              <a:rPr lang="en-US" altLang="en-US"/>
              <a:t>Conduct Student Success Inventory</a:t>
            </a:r>
          </a:p>
          <a:p>
            <a:pPr>
              <a:lnSpc>
                <a:spcPct val="130000"/>
              </a:lnSpc>
            </a:pPr>
            <a:r>
              <a:rPr lang="en-US" altLang="en-US"/>
              <a:t>Create Longitudinal Cohort Database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5A8B098F-3D56-B294-6983-EA68D02A1214}"/>
              </a:ext>
            </a:extLst>
          </p:cNvPr>
          <p:cNvSpPr>
            <a:spLocks noGrp="1" noChangeArrowheads="1"/>
          </p:cNvSpPr>
          <p:nvPr>
            <p:ph type="title"/>
          </p:nvPr>
        </p:nvSpPr>
        <p:spPr/>
        <p:txBody>
          <a:bodyPr/>
          <a:lstStyle/>
          <a:p>
            <a:r>
              <a:rPr lang="en-US" altLang="en-US"/>
              <a:t>Document Student Outcomes</a:t>
            </a:r>
          </a:p>
        </p:txBody>
      </p:sp>
      <p:sp>
        <p:nvSpPr>
          <p:cNvPr id="40963" name="Rectangle 3">
            <a:extLst>
              <a:ext uri="{FF2B5EF4-FFF2-40B4-BE49-F238E27FC236}">
                <a16:creationId xmlns:a16="http://schemas.microsoft.com/office/drawing/2014/main" id="{4E5731B7-94BC-5C42-F502-688E232D9087}"/>
              </a:ext>
            </a:extLst>
          </p:cNvPr>
          <p:cNvSpPr>
            <a:spLocks noGrp="1" noChangeArrowheads="1"/>
          </p:cNvSpPr>
          <p:nvPr>
            <p:ph type="body" idx="1"/>
          </p:nvPr>
        </p:nvSpPr>
        <p:spPr/>
        <p:txBody>
          <a:bodyPr/>
          <a:lstStyle/>
          <a:p>
            <a:r>
              <a:rPr lang="en-US" altLang="en-US" sz="2800"/>
              <a:t>Disaggregate</a:t>
            </a:r>
            <a:r>
              <a:rPr lang="en-US" altLang="en-US" sz="2600"/>
              <a:t> </a:t>
            </a:r>
          </a:p>
          <a:p>
            <a:pPr lvl="1"/>
            <a:r>
              <a:rPr lang="en-US" altLang="en-US" sz="2200"/>
              <a:t>Race and Ethnicity</a:t>
            </a:r>
          </a:p>
          <a:p>
            <a:pPr lvl="1"/>
            <a:r>
              <a:rPr lang="en-US" altLang="en-US" sz="2200"/>
              <a:t>Gender</a:t>
            </a:r>
          </a:p>
          <a:p>
            <a:pPr lvl="1"/>
            <a:r>
              <a:rPr lang="en-US" altLang="en-US" sz="2200"/>
              <a:t>Socioeconomic Status (e.g. Pell Grant Recipient)</a:t>
            </a:r>
          </a:p>
          <a:p>
            <a:r>
              <a:rPr lang="en-US" altLang="en-US" sz="2800"/>
              <a:t>Core Outcomes</a:t>
            </a:r>
            <a:endParaRPr lang="en-US" altLang="en-US" sz="2600"/>
          </a:p>
          <a:p>
            <a:pPr lvl="1"/>
            <a:r>
              <a:rPr lang="en-US" altLang="en-US" sz="2200"/>
              <a:t>Course Success Rates (Gateway and Developmental)</a:t>
            </a:r>
          </a:p>
          <a:p>
            <a:pPr lvl="1"/>
            <a:r>
              <a:rPr lang="en-US" altLang="en-US" sz="2200"/>
              <a:t>Credits Completed vs. Attempted</a:t>
            </a:r>
          </a:p>
          <a:p>
            <a:pPr lvl="1"/>
            <a:r>
              <a:rPr lang="en-US" altLang="en-US" sz="2200"/>
              <a:t>Term-to Term Retention</a:t>
            </a:r>
          </a:p>
          <a:p>
            <a:pPr lvl="1"/>
            <a:r>
              <a:rPr lang="en-US" altLang="en-US" sz="2200"/>
              <a:t>Cumulative Credits Earned</a:t>
            </a:r>
          </a:p>
          <a:p>
            <a:pPr lvl="1"/>
            <a:r>
              <a:rPr lang="en-US" altLang="en-US" sz="2200"/>
              <a:t>Degree/Certificate Completion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220B7AA3-72C3-DCF7-9231-A020594057A4}"/>
              </a:ext>
            </a:extLst>
          </p:cNvPr>
          <p:cNvSpPr>
            <a:spLocks noGrp="1" noChangeArrowheads="1"/>
          </p:cNvSpPr>
          <p:nvPr>
            <p:ph type="title"/>
          </p:nvPr>
        </p:nvSpPr>
        <p:spPr/>
        <p:txBody>
          <a:bodyPr/>
          <a:lstStyle/>
          <a:p>
            <a:r>
              <a:rPr lang="en-US" altLang="en-US"/>
              <a:t>Student Success Inventory</a:t>
            </a:r>
          </a:p>
        </p:txBody>
      </p:sp>
      <p:sp>
        <p:nvSpPr>
          <p:cNvPr id="41987" name="Rectangle 3">
            <a:extLst>
              <a:ext uri="{FF2B5EF4-FFF2-40B4-BE49-F238E27FC236}">
                <a16:creationId xmlns:a16="http://schemas.microsoft.com/office/drawing/2014/main" id="{5548FA57-E3E4-787E-4EE3-0069F5AA8CB1}"/>
              </a:ext>
            </a:extLst>
          </p:cNvPr>
          <p:cNvSpPr>
            <a:spLocks noGrp="1" noChangeArrowheads="1"/>
          </p:cNvSpPr>
          <p:nvPr>
            <p:ph type="body" idx="1"/>
          </p:nvPr>
        </p:nvSpPr>
        <p:spPr/>
        <p:txBody>
          <a:bodyPr/>
          <a:lstStyle/>
          <a:p>
            <a:pPr>
              <a:lnSpc>
                <a:spcPct val="110000"/>
              </a:lnSpc>
            </a:pPr>
            <a:r>
              <a:rPr lang="en-US" altLang="en-US" sz="2600"/>
              <a:t>List of Current Programs and Assessment Activities </a:t>
            </a:r>
          </a:p>
          <a:p>
            <a:pPr>
              <a:lnSpc>
                <a:spcPct val="110000"/>
              </a:lnSpc>
            </a:pPr>
            <a:r>
              <a:rPr lang="en-US" altLang="en-US" sz="2600"/>
              <a:t>Number of Students Served (each term)</a:t>
            </a:r>
          </a:p>
          <a:p>
            <a:pPr>
              <a:lnSpc>
                <a:spcPct val="110000"/>
              </a:lnSpc>
            </a:pPr>
            <a:r>
              <a:rPr lang="en-US" altLang="en-US" sz="2600"/>
              <a:t>Evaluation Data, if available</a:t>
            </a:r>
          </a:p>
          <a:p>
            <a:pPr lvl="1">
              <a:lnSpc>
                <a:spcPct val="110000"/>
              </a:lnSpc>
            </a:pPr>
            <a:r>
              <a:rPr lang="en-US" altLang="en-US" sz="2200"/>
              <a:t>Outcomes</a:t>
            </a:r>
          </a:p>
          <a:p>
            <a:pPr lvl="1">
              <a:lnSpc>
                <a:spcPct val="110000"/>
              </a:lnSpc>
            </a:pPr>
            <a:r>
              <a:rPr lang="en-US" altLang="en-US" sz="2200"/>
              <a:t>Operations</a:t>
            </a:r>
          </a:p>
          <a:p>
            <a:pPr>
              <a:lnSpc>
                <a:spcPct val="110000"/>
              </a:lnSpc>
            </a:pPr>
            <a:r>
              <a:rPr lang="en-US" altLang="en-US" sz="2600"/>
              <a:t>Revenue Sources (e.g., grants, dean’s discretionary, general fund)</a:t>
            </a:r>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B1964327-A19A-F490-9762-FA270D0A232F}"/>
              </a:ext>
            </a:extLst>
          </p:cNvPr>
          <p:cNvSpPr>
            <a:spLocks noGrp="1" noChangeArrowheads="1"/>
          </p:cNvSpPr>
          <p:nvPr>
            <p:ph type="title"/>
          </p:nvPr>
        </p:nvSpPr>
        <p:spPr/>
        <p:txBody>
          <a:bodyPr/>
          <a:lstStyle/>
          <a:p>
            <a:r>
              <a:rPr lang="en-US" altLang="en-US"/>
              <a:t>Longitudinal Cohort Database</a:t>
            </a:r>
          </a:p>
        </p:txBody>
      </p:sp>
      <p:sp>
        <p:nvSpPr>
          <p:cNvPr id="43011" name="Rectangle 3">
            <a:extLst>
              <a:ext uri="{FF2B5EF4-FFF2-40B4-BE49-F238E27FC236}">
                <a16:creationId xmlns:a16="http://schemas.microsoft.com/office/drawing/2014/main" id="{02B8F796-1E23-518B-76C5-562ED66A04CE}"/>
              </a:ext>
            </a:extLst>
          </p:cNvPr>
          <p:cNvSpPr>
            <a:spLocks noGrp="1" noChangeArrowheads="1"/>
          </p:cNvSpPr>
          <p:nvPr>
            <p:ph type="body" idx="1"/>
          </p:nvPr>
        </p:nvSpPr>
        <p:spPr>
          <a:xfrm>
            <a:off x="228600" y="1600200"/>
            <a:ext cx="8686800" cy="4530725"/>
          </a:xfrm>
        </p:spPr>
        <p:txBody>
          <a:bodyPr/>
          <a:lstStyle/>
          <a:p>
            <a:pPr>
              <a:lnSpc>
                <a:spcPct val="110000"/>
              </a:lnSpc>
            </a:pPr>
            <a:r>
              <a:rPr lang="en-US" altLang="en-US" sz="2600"/>
              <a:t>To follow a defined set of students (a cohort) over time</a:t>
            </a:r>
          </a:p>
          <a:p>
            <a:pPr>
              <a:lnSpc>
                <a:spcPct val="110000"/>
              </a:lnSpc>
            </a:pPr>
            <a:r>
              <a:rPr lang="en-US" altLang="en-US" sz="2600"/>
              <a:t>To document the flow of students through the institution</a:t>
            </a:r>
          </a:p>
          <a:p>
            <a:pPr>
              <a:lnSpc>
                <a:spcPct val="110000"/>
              </a:lnSpc>
            </a:pPr>
            <a:r>
              <a:rPr lang="en-US" altLang="en-US" sz="2600"/>
              <a:t>To identify leakage points for further investigation </a:t>
            </a:r>
          </a:p>
          <a:p>
            <a:pPr>
              <a:lnSpc>
                <a:spcPct val="110000"/>
              </a:lnSpc>
            </a:pPr>
            <a:r>
              <a:rPr lang="en-US" altLang="en-US" sz="2600"/>
              <a:t>To provide baseline data for communicating with campus leaders</a:t>
            </a:r>
          </a:p>
          <a:p>
            <a:pPr>
              <a:lnSpc>
                <a:spcPct val="110000"/>
              </a:lnSpc>
            </a:pPr>
            <a:r>
              <a:rPr lang="en-US" altLang="en-US" sz="2600"/>
              <a:t>To measure the effectiveness of interventions</a:t>
            </a:r>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CEBBF3DE-706B-9F07-17AF-C6751623AFFE}"/>
              </a:ext>
            </a:extLst>
          </p:cNvPr>
          <p:cNvSpPr>
            <a:spLocks noGrp="1" noChangeArrowheads="1"/>
          </p:cNvSpPr>
          <p:nvPr>
            <p:ph type="title"/>
          </p:nvPr>
        </p:nvSpPr>
        <p:spPr/>
        <p:txBody>
          <a:bodyPr/>
          <a:lstStyle/>
          <a:p>
            <a:r>
              <a:rPr lang="en-US" altLang="en-US"/>
              <a:t>Stage 2: Communicating Gaps</a:t>
            </a:r>
          </a:p>
        </p:txBody>
      </p:sp>
      <p:sp>
        <p:nvSpPr>
          <p:cNvPr id="48131" name="Rectangle 3">
            <a:extLst>
              <a:ext uri="{FF2B5EF4-FFF2-40B4-BE49-F238E27FC236}">
                <a16:creationId xmlns:a16="http://schemas.microsoft.com/office/drawing/2014/main" id="{93244B6E-456B-A390-F5A3-760CEC0B5519}"/>
              </a:ext>
            </a:extLst>
          </p:cNvPr>
          <p:cNvSpPr>
            <a:spLocks noGrp="1" noChangeArrowheads="1"/>
          </p:cNvSpPr>
          <p:nvPr>
            <p:ph type="body" idx="1"/>
          </p:nvPr>
        </p:nvSpPr>
        <p:spPr/>
        <p:txBody>
          <a:bodyPr/>
          <a:lstStyle/>
          <a:p>
            <a:pPr>
              <a:lnSpc>
                <a:spcPct val="110000"/>
              </a:lnSpc>
            </a:pPr>
            <a:r>
              <a:rPr lang="en-US" altLang="en-US" sz="2600"/>
              <a:t>Building </a:t>
            </a:r>
            <a:r>
              <a:rPr lang="en-US" altLang="en-US" sz="2600" u="sng"/>
              <a:t>ownership</a:t>
            </a:r>
            <a:r>
              <a:rPr lang="en-US" altLang="en-US" sz="2600"/>
              <a:t> for gaps in student success across the campus </a:t>
            </a:r>
          </a:p>
          <a:p>
            <a:pPr lvl="1">
              <a:lnSpc>
                <a:spcPct val="110000"/>
              </a:lnSpc>
            </a:pPr>
            <a:r>
              <a:rPr lang="en-US" altLang="en-US" sz="2200"/>
              <a:t>personnel closest to the action (</a:t>
            </a:r>
            <a:r>
              <a:rPr lang="en-US" altLang="en-US" sz="2200" b="1" i="1"/>
              <a:t>action leaders</a:t>
            </a:r>
            <a:r>
              <a:rPr lang="en-US" altLang="en-US" sz="2200"/>
              <a:t>) – faculty, staff and program coordinators – should take a leadership role in reviewing gaps in student success and identifying the best strategies to close these gaps </a:t>
            </a:r>
          </a:p>
          <a:p>
            <a:pPr>
              <a:lnSpc>
                <a:spcPct val="110000"/>
              </a:lnSpc>
            </a:pPr>
            <a:r>
              <a:rPr lang="en-US" altLang="en-US" sz="2600"/>
              <a:t>Engage low-income students directly</a:t>
            </a:r>
          </a:p>
          <a:p>
            <a:pPr lvl="1">
              <a:lnSpc>
                <a:spcPct val="110000"/>
              </a:lnSpc>
            </a:pPr>
            <a:r>
              <a:rPr lang="en-US" altLang="en-US" sz="2200"/>
              <a:t>student surveys of satisfaction or engagement </a:t>
            </a:r>
          </a:p>
          <a:p>
            <a:pPr lvl="1">
              <a:lnSpc>
                <a:spcPct val="110000"/>
              </a:lnSpc>
            </a:pPr>
            <a:r>
              <a:rPr lang="en-US" altLang="en-US" sz="2200"/>
              <a:t>focus groups about their experiences with support services</a:t>
            </a:r>
            <a:r>
              <a:rPr lang="en-US" altLang="en-US"/>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8F6E8441-6B8A-870C-A2AE-A5CA39C54C11}"/>
              </a:ext>
            </a:extLst>
          </p:cNvPr>
          <p:cNvSpPr>
            <a:spLocks noGrp="1" noChangeArrowheads="1"/>
          </p:cNvSpPr>
          <p:nvPr>
            <p:ph type="title"/>
          </p:nvPr>
        </p:nvSpPr>
        <p:spPr/>
        <p:txBody>
          <a:bodyPr/>
          <a:lstStyle/>
          <a:p>
            <a:r>
              <a:rPr lang="en-US" altLang="en-US"/>
              <a:t>Stage 3: Innovate and Implement</a:t>
            </a:r>
          </a:p>
        </p:txBody>
      </p:sp>
      <p:sp>
        <p:nvSpPr>
          <p:cNvPr id="51203" name="Rectangle 3">
            <a:extLst>
              <a:ext uri="{FF2B5EF4-FFF2-40B4-BE49-F238E27FC236}">
                <a16:creationId xmlns:a16="http://schemas.microsoft.com/office/drawing/2014/main" id="{52A3CD37-DC93-DB76-11B6-443EB414C879}"/>
              </a:ext>
            </a:extLst>
          </p:cNvPr>
          <p:cNvSpPr>
            <a:spLocks noGrp="1" noChangeArrowheads="1"/>
          </p:cNvSpPr>
          <p:nvPr>
            <p:ph type="body" idx="1"/>
          </p:nvPr>
        </p:nvSpPr>
        <p:spPr>
          <a:xfrm>
            <a:off x="304800" y="1295400"/>
            <a:ext cx="8839200" cy="4530725"/>
          </a:xfrm>
        </p:spPr>
        <p:txBody>
          <a:bodyPr/>
          <a:lstStyle/>
          <a:p>
            <a:pPr marL="230188" indent="-230188"/>
            <a:r>
              <a:rPr lang="en-US" altLang="en-US" sz="2500"/>
              <a:t>College teams (faculty, staff and administrators) use the data collected via administrative records and surveys, and information gathered through campus dialogues, to begin identifying strategies to close gaps in student success for low-income students</a:t>
            </a:r>
            <a:endParaRPr lang="en-US" altLang="en-US" sz="2200"/>
          </a:p>
          <a:p>
            <a:pPr marL="230188" indent="-230188"/>
            <a:r>
              <a:rPr lang="en-US" altLang="en-US" sz="2500"/>
              <a:t>Some examples:</a:t>
            </a:r>
            <a:endParaRPr lang="en-US" altLang="en-US" sz="2600"/>
          </a:p>
          <a:p>
            <a:pPr marL="520700" lvl="1" indent="-176213"/>
            <a:r>
              <a:rPr lang="en-US" altLang="en-US" sz="2400"/>
              <a:t>expanding existing programs to serve more low-income students </a:t>
            </a:r>
          </a:p>
          <a:p>
            <a:pPr marL="520700" lvl="1" indent="-176213"/>
            <a:r>
              <a:rPr lang="en-US" altLang="en-US" sz="2400"/>
              <a:t>adding academic support services to key classes that were identified as stumbling blocks for low-income students</a:t>
            </a:r>
            <a:endParaRPr lang="en-US" altLang="en-US" sz="2800"/>
          </a:p>
          <a:p>
            <a:pPr marL="520700" lvl="1" indent="-176213"/>
            <a:r>
              <a:rPr lang="en-US" altLang="en-US" sz="2400"/>
              <a:t>piloting new programs</a:t>
            </a:r>
            <a:endParaRPr lang="en-US" altLang="en-US" sz="2200"/>
          </a:p>
        </p:txBody>
      </p:sp>
    </p:spTree>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186</TotalTime>
  <Words>1325</Words>
  <Application>Microsoft Macintosh PowerPoint</Application>
  <PresentationFormat>On-screen Show (4:3)</PresentationFormat>
  <Paragraphs>122</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Garamond</vt:lpstr>
      <vt:lpstr>Times New Roman</vt:lpstr>
      <vt:lpstr>Wingdings</vt:lpstr>
      <vt:lpstr>Edge</vt:lpstr>
      <vt:lpstr>Data-Driven Change: Tools to Improve Campus-wide Retention</vt:lpstr>
      <vt:lpstr>Overview:</vt:lpstr>
      <vt:lpstr>Data-Driven Change</vt:lpstr>
      <vt:lpstr>Stage 1: Map the Current State of Affairs</vt:lpstr>
      <vt:lpstr>Document Student Outcomes</vt:lpstr>
      <vt:lpstr>Student Success Inventory</vt:lpstr>
      <vt:lpstr>Longitudinal Cohort Database</vt:lpstr>
      <vt:lpstr>Stage 2: Communicating Gaps</vt:lpstr>
      <vt:lpstr>Stage 3: Innovate and Implement</vt:lpstr>
      <vt:lpstr>Stage 4: Evaluation</vt:lpstr>
      <vt:lpstr>Data-Driven Change</vt:lpstr>
      <vt:lpstr>Data-Driven Change</vt:lpstr>
      <vt:lpstr>Tools from the Pell Institute </vt:lpstr>
      <vt:lpstr>Discussion Topic A</vt:lpstr>
      <vt:lpstr>Discussion Topic B</vt:lpstr>
    </vt:vector>
  </TitlesOfParts>
  <Company>DVP-PRAXIS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Derek</dc:creator>
  <cp:lastModifiedBy>Trauvello Stevenson</cp:lastModifiedBy>
  <cp:revision>18</cp:revision>
  <dcterms:created xsi:type="dcterms:W3CDTF">2006-01-03T16:11:08Z</dcterms:created>
  <dcterms:modified xsi:type="dcterms:W3CDTF">2023-12-05T04:17:11Z</dcterms:modified>
</cp:coreProperties>
</file>