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08" r:id="rId2"/>
    <p:sldId id="310" r:id="rId3"/>
    <p:sldId id="292" r:id="rId4"/>
    <p:sldId id="307" r:id="rId5"/>
    <p:sldId id="296" r:id="rId6"/>
    <p:sldId id="295" r:id="rId7"/>
    <p:sldId id="298" r:id="rId8"/>
    <p:sldId id="314" r:id="rId9"/>
    <p:sldId id="299" r:id="rId10"/>
    <p:sldId id="300" r:id="rId11"/>
    <p:sldId id="311" r:id="rId12"/>
    <p:sldId id="302" r:id="rId13"/>
    <p:sldId id="303" r:id="rId14"/>
    <p:sldId id="304" r:id="rId15"/>
    <p:sldId id="297" r:id="rId16"/>
    <p:sldId id="305" r:id="rId17"/>
    <p:sldId id="312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4"/>
  </p:normalViewPr>
  <p:slideViewPr>
    <p:cSldViewPr>
      <p:cViewPr varScale="1">
        <p:scale>
          <a:sx n="121" d="100"/>
          <a:sy n="121" d="100"/>
        </p:scale>
        <p:origin x="89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0EB770-D33E-42C3-926F-B113DBEF5DA5}" type="datetimeFigureOut">
              <a:rPr lang="en-US" smtClean="0"/>
              <a:t>12/4/23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DBF7FE1-97B9-468F-8D34-58EA06666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66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F22EF-83FF-4ADE-A9F6-803874B7A430}" type="datetimeFigureOut">
              <a:rPr lang="en-US" smtClean="0"/>
              <a:t>12/4/23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5F1A5-4461-4329-BC26-7774B78E6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89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5F1A5-4461-4329-BC26-7774B78E6B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14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BA30-DADB-472C-AD9D-3EFD21F6037E}" type="datetimeFigureOut">
              <a:rPr lang="en-US" smtClean="0"/>
              <a:t>12/4/23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BBA1-71F6-4DF1-9224-37D31E15DD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BA30-DADB-472C-AD9D-3EFD21F6037E}" type="datetimeFigureOut">
              <a:rPr lang="en-US" smtClean="0"/>
              <a:t>12/4/23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BBA1-71F6-4DF1-9224-37D31E15DD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BA30-DADB-472C-AD9D-3EFD21F6037E}" type="datetimeFigureOut">
              <a:rPr lang="en-US" smtClean="0"/>
              <a:t>12/4/23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BBA1-71F6-4DF1-9224-37D31E15DD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BA30-DADB-472C-AD9D-3EFD21F6037E}" type="datetimeFigureOut">
              <a:rPr lang="en-US" smtClean="0"/>
              <a:t>12/4/23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BBA1-71F6-4DF1-9224-37D31E15DD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BA30-DADB-472C-AD9D-3EFD21F6037E}" type="datetimeFigureOut">
              <a:rPr lang="en-US" smtClean="0"/>
              <a:t>12/4/23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BBA1-71F6-4DF1-9224-37D31E15DD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BA30-DADB-472C-AD9D-3EFD21F6037E}" type="datetimeFigureOut">
              <a:rPr lang="en-US" smtClean="0"/>
              <a:t>12/4/23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BBA1-71F6-4DF1-9224-37D31E15DD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BA30-DADB-472C-AD9D-3EFD21F6037E}" type="datetimeFigureOut">
              <a:rPr lang="en-US" smtClean="0"/>
              <a:t>12/4/23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BBA1-71F6-4DF1-9224-37D31E15DD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BA30-DADB-472C-AD9D-3EFD21F6037E}" type="datetimeFigureOut">
              <a:rPr lang="en-US" smtClean="0"/>
              <a:t>12/4/23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BBA1-71F6-4DF1-9224-37D31E15DD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BA30-DADB-472C-AD9D-3EFD21F6037E}" type="datetimeFigureOut">
              <a:rPr lang="en-US" smtClean="0"/>
              <a:t>12/4/23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BBA1-71F6-4DF1-9224-37D31E15DD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BA30-DADB-472C-AD9D-3EFD21F6037E}" type="datetimeFigureOut">
              <a:rPr lang="en-US" smtClean="0"/>
              <a:t>12/4/23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BBA1-71F6-4DF1-9224-37D31E15DD7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BA30-DADB-472C-AD9D-3EFD21F6037E}" type="datetimeFigureOut">
              <a:rPr lang="en-US" smtClean="0"/>
              <a:t>12/4/23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B7BBA1-71F6-4DF1-9224-37D31E15DD7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4B7BBA1-71F6-4DF1-9224-37D31E15DD7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64CBA30-DADB-472C-AD9D-3EFD21F6037E}" type="datetimeFigureOut">
              <a:rPr lang="en-US" smtClean="0"/>
              <a:t>12/4/23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162800" cy="2285999"/>
          </a:xfrm>
        </p:spPr>
        <p:txBody>
          <a:bodyPr/>
          <a:lstStyle/>
          <a:p>
            <a:r>
              <a:rPr lang="en-US" sz="4000" b="1" dirty="0"/>
              <a:t>Equity in Higher Education: </a:t>
            </a:r>
            <a:br>
              <a:rPr lang="en-US" sz="4000" b="1" dirty="0"/>
            </a:br>
            <a:r>
              <a:rPr lang="en-US" sz="4000" b="1" dirty="0"/>
              <a:t>A National Imperative</a:t>
            </a:r>
            <a:br>
              <a:rPr lang="en-US" sz="4000" b="1" dirty="0"/>
            </a:br>
            <a:r>
              <a:rPr lang="en-US" sz="3600" b="1" dirty="0"/>
              <a:t>Search for Solutions Dialogues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65532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>
                <a:solidFill>
                  <a:schemeClr val="tx1"/>
                </a:solidFill>
              </a:rPr>
              <a:t>National Press Club February 3, 2015</a:t>
            </a:r>
          </a:p>
          <a:p>
            <a:r>
              <a:rPr lang="en-US" sz="1700" b="1" dirty="0">
                <a:solidFill>
                  <a:schemeClr val="tx1"/>
                </a:solidFill>
              </a:rPr>
              <a:t>Margaret Cahalan, Pell Institute for Study of Opportunity in Higher Education, Council for Opportunity in Education (COE)</a:t>
            </a:r>
          </a:p>
          <a:p>
            <a:endParaRPr lang="en-US" sz="1700" b="1" dirty="0">
              <a:solidFill>
                <a:schemeClr val="tx1"/>
              </a:solidFill>
            </a:endParaRPr>
          </a:p>
          <a:p>
            <a:r>
              <a:rPr lang="en-US" sz="1700" b="1" dirty="0">
                <a:solidFill>
                  <a:schemeClr val="tx1"/>
                </a:solidFill>
              </a:rPr>
              <a:t>Laura Perna,  Alliance for Higher Education and Democracy (AHEAD)</a:t>
            </a:r>
          </a:p>
          <a:p>
            <a:r>
              <a:rPr lang="en-US" sz="1700" b="1" dirty="0">
                <a:solidFill>
                  <a:schemeClr val="tx1"/>
                </a:solidFill>
              </a:rPr>
              <a:t>University of Pennsylvania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" b="40181"/>
          <a:stretch/>
        </p:blipFill>
        <p:spPr bwMode="auto">
          <a:xfrm>
            <a:off x="-34871" y="76200"/>
            <a:ext cx="9052560" cy="114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753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0"/>
            <a:ext cx="7268728" cy="630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" b="40181"/>
          <a:stretch/>
        </p:blipFill>
        <p:spPr bwMode="auto">
          <a:xfrm>
            <a:off x="6172200" y="6492240"/>
            <a:ext cx="2889634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126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64143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693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6501722" cy="612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" b="40181"/>
          <a:stretch/>
        </p:blipFill>
        <p:spPr bwMode="auto">
          <a:xfrm>
            <a:off x="6172200" y="6492240"/>
            <a:ext cx="2889634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564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"/>
            <a:ext cx="4983520" cy="630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" b="40181"/>
          <a:stretch/>
        </p:blipFill>
        <p:spPr bwMode="auto">
          <a:xfrm>
            <a:off x="6172200" y="6492240"/>
            <a:ext cx="2889634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485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Improving Equity in Higher Education Attainment: </a:t>
            </a:r>
            <a:br>
              <a:rPr lang="en-US" sz="2400" b="1" dirty="0"/>
            </a:br>
            <a:r>
              <a:rPr lang="en-US" sz="2400" b="1" dirty="0"/>
              <a:t>A National Imperative—Laura’s Reflection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Improving equity requires policies that improve: </a:t>
            </a:r>
          </a:p>
          <a:p>
            <a:r>
              <a:rPr lang="en-US" dirty="0"/>
              <a:t>College affordability </a:t>
            </a:r>
          </a:p>
          <a:p>
            <a:r>
              <a:rPr lang="en-US" dirty="0"/>
              <a:t>Academic readiness for college-level work</a:t>
            </a:r>
          </a:p>
          <a:p>
            <a:r>
              <a:rPr lang="en-US" dirty="0"/>
              <a:t>Knowledge of college and financial aid </a:t>
            </a:r>
          </a:p>
          <a:p>
            <a:r>
              <a:rPr lang="en-US" dirty="0"/>
              <a:t>Transfer across higher education institutions 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Improving equity is a responsibility shared by: </a:t>
            </a:r>
          </a:p>
          <a:p>
            <a:r>
              <a:rPr lang="en-US" dirty="0"/>
              <a:t>Federal government </a:t>
            </a:r>
          </a:p>
          <a:p>
            <a:r>
              <a:rPr lang="en-US" dirty="0"/>
              <a:t>State governments </a:t>
            </a:r>
          </a:p>
          <a:p>
            <a:r>
              <a:rPr lang="en-US" dirty="0"/>
              <a:t>Colleges and universities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" b="40181"/>
          <a:stretch/>
        </p:blipFill>
        <p:spPr bwMode="auto">
          <a:xfrm>
            <a:off x="6172200" y="6492240"/>
            <a:ext cx="2889634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163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16 Strategies for Widening Participation—Maggie’s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628650" indent="-514350">
              <a:buFont typeface="+mj-lt"/>
              <a:buAutoNum type="arabicPeriod"/>
            </a:pPr>
            <a:r>
              <a:rPr lang="en-US" sz="1600" dirty="0"/>
              <a:t>Setting place based achievable targets and means to attain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1600" dirty="0"/>
              <a:t>Increasing reach of proven high school college access programs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1600" dirty="0"/>
              <a:t>Focus on retention and increased support services in institutions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1600" dirty="0"/>
              <a:t>Competency based learning and prior learning recognition (PLR)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1600" dirty="0"/>
              <a:t>Focus on transition point support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1600" dirty="0"/>
              <a:t>Restoring public funding levels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1600" dirty="0"/>
              <a:t>Universal free first two years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1600" dirty="0"/>
              <a:t>Place based scholarship for students private and public supported—Kalamazoo, Denver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371600"/>
            <a:ext cx="3657600" cy="5120640"/>
          </a:xfrm>
        </p:spPr>
        <p:txBody>
          <a:bodyPr>
            <a:normAutofit fontScale="25000" lnSpcReduction="20000"/>
          </a:bodyPr>
          <a:lstStyle/>
          <a:p>
            <a:pPr marL="628650" indent="-514350">
              <a:buFont typeface="+mj-lt"/>
              <a:buAutoNum type="arabicPeriod" startAt="9"/>
            </a:pPr>
            <a:r>
              <a:rPr lang="en-US" sz="6400" dirty="0"/>
              <a:t>Incentivize completion –loans to grants if complete</a:t>
            </a:r>
          </a:p>
          <a:p>
            <a:pPr marL="628650" indent="-514350">
              <a:buFont typeface="+mj-lt"/>
              <a:buAutoNum type="arabicPeriod" startAt="9"/>
            </a:pPr>
            <a:r>
              <a:rPr lang="en-US" sz="6400" dirty="0"/>
              <a:t>Address SAP issues through prevention and rewarding improvement</a:t>
            </a:r>
          </a:p>
          <a:p>
            <a:pPr marL="628650" indent="-514350">
              <a:buFont typeface="+mj-lt"/>
              <a:buAutoNum type="arabicPeriod" startAt="9"/>
            </a:pPr>
            <a:r>
              <a:rPr lang="en-US" sz="6400" dirty="0"/>
              <a:t>Integration of work and learning</a:t>
            </a:r>
          </a:p>
          <a:p>
            <a:pPr marL="628650" indent="-514350">
              <a:buFont typeface="+mj-lt"/>
              <a:buAutoNum type="arabicPeriod" startAt="9"/>
            </a:pPr>
            <a:r>
              <a:rPr lang="en-US" sz="6400" dirty="0"/>
              <a:t>Increased support for full-time attendance and reduced work loads for students</a:t>
            </a:r>
          </a:p>
          <a:p>
            <a:pPr marL="628650" indent="-514350">
              <a:buFont typeface="+mj-lt"/>
              <a:buAutoNum type="arabicPeriod" startAt="9"/>
            </a:pPr>
            <a:r>
              <a:rPr lang="en-US" sz="6400" dirty="0"/>
              <a:t>Inclusivity valued over selectivity rewarding institutions for serving less prepared students</a:t>
            </a:r>
          </a:p>
          <a:p>
            <a:pPr marL="628650" indent="-514350">
              <a:buFont typeface="+mj-lt"/>
              <a:buAutoNum type="arabicPeriod" startAt="9"/>
            </a:pPr>
            <a:r>
              <a:rPr lang="en-US" sz="6400" dirty="0"/>
              <a:t>Holistic approach to support throughout life cycle of individual</a:t>
            </a:r>
          </a:p>
          <a:p>
            <a:pPr marL="628650" indent="-514350">
              <a:buFont typeface="+mj-lt"/>
              <a:buAutoNum type="arabicPeriod" startAt="9"/>
            </a:pPr>
            <a:r>
              <a:rPr lang="en-US" sz="6400" dirty="0"/>
              <a:t>Institutional equalization and increased valuing of diversity of assets</a:t>
            </a:r>
          </a:p>
          <a:p>
            <a:pPr marL="628650" indent="-514350">
              <a:buFont typeface="+mj-lt"/>
              <a:buAutoNum type="arabicPeriod" startAt="9"/>
            </a:pPr>
            <a:r>
              <a:rPr lang="en-US" sz="6400" dirty="0"/>
              <a:t>Recognizing the need for reform of evaluation research to be more valid and responsive and respectful of expert knowledge of practitioners</a:t>
            </a:r>
          </a:p>
          <a:p>
            <a:pPr marL="628650" indent="-514350">
              <a:buFont typeface="+mj-lt"/>
              <a:buAutoNum type="arabicPeriod" startAt="9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" b="40181"/>
          <a:stretch/>
        </p:blipFill>
        <p:spPr bwMode="auto">
          <a:xfrm>
            <a:off x="6172200" y="6492240"/>
            <a:ext cx="2889634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058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Dialogue Questions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2400" dirty="0"/>
              <a:t>What do you personally think are the top 3 changes needed to improve equity in higher education in the U.S.?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/>
              <a:t>What is required to implement the changes?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/>
              <a:t>How can we encourage more attention among the higher education research and policy community to questions of poverty, equity, and mobility?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/>
              <a:t>What should the next generation of equity research and evaluation look like?   Lessons learned from past attempts?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/>
              <a:t>What are the possibilities for practitioners, government, and academics to partner in achieving needed changes?</a:t>
            </a:r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" b="40181"/>
          <a:stretch/>
        </p:blipFill>
        <p:spPr bwMode="auto">
          <a:xfrm>
            <a:off x="6172200" y="6492240"/>
            <a:ext cx="2889634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546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/>
              <a:t>Next steps: </a:t>
            </a:r>
          </a:p>
          <a:p>
            <a:r>
              <a:rPr lang="en-US" sz="3200" dirty="0"/>
              <a:t>Continuing the shared dialogue </a:t>
            </a:r>
          </a:p>
          <a:p>
            <a:pPr lvl="1"/>
            <a:r>
              <a:rPr lang="en-US" sz="3200" dirty="0"/>
              <a:t>Reflections on today’s discussion</a:t>
            </a:r>
          </a:p>
          <a:p>
            <a:pPr lvl="1"/>
            <a:r>
              <a:rPr lang="en-US" sz="3200" dirty="0"/>
              <a:t>Posting of the compiled results</a:t>
            </a:r>
          </a:p>
          <a:p>
            <a:r>
              <a:rPr lang="en-US" sz="3200" dirty="0"/>
              <a:t>Continuing to track trends in higher education equity </a:t>
            </a:r>
          </a:p>
          <a:p>
            <a:pPr lvl="1"/>
            <a:r>
              <a:rPr lang="en-US" sz="3200" dirty="0"/>
              <a:t>Second edition of this annual publication </a:t>
            </a:r>
          </a:p>
          <a:p>
            <a:pPr lvl="1"/>
            <a:r>
              <a:rPr lang="en-US" sz="3200" dirty="0"/>
              <a:t>Focus of subsequent editions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" b="40181"/>
          <a:stretch/>
        </p:blipFill>
        <p:spPr bwMode="auto">
          <a:xfrm>
            <a:off x="6172200" y="6492240"/>
            <a:ext cx="2889634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928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 Rounded MT Bold" panose="020F0704030504030204" pitchFamily="34" charset="0"/>
                <a:cs typeface="Times New Roman" pitchFamily="18" charset="0"/>
              </a:rPr>
              <a:t>Past, current and future  </a:t>
            </a:r>
          </a:p>
          <a:p>
            <a:pPr lvl="1"/>
            <a:r>
              <a:rPr lang="en-US" sz="2400" dirty="0">
                <a:latin typeface="Arial Rounded MT Bold" panose="020F0704030504030204" pitchFamily="34" charset="0"/>
                <a:cs typeface="Times New Roman" pitchFamily="18" charset="0"/>
              </a:rPr>
              <a:t>Pell Institute and </a:t>
            </a:r>
            <a:r>
              <a:rPr lang="en-US" sz="2400" dirty="0" err="1">
                <a:latin typeface="Arial Rounded MT Bold" panose="020F0704030504030204" pitchFamily="34" charset="0"/>
                <a:cs typeface="Times New Roman" pitchFamily="18" charset="0"/>
              </a:rPr>
              <a:t>PennAHEAD</a:t>
            </a:r>
            <a:r>
              <a:rPr lang="en-US" sz="2400" dirty="0">
                <a:latin typeface="Arial Rounded MT Bold" panose="020F0704030504030204" pitchFamily="34" charset="0"/>
                <a:cs typeface="Times New Roman" pitchFamily="18" charset="0"/>
              </a:rPr>
              <a:t> staff and associates</a:t>
            </a:r>
          </a:p>
          <a:p>
            <a:pPr lvl="1"/>
            <a:r>
              <a:rPr lang="en-US" sz="2400" dirty="0">
                <a:latin typeface="Arial Rounded MT Bold" panose="020F0704030504030204" pitchFamily="34" charset="0"/>
              </a:rPr>
              <a:t>Government and contractor teams who collected the data and produced the comparable estimates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" b="40181"/>
          <a:stretch/>
        </p:blipFill>
        <p:spPr bwMode="auto">
          <a:xfrm>
            <a:off x="6167034" y="6172200"/>
            <a:ext cx="2889634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600200"/>
            <a:ext cx="3893210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051" y="4495799"/>
            <a:ext cx="3484147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61912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209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Schedule for the Morning</a:t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2800" dirty="0">
                <a:latin typeface="Arial Rounded MT Bold" panose="020F0704030504030204" pitchFamily="34" charset="0"/>
                <a:cs typeface="Times New Roman" pitchFamily="18" charset="0"/>
              </a:rPr>
              <a:t>Welcome            </a:t>
            </a:r>
            <a:r>
              <a:rPr lang="en-US" sz="1700" dirty="0">
                <a:latin typeface="Arial Rounded MT Bold" panose="020F0704030504030204" pitchFamily="34" charset="0"/>
                <a:cs typeface="Times New Roman" pitchFamily="18" charset="0"/>
              </a:rPr>
              <a:t>(10 minutes)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800" dirty="0">
                <a:latin typeface="Arial Rounded MT Bold" panose="020F0704030504030204" pitchFamily="34" charset="0"/>
                <a:cs typeface="Times New Roman" pitchFamily="18" charset="0"/>
              </a:rPr>
              <a:t>Overview of </a:t>
            </a:r>
            <a:r>
              <a:rPr lang="en-US" sz="2800" i="1" dirty="0">
                <a:latin typeface="Arial Rounded MT Bold" panose="020F0704030504030204" pitchFamily="34" charset="0"/>
                <a:cs typeface="Times New Roman" pitchFamily="18" charset="0"/>
              </a:rPr>
              <a:t>Indicators</a:t>
            </a:r>
            <a:r>
              <a:rPr lang="en-US" sz="2800" dirty="0">
                <a:latin typeface="Arial Rounded MT Bold" panose="020F0704030504030204" pitchFamily="34" charset="0"/>
                <a:cs typeface="Times New Roman" pitchFamily="18" charset="0"/>
              </a:rPr>
              <a:t>          </a:t>
            </a:r>
            <a:r>
              <a:rPr lang="en-US" sz="1700" dirty="0">
                <a:latin typeface="Arial Rounded MT Bold" panose="020F0704030504030204" pitchFamily="34" charset="0"/>
                <a:cs typeface="Times New Roman" pitchFamily="18" charset="0"/>
              </a:rPr>
              <a:t>(20 minutes)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>
                <a:latin typeface="Arial Rounded MT Bold" panose="020F0704030504030204" pitchFamily="34" charset="0"/>
              </a:rPr>
              <a:t>Table d</a:t>
            </a:r>
            <a:r>
              <a:rPr lang="en-US" sz="2800" dirty="0">
                <a:latin typeface="Arial Rounded MT Bold" panose="020F0704030504030204" pitchFamily="34" charset="0"/>
              </a:rPr>
              <a:t>iscussion of dialogue questions           </a:t>
            </a:r>
            <a:r>
              <a:rPr lang="en-US" sz="1700" dirty="0">
                <a:latin typeface="Arial Rounded MT Bold" panose="020F0704030504030204" pitchFamily="34" charset="0"/>
              </a:rPr>
              <a:t>(20 minutes)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800" dirty="0">
                <a:latin typeface="Arial Rounded MT Bold" panose="020F0704030504030204" pitchFamily="34" charset="0"/>
              </a:rPr>
              <a:t>Table Report-out         </a:t>
            </a:r>
            <a:r>
              <a:rPr lang="en-US" sz="1700" dirty="0">
                <a:latin typeface="Arial Rounded MT Bold" panose="020F0704030504030204" pitchFamily="34" charset="0"/>
              </a:rPr>
              <a:t>(20 minutes)</a:t>
            </a:r>
            <a:endParaRPr lang="en-US" dirty="0">
              <a:latin typeface="Arial Rounded MT Bold" panose="020F0704030504030204" pitchFamily="34" charset="0"/>
            </a:endParaRPr>
          </a:p>
          <a:p>
            <a:pPr marL="571500" indent="-457200">
              <a:buFont typeface="+mj-lt"/>
              <a:buAutoNum type="arabicPeriod"/>
            </a:pPr>
            <a:r>
              <a:rPr lang="en-US" dirty="0">
                <a:latin typeface="Arial Rounded MT Bold" panose="020F0704030504030204" pitchFamily="34" charset="0"/>
              </a:rPr>
              <a:t>Closing/Next Steps</a:t>
            </a:r>
            <a:r>
              <a:rPr lang="en-US" sz="1700" dirty="0">
                <a:latin typeface="Arial Rounded MT Bold" panose="020F0704030504030204" pitchFamily="34" charset="0"/>
              </a:rPr>
              <a:t> (5 minutes) </a:t>
            </a:r>
          </a:p>
          <a:p>
            <a:pPr marL="114300" indent="0">
              <a:buNone/>
            </a:pPr>
            <a:endParaRPr lang="en-US" sz="1700" dirty="0"/>
          </a:p>
          <a:p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71" y="1920875"/>
            <a:ext cx="3421858" cy="443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" b="40181"/>
          <a:stretch/>
        </p:blipFill>
        <p:spPr bwMode="auto">
          <a:xfrm>
            <a:off x="6172200" y="6492240"/>
            <a:ext cx="2889634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115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Purpose of Report and Dialogues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Report on progress and provide tool for monitoring progress</a:t>
            </a:r>
          </a:p>
          <a:p>
            <a:r>
              <a:rPr lang="en-US" dirty="0"/>
              <a:t>Identify policy and practices needed to improve equity</a:t>
            </a:r>
          </a:p>
          <a:p>
            <a:r>
              <a:rPr lang="en-US" dirty="0"/>
              <a:t>Engage multiple stakeholders in  shared dialogue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" r="2773" b="31771"/>
          <a:stretch/>
        </p:blipFill>
        <p:spPr bwMode="auto">
          <a:xfrm>
            <a:off x="76200" y="1524000"/>
            <a:ext cx="4021255" cy="428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" b="40181"/>
          <a:stretch/>
        </p:blipFill>
        <p:spPr bwMode="auto">
          <a:xfrm>
            <a:off x="6172200" y="6492240"/>
            <a:ext cx="2889634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68792"/>
            <a:ext cx="20669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586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Equity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628650" indent="-514350">
              <a:buFont typeface="+mj-lt"/>
              <a:buAutoNum type="arabicPeriod"/>
            </a:pPr>
            <a:r>
              <a:rPr lang="en-US" b="1" dirty="0"/>
              <a:t>Who enrolls in postsecondary?</a:t>
            </a:r>
          </a:p>
          <a:p>
            <a:pPr marL="628650" indent="-514350">
              <a:buFont typeface="+mj-lt"/>
              <a:buAutoNum type="arabicPeriod"/>
            </a:pPr>
            <a:r>
              <a:rPr lang="en-US" b="1" dirty="0"/>
              <a:t>What types of institutions do students attend?</a:t>
            </a:r>
          </a:p>
          <a:p>
            <a:pPr marL="628650" indent="-514350">
              <a:buFont typeface="+mj-lt"/>
              <a:buAutoNum type="arabicPeriod"/>
            </a:pPr>
            <a:r>
              <a:rPr lang="en-US" b="1" dirty="0"/>
              <a:t>Does financial aid eliminate the financial barriers?</a:t>
            </a:r>
          </a:p>
          <a:p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24000"/>
            <a:ext cx="3657600" cy="4590288"/>
          </a:xfrm>
        </p:spPr>
        <p:txBody>
          <a:bodyPr/>
          <a:lstStyle/>
          <a:p>
            <a:pPr marL="628650" indent="-514350">
              <a:buFont typeface="+mj-lt"/>
              <a:buAutoNum type="arabicPeriod" startAt="4"/>
            </a:pPr>
            <a:r>
              <a:rPr lang="en-US" b="1" dirty="0"/>
              <a:t>How do students pay for college?</a:t>
            </a:r>
          </a:p>
          <a:p>
            <a:pPr marL="628650" indent="-514350">
              <a:buFont typeface="+mj-lt"/>
              <a:buAutoNum type="arabicPeriod" startAt="4"/>
            </a:pPr>
            <a:r>
              <a:rPr lang="en-US" b="1" dirty="0"/>
              <a:t>How does bachelor’s degree attainment vary by family income?</a:t>
            </a:r>
          </a:p>
          <a:p>
            <a:pPr marL="628650" indent="-514350">
              <a:buFont typeface="+mj-lt"/>
              <a:buAutoNum type="arabicPeriod" startAt="4"/>
            </a:pPr>
            <a:r>
              <a:rPr lang="en-US" b="1" dirty="0"/>
              <a:t>How do attainment rates in U.S. compare to other countries?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" b="40181"/>
          <a:stretch/>
        </p:blipFill>
        <p:spPr bwMode="auto">
          <a:xfrm>
            <a:off x="6172200" y="6492240"/>
            <a:ext cx="2889634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576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" b="40181"/>
          <a:stretch/>
        </p:blipFill>
        <p:spPr bwMode="auto">
          <a:xfrm>
            <a:off x="6172200" y="6492240"/>
            <a:ext cx="2889634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122388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949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4" y="0"/>
            <a:ext cx="6818960" cy="630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" b="40181"/>
          <a:stretch/>
        </p:blipFill>
        <p:spPr bwMode="auto">
          <a:xfrm>
            <a:off x="6172200" y="6492240"/>
            <a:ext cx="2889634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231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7906092" cy="667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330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119063"/>
            <a:ext cx="7920414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" b="40181"/>
          <a:stretch/>
        </p:blipFill>
        <p:spPr bwMode="auto">
          <a:xfrm>
            <a:off x="6172200" y="6492240"/>
            <a:ext cx="2889634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672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5379</TotalTime>
  <Words>545</Words>
  <Application>Microsoft Macintosh PowerPoint</Application>
  <PresentationFormat>On-screen Show (4:3)</PresentationFormat>
  <Paragraphs>79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Rounded MT Bold</vt:lpstr>
      <vt:lpstr>Calibri</vt:lpstr>
      <vt:lpstr>Cambria</vt:lpstr>
      <vt:lpstr>Adjacency</vt:lpstr>
      <vt:lpstr>Equity in Higher Education:  A National Imperative Search for Solutions Dialogues</vt:lpstr>
      <vt:lpstr> </vt:lpstr>
      <vt:lpstr>Schedule for the Morning </vt:lpstr>
      <vt:lpstr>Purpose of Report and Dialogues</vt:lpstr>
      <vt:lpstr>The Equity Indicators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Improving Equity in Higher Education Attainment:  A National Imperative—Laura’s Reflection</vt:lpstr>
      <vt:lpstr>16 Strategies for Widening Participation—Maggie’s Reflection</vt:lpstr>
      <vt:lpstr>Table Dialogue Questions</vt:lpstr>
      <vt:lpstr>Closing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Pell Institute for the Study of Opportunity in Higher Education</dc:title>
  <dc:creator>maggie cahalan</dc:creator>
  <cp:lastModifiedBy>Trauvello Stevenson</cp:lastModifiedBy>
  <cp:revision>108</cp:revision>
  <cp:lastPrinted>2015-02-03T12:11:42Z</cp:lastPrinted>
  <dcterms:created xsi:type="dcterms:W3CDTF">2013-09-09T03:09:44Z</dcterms:created>
  <dcterms:modified xsi:type="dcterms:W3CDTF">2023-12-05T04:02:48Z</dcterms:modified>
</cp:coreProperties>
</file>