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6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7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8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9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0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1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2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3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4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5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26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2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40" r:id="rId3"/>
    <p:sldId id="353" r:id="rId4"/>
    <p:sldId id="350" r:id="rId5"/>
    <p:sldId id="351" r:id="rId6"/>
    <p:sldId id="352" r:id="rId7"/>
    <p:sldId id="337" r:id="rId8"/>
    <p:sldId id="338" r:id="rId9"/>
    <p:sldId id="388" r:id="rId10"/>
    <p:sldId id="389" r:id="rId11"/>
    <p:sldId id="390" r:id="rId12"/>
    <p:sldId id="362" r:id="rId13"/>
    <p:sldId id="369" r:id="rId14"/>
    <p:sldId id="365" r:id="rId15"/>
    <p:sldId id="391" r:id="rId16"/>
    <p:sldId id="392" r:id="rId17"/>
    <p:sldId id="394" r:id="rId18"/>
    <p:sldId id="371" r:id="rId19"/>
    <p:sldId id="339" r:id="rId20"/>
    <p:sldId id="343" r:id="rId21"/>
    <p:sldId id="345" r:id="rId22"/>
    <p:sldId id="344" r:id="rId23"/>
    <p:sldId id="355" r:id="rId24"/>
    <p:sldId id="356" r:id="rId25"/>
    <p:sldId id="357" r:id="rId26"/>
    <p:sldId id="358" r:id="rId27"/>
    <p:sldId id="359" r:id="rId28"/>
    <p:sldId id="360" r:id="rId29"/>
    <p:sldId id="395" r:id="rId30"/>
    <p:sldId id="396" r:id="rId31"/>
    <p:sldId id="397" r:id="rId32"/>
    <p:sldId id="372" r:id="rId33"/>
    <p:sldId id="373" r:id="rId34"/>
    <p:sldId id="398" r:id="rId35"/>
    <p:sldId id="403" r:id="rId36"/>
    <p:sldId id="38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6E6E6"/>
    <a:srgbClr val="DD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m's%20Computer\Newsletters\2021\Defunding%20Higher%20Education%20in%20the%20U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m's%20Computer\Presentation%20Charts%20&amp;%20Misc%20Charts\The%20Cancer%20of%20Inequality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m's%20Computer\Newsletters\2021\Defunding%20Higher%20Education%20in%20the%20U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m's%20Computer\Indicators%20Project\Chance%20for%20a%20Bachelor's%20Degree%20by%20Age%2024%20by%20Family%20Income%20Charts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m's%20Computer\Indicators%20Project\Chance%20for%20a%20Bachelor's%20Degree%20by%20Age%2024%20by%20Family%20Income%20Charts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m's%20Computer\Presentation%20Charts%20&amp;%20Misc%20Charts\The%20Cancer%20of%20Inequality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m's%20Computer\Newsletters\2021\Defunding%20Higher%20Education%20in%20the%20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Tom's%20Computer\Newsletters\2020\Gini%20Ratio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Tom's%20Computer\Newsletters\2020\Gini%20Ratio%20Chart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m's%20Computer\Presentation%20Charts%20&amp;%20Misc%20Charts\The%20Cancer%20of%20Inequality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m's%20Computer\Presentation%20Charts%20&amp;%20Misc%20Charts\The%20Cancer%20of%20Inequality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m's%20Computer\Presentation%20Charts%20&amp;%20Misc%20Charts\The%20Cancer%20of%20Inequality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m's%20Computer\Presentation%20Charts%20&amp;%20Misc%20Charts\The%20Cancer%20of%20Inequality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om's%20Computer\Presentation%20Charts%20&amp;%20Misc%20Charts\The%20Cancer%20of%20Inequality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/>
              <a:t>Gini</a:t>
            </a:r>
            <a:r>
              <a:rPr lang="en-US" sz="2000" b="1" baseline="0"/>
              <a:t> Index of Income Inequality</a:t>
            </a:r>
          </a:p>
          <a:p>
            <a:pPr>
              <a:defRPr sz="2000" b="1"/>
            </a:pPr>
            <a:r>
              <a:rPr lang="en-US" sz="2000" b="1" baseline="0"/>
              <a:t>for OECD Countries</a:t>
            </a:r>
          </a:p>
        </c:rich>
      </c:tx>
      <c:layout>
        <c:manualLayout>
          <c:xMode val="edge"/>
          <c:yMode val="edge"/>
          <c:x val="0.33613918989627906"/>
          <c:y val="1.7282306623436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515090358544632"/>
          <c:y val="0.13587521046897438"/>
          <c:w val="0.66943290005177103"/>
          <c:h val="0.76953786584459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'OECD-CIA Gini'!$A$5:$A$40</c:f>
              <c:strCache>
                <c:ptCount val="36"/>
                <c:pt idx="0">
                  <c:v>Slovak Republic</c:v>
                </c:pt>
                <c:pt idx="1">
                  <c:v>Slovenia</c:v>
                </c:pt>
                <c:pt idx="2">
                  <c:v>Czech Republic</c:v>
                </c:pt>
                <c:pt idx="3">
                  <c:v>Iceland</c:v>
                </c:pt>
                <c:pt idx="4">
                  <c:v>Norway</c:v>
                </c:pt>
                <c:pt idx="5">
                  <c:v>Belgium</c:v>
                </c:pt>
                <c:pt idx="6">
                  <c:v>Denmark</c:v>
                </c:pt>
                <c:pt idx="7">
                  <c:v>Finland</c:v>
                </c:pt>
                <c:pt idx="8">
                  <c:v>Austria</c:v>
                </c:pt>
                <c:pt idx="9">
                  <c:v>Sweden</c:v>
                </c:pt>
                <c:pt idx="10">
                  <c:v>Poland</c:v>
                </c:pt>
                <c:pt idx="11">
                  <c:v>Hungary</c:v>
                </c:pt>
                <c:pt idx="12">
                  <c:v>Germany</c:v>
                </c:pt>
                <c:pt idx="13">
                  <c:v>France</c:v>
                </c:pt>
                <c:pt idx="14">
                  <c:v>Ireland</c:v>
                </c:pt>
                <c:pt idx="15">
                  <c:v>Netherlands</c:v>
                </c:pt>
                <c:pt idx="16">
                  <c:v>Canada</c:v>
                </c:pt>
                <c:pt idx="17">
                  <c:v>Luxembourg</c:v>
                </c:pt>
                <c:pt idx="18">
                  <c:v>Estonia</c:v>
                </c:pt>
                <c:pt idx="19">
                  <c:v>Greece</c:v>
                </c:pt>
                <c:pt idx="20">
                  <c:v>Portugal</c:v>
                </c:pt>
                <c:pt idx="21">
                  <c:v>Switzerland</c:v>
                </c:pt>
                <c:pt idx="22">
                  <c:v>Spain</c:v>
                </c:pt>
                <c:pt idx="23">
                  <c:v>Australia</c:v>
                </c:pt>
                <c:pt idx="24">
                  <c:v>Italy</c:v>
                </c:pt>
                <c:pt idx="25">
                  <c:v>Japan</c:v>
                </c:pt>
                <c:pt idx="26">
                  <c:v>Latvia</c:v>
                </c:pt>
                <c:pt idx="27">
                  <c:v>Korea</c:v>
                </c:pt>
                <c:pt idx="28">
                  <c:v>Israel</c:v>
                </c:pt>
                <c:pt idx="29">
                  <c:v>Lithuania</c:v>
                </c:pt>
                <c:pt idx="30">
                  <c:v>United Kingdom</c:v>
                </c:pt>
                <c:pt idx="31">
                  <c:v>United States</c:v>
                </c:pt>
                <c:pt idx="32">
                  <c:v>Turkey</c:v>
                </c:pt>
                <c:pt idx="33">
                  <c:v>Mexico</c:v>
                </c:pt>
                <c:pt idx="34">
                  <c:v>Chile</c:v>
                </c:pt>
                <c:pt idx="35">
                  <c:v>Costa Rica</c:v>
                </c:pt>
              </c:strCache>
            </c:strRef>
          </c:cat>
          <c:val>
            <c:numRef>
              <c:f>'OECD-CIA Gini'!$B$5:$B$40</c:f>
              <c:numCache>
                <c:formatCode>General</c:formatCode>
                <c:ptCount val="36"/>
                <c:pt idx="0">
                  <c:v>0.222</c:v>
                </c:pt>
                <c:pt idx="1">
                  <c:v>0.246</c:v>
                </c:pt>
                <c:pt idx="2">
                  <c:v>0.248</c:v>
                </c:pt>
                <c:pt idx="3">
                  <c:v>0.25</c:v>
                </c:pt>
                <c:pt idx="4">
                  <c:v>0.26100000000000001</c:v>
                </c:pt>
                <c:pt idx="5">
                  <c:v>0.26200000000000001</c:v>
                </c:pt>
                <c:pt idx="6">
                  <c:v>0.26300000000000001</c:v>
                </c:pt>
                <c:pt idx="7">
                  <c:v>0.26900000000000002</c:v>
                </c:pt>
                <c:pt idx="8">
                  <c:v>0.27400000000000002</c:v>
                </c:pt>
                <c:pt idx="9">
                  <c:v>0.28000000000000003</c:v>
                </c:pt>
                <c:pt idx="10">
                  <c:v>0.28100000000000003</c:v>
                </c:pt>
                <c:pt idx="11">
                  <c:v>0.28599999999999998</c:v>
                </c:pt>
                <c:pt idx="12">
                  <c:v>0.28899999999999998</c:v>
                </c:pt>
                <c:pt idx="13">
                  <c:v>0.29199999999999998</c:v>
                </c:pt>
                <c:pt idx="14">
                  <c:v>0.29199999999999998</c:v>
                </c:pt>
                <c:pt idx="15">
                  <c:v>0.29599999999999999</c:v>
                </c:pt>
                <c:pt idx="16">
                  <c:v>0.30099999999999999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0.308</c:v>
                </c:pt>
                <c:pt idx="20">
                  <c:v>0.31</c:v>
                </c:pt>
                <c:pt idx="21">
                  <c:v>0.311</c:v>
                </c:pt>
                <c:pt idx="22">
                  <c:v>0.32</c:v>
                </c:pt>
                <c:pt idx="23">
                  <c:v>0.32500000000000001</c:v>
                </c:pt>
                <c:pt idx="24">
                  <c:v>0.33</c:v>
                </c:pt>
                <c:pt idx="25">
                  <c:v>0.33400000000000002</c:v>
                </c:pt>
                <c:pt idx="26">
                  <c:v>0.34399999999999997</c:v>
                </c:pt>
                <c:pt idx="27">
                  <c:v>0.34499999999999997</c:v>
                </c:pt>
                <c:pt idx="28">
                  <c:v>0.34799999999999998</c:v>
                </c:pt>
                <c:pt idx="29">
                  <c:v>0.35699999999999998</c:v>
                </c:pt>
                <c:pt idx="30">
                  <c:v>0.36599999999999999</c:v>
                </c:pt>
                <c:pt idx="31">
                  <c:v>0.39500000000000002</c:v>
                </c:pt>
                <c:pt idx="32">
                  <c:v>0.39700000000000002</c:v>
                </c:pt>
                <c:pt idx="33">
                  <c:v>0.41799999999999998</c:v>
                </c:pt>
                <c:pt idx="34">
                  <c:v>0.46</c:v>
                </c:pt>
                <c:pt idx="35">
                  <c:v>0.497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4-4EDB-A119-1CC2EF7941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96723328"/>
        <c:axId val="596725680"/>
      </c:barChart>
      <c:catAx>
        <c:axId val="59672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6725680"/>
        <c:crosses val="autoZero"/>
        <c:auto val="1"/>
        <c:lblAlgn val="ctr"/>
        <c:lblOffset val="100"/>
        <c:tickLblSkip val="1"/>
        <c:noMultiLvlLbl val="0"/>
      </c:catAx>
      <c:valAx>
        <c:axId val="596725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Gini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672332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/>
              <a:t>Change in Median Income</a:t>
            </a:r>
            <a:r>
              <a:rPr lang="en-US" sz="2000" b="1" baseline="0"/>
              <a:t> for Females, Age 25 Years and Older</a:t>
            </a:r>
          </a:p>
          <a:p>
            <a:pPr>
              <a:defRPr sz="2000" b="1"/>
            </a:pPr>
            <a:r>
              <a:rPr lang="en-US" sz="2000" b="1" baseline="0"/>
              <a:t>by Educational Attainment</a:t>
            </a:r>
          </a:p>
          <a:p>
            <a:pPr>
              <a:defRPr sz="2000" b="1"/>
            </a:pPr>
            <a:r>
              <a:rPr lang="en-US" sz="2000" b="1" baseline="0"/>
              <a:t>1963 to 2020</a:t>
            </a:r>
            <a:endParaRPr lang="en-US" sz="2000" b="1"/>
          </a:p>
        </c:rich>
      </c:tx>
      <c:layout>
        <c:manualLayout>
          <c:xMode val="edge"/>
          <c:yMode val="edge"/>
          <c:x val="0.21134899912967797"/>
          <c:y val="1.8893387314439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88799219292353"/>
          <c:y val="0.18264362787984836"/>
          <c:w val="0.67191066521384568"/>
          <c:h val="0.681749922960034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'Change-Females'!$A$4:$A$9</c:f>
              <c:strCache>
                <c:ptCount val="6"/>
                <c:pt idx="0">
                  <c:v>5 Years or More of College</c:v>
                </c:pt>
                <c:pt idx="1">
                  <c:v>Bachelor's Degree</c:v>
                </c:pt>
                <c:pt idx="2">
                  <c:v>1 to 3 Years of College</c:v>
                </c:pt>
                <c:pt idx="3">
                  <c:v>High School Graduate</c:v>
                </c:pt>
                <c:pt idx="4">
                  <c:v>9th to 12th Grade/no Diploma</c:v>
                </c:pt>
                <c:pt idx="5">
                  <c:v>Less than 9th Grade</c:v>
                </c:pt>
              </c:strCache>
            </c:strRef>
          </c:cat>
          <c:val>
            <c:numRef>
              <c:f>'Change-Females'!$B$4:$B$9</c:f>
              <c:numCache>
                <c:formatCode>_("$"* #,##0_);_("$"* \(#,##0\);_("$"* "-"??_);_(@_)</c:formatCode>
                <c:ptCount val="6"/>
                <c:pt idx="0">
                  <c:v>25662.29039833865</c:v>
                </c:pt>
                <c:pt idx="1">
                  <c:v>21522.350194552531</c:v>
                </c:pt>
                <c:pt idx="2">
                  <c:v>12534.326426297976</c:v>
                </c:pt>
                <c:pt idx="3">
                  <c:v>4866.4085603112871</c:v>
                </c:pt>
                <c:pt idx="4">
                  <c:v>3444.3463035019467</c:v>
                </c:pt>
                <c:pt idx="5">
                  <c:v>6400.2256809338523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5-4358-A838-5826DF021F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72275343"/>
        <c:axId val="1072287407"/>
      </c:barChart>
      <c:catAx>
        <c:axId val="1072275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2287407"/>
        <c:crosses val="autoZero"/>
        <c:auto val="1"/>
        <c:lblAlgn val="ctr"/>
        <c:lblOffset val="100"/>
        <c:noMultiLvlLbl val="0"/>
      </c:catAx>
      <c:valAx>
        <c:axId val="1072287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Median</a:t>
                </a:r>
                <a:r>
                  <a:rPr lang="en-US" sz="1400" baseline="0"/>
                  <a:t> Income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2275343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/>
              <a:t>Correlations for the United States with Gini Index </a:t>
            </a:r>
          </a:p>
        </c:rich>
      </c:tx>
      <c:layout>
        <c:manualLayout>
          <c:xMode val="edge"/>
          <c:yMode val="edge"/>
          <c:x val="0.23450311992609674"/>
          <c:y val="8.34970110920247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490788786719654"/>
          <c:y val="9.7927392739273922E-2"/>
          <c:w val="0.47454880800730637"/>
          <c:h val="0.784836152906629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A0-488A-AEBE-63E1938125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'Summary-16-20'!$A$71:$A$99</c:f>
              <c:strCache>
                <c:ptCount val="29"/>
                <c:pt idx="0">
                  <c:v>Expenditures per Pupil in Average Daily Attendance in 2016-17</c:v>
                </c:pt>
                <c:pt idx="1">
                  <c:v>Age-Adjusted Death Rate for Cancer per 100,000 Population in 2018</c:v>
                </c:pt>
                <c:pt idx="2">
                  <c:v>Democrats Voting for President in 2020</c:v>
                </c:pt>
                <c:pt idx="3">
                  <c:v>Age-Adjusted Death Rate for Drug-Induced Causes per 100,000 Population in 2018</c:v>
                </c:pt>
                <c:pt idx="4">
                  <c:v>Bachelor's Degree or Higher in 2020</c:v>
                </c:pt>
                <c:pt idx="5">
                  <c:v>Total Property Crime Rate per 100,000 Population in 2019</c:v>
                </c:pt>
                <c:pt idx="6">
                  <c:v>Larceny-Theft Rate per 100,000 Population in 2021</c:v>
                </c:pt>
                <c:pt idx="7">
                  <c:v>Aggravated Assault Rate per 100,000 Population in 2023</c:v>
                </c:pt>
                <c:pt idx="8">
                  <c:v>Home Owner Vacancy Rates in 2020</c:v>
                </c:pt>
                <c:pt idx="9">
                  <c:v>Age-Adjusted Death Rate for Hypertension, Hypertensive, Renal Disease per 100,000 Population in 2018</c:v>
                </c:pt>
                <c:pt idx="10">
                  <c:v>Total Violent Crime Rate per 100,000 Population in 2019</c:v>
                </c:pt>
                <c:pt idx="11">
                  <c:v>Age-Adjusted Death Rate for Nephritis per 100,000 Population in 2018</c:v>
                </c:pt>
                <c:pt idx="12">
                  <c:v>Advanced Degree or Higher in 2020</c:v>
                </c:pt>
                <c:pt idx="13">
                  <c:v>Police Protection Expenditures per Capita in 2016</c:v>
                </c:pt>
                <c:pt idx="14">
                  <c:v>Average Auto Insurance Rates in 2020</c:v>
                </c:pt>
                <c:pt idx="15">
                  <c:v>Average Homeowners Insurance Premiums in 2018</c:v>
                </c:pt>
                <c:pt idx="16">
                  <c:v>Active Physicians Rate in 2018</c:v>
                </c:pt>
                <c:pt idx="17">
                  <c:v>Age-Adjusted Death Rate for Heart Diseases per 100,000 Population in 2018</c:v>
                </c:pt>
                <c:pt idx="18">
                  <c:v>Unemployment Rate in 2020</c:v>
                </c:pt>
                <c:pt idx="19">
                  <c:v>Consumer Complaint of Fraud Rate in 2020</c:v>
                </c:pt>
                <c:pt idx="20">
                  <c:v>Gini Index</c:v>
                </c:pt>
                <c:pt idx="21">
                  <c:v>Robbery Rate per 100,000 Population in 2022</c:v>
                </c:pt>
                <c:pt idx="22">
                  <c:v>Age-Adjusted Death Rate for Assault(Homicide) per 100,000 Population in 2018</c:v>
                </c:pt>
                <c:pt idx="23">
                  <c:v>Low Birthweight Babies in 2018</c:v>
                </c:pt>
                <c:pt idx="24">
                  <c:v>Murder Rate per 100,000 Population in 2020</c:v>
                </c:pt>
                <c:pt idx="25">
                  <c:v>Births to Unmarried Women in 2018</c:v>
                </c:pt>
                <c:pt idx="26">
                  <c:v>Age-Adjusted Death Rate for HIV per 100,000 Population in 2018</c:v>
                </c:pt>
                <c:pt idx="27">
                  <c:v>Abortion Rate by State Residence in 2018</c:v>
                </c:pt>
                <c:pt idx="28">
                  <c:v>Average Renters Insurance Premiums in 2018</c:v>
                </c:pt>
              </c:strCache>
            </c:strRef>
          </c:cat>
          <c:val>
            <c:numRef>
              <c:f>'Summary-16-20'!$B$71:$B$99</c:f>
              <c:numCache>
                <c:formatCode>0.000</c:formatCode>
                <c:ptCount val="29"/>
                <c:pt idx="0">
                  <c:v>0.22963531805851545</c:v>
                </c:pt>
                <c:pt idx="1">
                  <c:v>0.23386561741288789</c:v>
                </c:pt>
                <c:pt idx="2">
                  <c:v>0.23765943402763495</c:v>
                </c:pt>
                <c:pt idx="3">
                  <c:v>0.24203575982417269</c:v>
                </c:pt>
                <c:pt idx="4">
                  <c:v>0.25750819071305703</c:v>
                </c:pt>
                <c:pt idx="5">
                  <c:v>0.26525934844563381</c:v>
                </c:pt>
                <c:pt idx="6">
                  <c:v>0.28166143226835449</c:v>
                </c:pt>
                <c:pt idx="7">
                  <c:v>0.2905926037936622</c:v>
                </c:pt>
                <c:pt idx="8">
                  <c:v>0.30323697486491386</c:v>
                </c:pt>
                <c:pt idx="9">
                  <c:v>0.31904986630443954</c:v>
                </c:pt>
                <c:pt idx="10">
                  <c:v>0.3413878976378707</c:v>
                </c:pt>
                <c:pt idx="11">
                  <c:v>0.3714338546812479</c:v>
                </c:pt>
                <c:pt idx="12">
                  <c:v>0.37750942222008799</c:v>
                </c:pt>
                <c:pt idx="13">
                  <c:v>0.37907208032868039</c:v>
                </c:pt>
                <c:pt idx="14">
                  <c:v>0.39494638807708354</c:v>
                </c:pt>
                <c:pt idx="15">
                  <c:v>0.417385258995356</c:v>
                </c:pt>
                <c:pt idx="16">
                  <c:v>0.42684637445346635</c:v>
                </c:pt>
                <c:pt idx="17">
                  <c:v>0.43307097612230522</c:v>
                </c:pt>
                <c:pt idx="18">
                  <c:v>0.45915994393012483</c:v>
                </c:pt>
                <c:pt idx="19">
                  <c:v>0.47371109609582668</c:v>
                </c:pt>
                <c:pt idx="20">
                  <c:v>0.48110000000000003</c:v>
                </c:pt>
                <c:pt idx="21">
                  <c:v>0.512415907336502</c:v>
                </c:pt>
                <c:pt idx="22">
                  <c:v>0.52899215382494758</c:v>
                </c:pt>
                <c:pt idx="23">
                  <c:v>0.53170640880470177</c:v>
                </c:pt>
                <c:pt idx="24">
                  <c:v>0.53179223461418124</c:v>
                </c:pt>
                <c:pt idx="25">
                  <c:v>0.55315213197751634</c:v>
                </c:pt>
                <c:pt idx="26">
                  <c:v>0.56557745220893241</c:v>
                </c:pt>
                <c:pt idx="27">
                  <c:v>0.56589287214725237</c:v>
                </c:pt>
                <c:pt idx="28">
                  <c:v>0.57228971412569285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A0-488A-AEBE-63E1938125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06590207"/>
        <c:axId val="1706581055"/>
      </c:barChart>
      <c:catAx>
        <c:axId val="1706590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06581055"/>
        <c:crosses val="autoZero"/>
        <c:auto val="1"/>
        <c:lblAlgn val="ctr"/>
        <c:lblOffset val="100"/>
        <c:tickLblSkip val="1"/>
        <c:noMultiLvlLbl val="0"/>
      </c:catAx>
      <c:valAx>
        <c:axId val="1706581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Correlations</a:t>
                </a:r>
              </a:p>
            </c:rich>
          </c:tx>
          <c:layout>
            <c:manualLayout>
              <c:xMode val="edge"/>
              <c:yMode val="edge"/>
              <c:x val="0.73362857984098973"/>
              <c:y val="0.9350715417998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06590207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/>
              <a:t>Correlations for the United States with Gini Index</a:t>
            </a:r>
          </a:p>
        </c:rich>
      </c:tx>
      <c:layout>
        <c:manualLayout>
          <c:xMode val="edge"/>
          <c:yMode val="edge"/>
          <c:x val="0.21359357201506166"/>
          <c:y val="2.267502950065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9991780439209804"/>
          <c:y val="0.11303617691354458"/>
          <c:w val="0.47602451654327521"/>
          <c:h val="0.789301065749151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'Summary-16-20'!$A$42:$A$70</c:f>
              <c:strCache>
                <c:ptCount val="29"/>
                <c:pt idx="0">
                  <c:v>Age-Adjusted Death Rate for Motor Vehicle Accidents per 100,000 Population in 2018</c:v>
                </c:pt>
                <c:pt idx="1">
                  <c:v>Current Cigarette Smoking for Females in 2019</c:v>
                </c:pt>
                <c:pt idx="2">
                  <c:v>Binge Alcohol Use in Past Year (2018-2019)</c:v>
                </c:pt>
                <c:pt idx="3">
                  <c:v>Percent of Persons without Health Insurance in 2019</c:v>
                </c:pt>
                <c:pt idx="4">
                  <c:v>Use of Marijuana in Past Month (2018-2019)</c:v>
                </c:pt>
                <c:pt idx="5">
                  <c:v>Women's Share of State Legislature in 2021</c:v>
                </c:pt>
                <c:pt idx="6">
                  <c:v>Age-Adjusted Death Rate for Injury by Firearms per 100,000 Population in 2018</c:v>
                </c:pt>
                <c:pt idx="7">
                  <c:v>Age-Adjusted Death Rate for Accidents per 100,000 Population in 2018</c:v>
                </c:pt>
                <c:pt idx="8">
                  <c:v>Use of any Illicit Drug in Past Month (2018-2019)</c:v>
                </c:pt>
                <c:pt idx="9">
                  <c:v>Use of Tabacco in Past Month (2018-2019)</c:v>
                </c:pt>
                <c:pt idx="10">
                  <c:v>Judicial &amp; Legal Expenditures per Capita in 2016</c:v>
                </c:pt>
                <c:pt idx="11">
                  <c:v>Current Cigarette Smoking in 2019</c:v>
                </c:pt>
                <c:pt idx="12">
                  <c:v>Motor Vehicle Theft Rate per 100,000 Population in 2022</c:v>
                </c:pt>
                <c:pt idx="13">
                  <c:v>Use of Cigarettes in Past Month (2018-2019)</c:v>
                </c:pt>
                <c:pt idx="14">
                  <c:v>Age-Adjusted Death Rate for Diabetes per 100,000 Population in 2018</c:v>
                </c:pt>
                <c:pt idx="15">
                  <c:v>Renter Vacancy Rate in 2020</c:v>
                </c:pt>
                <c:pt idx="16">
                  <c:v>Age-Adjusted Death Rate for Influenza/Pneumonia per 100,000 Population in 2018</c:v>
                </c:pt>
                <c:pt idx="17">
                  <c:v>Percentage of Freshmen Enrolled in Home State in 2018</c:v>
                </c:pt>
                <c:pt idx="18">
                  <c:v>Use of any Illicit Drug other than Marijuana in Past Month (2018-2019)</c:v>
                </c:pt>
                <c:pt idx="19">
                  <c:v>Age-Adjusted Death Rate for Cerebrovascular Diseases per 100,000 Population in 2018</c:v>
                </c:pt>
                <c:pt idx="20">
                  <c:v>Use of Cocaine in Past Year (2018-2019)</c:v>
                </c:pt>
                <c:pt idx="21">
                  <c:v>Current Cigarette Smoking for Males in 2019</c:v>
                </c:pt>
                <c:pt idx="22">
                  <c:v>Infant Death Rate per 1,000 in 2018</c:v>
                </c:pt>
                <c:pt idx="23">
                  <c:v>Age-Adjusted Death Rate per 100,000 Population in 2018</c:v>
                </c:pt>
                <c:pt idx="24">
                  <c:v>Burglary Rate per 100,000 Population in 2020</c:v>
                </c:pt>
                <c:pt idx="25">
                  <c:v>Child Matreatment Victim Rates per 1,000 Children in 2019</c:v>
                </c:pt>
                <c:pt idx="26">
                  <c:v>Total State &amp; Local Government Expenditures per Capita in 2016</c:v>
                </c:pt>
                <c:pt idx="27">
                  <c:v>Consumer Complaint of Identity Theft Rate in 2020</c:v>
                </c:pt>
                <c:pt idx="28">
                  <c:v>Births to Teenage Mothers in 2018</c:v>
                </c:pt>
              </c:strCache>
            </c:strRef>
          </c:cat>
          <c:val>
            <c:numRef>
              <c:f>'Summary-16-20'!$B$42:$B$70</c:f>
              <c:numCache>
                <c:formatCode>0.000</c:formatCode>
                <c:ptCount val="29"/>
                <c:pt idx="0">
                  <c:v>3.515283260062859E-3</c:v>
                </c:pt>
                <c:pt idx="1">
                  <c:v>5.626999823020928E-3</c:v>
                </c:pt>
                <c:pt idx="2">
                  <c:v>1.3062032710802345E-2</c:v>
                </c:pt>
                <c:pt idx="3">
                  <c:v>1.3705883337432705E-2</c:v>
                </c:pt>
                <c:pt idx="4">
                  <c:v>1.5014136326888382E-2</c:v>
                </c:pt>
                <c:pt idx="5">
                  <c:v>1.732631211373048E-2</c:v>
                </c:pt>
                <c:pt idx="6">
                  <c:v>1.9104929575122213E-2</c:v>
                </c:pt>
                <c:pt idx="7">
                  <c:v>2.4290482589386739E-2</c:v>
                </c:pt>
                <c:pt idx="8">
                  <c:v>2.5637505620584061E-2</c:v>
                </c:pt>
                <c:pt idx="9">
                  <c:v>3.8461508798235775E-2</c:v>
                </c:pt>
                <c:pt idx="10">
                  <c:v>5.4016881909926387E-2</c:v>
                </c:pt>
                <c:pt idx="11">
                  <c:v>6.3829818635353947E-2</c:v>
                </c:pt>
                <c:pt idx="12">
                  <c:v>7.0975590153002949E-2</c:v>
                </c:pt>
                <c:pt idx="13">
                  <c:v>8.660530514070236E-2</c:v>
                </c:pt>
                <c:pt idx="14">
                  <c:v>8.7077692783649394E-2</c:v>
                </c:pt>
                <c:pt idx="15">
                  <c:v>0.1086949393918238</c:v>
                </c:pt>
                <c:pt idx="16">
                  <c:v>0.13611012036450948</c:v>
                </c:pt>
                <c:pt idx="17">
                  <c:v>0.13618070616817066</c:v>
                </c:pt>
                <c:pt idx="18">
                  <c:v>0.15110275997841824</c:v>
                </c:pt>
                <c:pt idx="19">
                  <c:v>0.15176342013059391</c:v>
                </c:pt>
                <c:pt idx="20">
                  <c:v>0.16279533627642356</c:v>
                </c:pt>
                <c:pt idx="21">
                  <c:v>0.17992893298475543</c:v>
                </c:pt>
                <c:pt idx="22">
                  <c:v>0.18648346102076058</c:v>
                </c:pt>
                <c:pt idx="23">
                  <c:v>0.18659473118584347</c:v>
                </c:pt>
                <c:pt idx="24">
                  <c:v>0.19789767026206237</c:v>
                </c:pt>
                <c:pt idx="25">
                  <c:v>0.21457044040711565</c:v>
                </c:pt>
                <c:pt idx="26">
                  <c:v>0.21668801191897216</c:v>
                </c:pt>
                <c:pt idx="27">
                  <c:v>0.21706419524273202</c:v>
                </c:pt>
                <c:pt idx="28">
                  <c:v>0.22269094664982503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55-49C3-81D4-4C7A8B8B36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06590207"/>
        <c:axId val="1706581055"/>
      </c:barChart>
      <c:catAx>
        <c:axId val="1706590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06581055"/>
        <c:crosses val="autoZero"/>
        <c:auto val="1"/>
        <c:lblAlgn val="ctr"/>
        <c:lblOffset val="100"/>
        <c:tickLblSkip val="1"/>
        <c:noMultiLvlLbl val="0"/>
      </c:catAx>
      <c:valAx>
        <c:axId val="1706581055"/>
        <c:scaling>
          <c:orientation val="minMax"/>
          <c:max val="0.70000000000000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Correlations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06590207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/>
              <a:t>Correlations for the United States</a:t>
            </a:r>
            <a:r>
              <a:rPr lang="en-US" sz="2400" b="1" baseline="0"/>
              <a:t> with Gini Index</a:t>
            </a:r>
            <a:endParaRPr lang="en-US" sz="2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357770374960603E-2"/>
          <c:y val="8.8623022116960479E-2"/>
          <c:w val="0.51373757465362291"/>
          <c:h val="0.80397756082082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'Summary-16-20'!$A$2:$A$41</c:f>
              <c:strCache>
                <c:ptCount val="40"/>
                <c:pt idx="0">
                  <c:v>Married Female Population age 15 Years and Over in 2019</c:v>
                </c:pt>
                <c:pt idx="1">
                  <c:v>Married Male Population age 15 Years and Over in 2019</c:v>
                </c:pt>
                <c:pt idx="2">
                  <c:v>High School Graduate or Higher in 2020</c:v>
                </c:pt>
                <c:pt idx="3">
                  <c:v>Age-Adjusted Death Rate for Suicide per 100,000 Population in 2018</c:v>
                </c:pt>
                <c:pt idx="4">
                  <c:v>At or Above Basic NAEP Proficiency Math Levels for 8th Grade in 2019</c:v>
                </c:pt>
                <c:pt idx="5">
                  <c:v>Age-Adjusted Death Rate for Parkinsons per 100,000 Population in 2018</c:v>
                </c:pt>
                <c:pt idx="6">
                  <c:v>Home Ownership Rates in 2020</c:v>
                </c:pt>
                <c:pt idx="7">
                  <c:v>Serious Mental Illiness in Past Year (2018-2019)</c:v>
                </c:pt>
                <c:pt idx="8">
                  <c:v>At or Above Basic NAEP Proficiency Reading Levels for 8th Grade in 2019</c:v>
                </c:pt>
                <c:pt idx="9">
                  <c:v>Age-Adjusted Death Rate for Alcohol-Induced Causes per 100,000 Population in 2018</c:v>
                </c:pt>
                <c:pt idx="10">
                  <c:v>Received Mental Health Services in Past Year (2018-2019)</c:v>
                </c:pt>
                <c:pt idx="11">
                  <c:v>Had a Major Depressive Episode in Past Year (2018-2019)</c:v>
                </c:pt>
                <c:pt idx="12">
                  <c:v>Forcible Rape Rate per 100,000 Population in 2021</c:v>
                </c:pt>
                <c:pt idx="13">
                  <c:v>At or Above Proficient NAEP Proficiency Math Levels for 8th Grade in 2019</c:v>
                </c:pt>
                <c:pt idx="14">
                  <c:v>At or Above Proficient NAEP Proficiency Math Levels for 4th Grade in 2019</c:v>
                </c:pt>
                <c:pt idx="15">
                  <c:v>Fertility Rate for Live Births in 2018</c:v>
                </c:pt>
                <c:pt idx="16">
                  <c:v>At or Above Basic NAEP Proficiency Math Levels for 4th Grade in 2019</c:v>
                </c:pt>
                <c:pt idx="17">
                  <c:v>Use of Methamphetamines in Past Year (2018-2019)</c:v>
                </c:pt>
                <c:pt idx="18">
                  <c:v>At or Above Basic NAEP Proficiency Reading Levels for 4th Grade in 2019</c:v>
                </c:pt>
                <c:pt idx="19">
                  <c:v>Black Infant Death Rate per 1,000 in 2018</c:v>
                </c:pt>
                <c:pt idx="20">
                  <c:v>Any Mental Illnes in Past Year (2018-2019)</c:v>
                </c:pt>
                <c:pt idx="21">
                  <c:v>At or Above Proficient NAEP Proficiency Reading Levels for 8th Grade in 2019</c:v>
                </c:pt>
                <c:pt idx="22">
                  <c:v>At or Above Proficient NAEP Proficiency Reading Levels for 4th Grade in 2019</c:v>
                </c:pt>
                <c:pt idx="23">
                  <c:v>Percent of Total Citizen Population in 2018 Election that Voted</c:v>
                </c:pt>
                <c:pt idx="24">
                  <c:v>Percent of Children without Health Insurance in 2019</c:v>
                </c:pt>
                <c:pt idx="25">
                  <c:v>Percentage Enrolled in Public Elementary &amp; Secondary Schools in 2019</c:v>
                </c:pt>
                <c:pt idx="26">
                  <c:v>Republicans Voting for President in 2020</c:v>
                </c:pt>
                <c:pt idx="27">
                  <c:v>Age-Adjusted Death Rate for Alzheimers per 100,000 Population in 2018</c:v>
                </c:pt>
                <c:pt idx="28">
                  <c:v>Age-Adjusted Death Rate for Chronic Liver Disease &amp; Cirrhosis per 100,000 Population in 2018</c:v>
                </c:pt>
                <c:pt idx="29">
                  <c:v>Pain Reliever Misuse in Past Year (2018-2019)</c:v>
                </c:pt>
                <c:pt idx="30">
                  <c:v>Registered Nurses per 1,000 Jobs in 2019</c:v>
                </c:pt>
                <c:pt idx="31">
                  <c:v>Net Tuition as a Percent of Total Education Revenue in 2019</c:v>
                </c:pt>
                <c:pt idx="32">
                  <c:v>Use of Heroin in Past Year (2018-2019)</c:v>
                </c:pt>
                <c:pt idx="33">
                  <c:v>Use of Alcohol in Past Month (2018-2019)</c:v>
                </c:pt>
                <c:pt idx="34">
                  <c:v>Live Birth Rate in 2018</c:v>
                </c:pt>
                <c:pt idx="35">
                  <c:v>Age-Adjusted Death Rate for Lower Respiratory Illness per 100,000 Population in 2018</c:v>
                </c:pt>
                <c:pt idx="36">
                  <c:v>Percent of Total Citizen Population in 2018 Election that Registered</c:v>
                </c:pt>
                <c:pt idx="37">
                  <c:v>Corrections Expenditures per Capita in 2016</c:v>
                </c:pt>
                <c:pt idx="38">
                  <c:v>State Public Higher Education Appropriations per FTE Student in 2019</c:v>
                </c:pt>
                <c:pt idx="39">
                  <c:v>White Infant Death Rate per 1,000 in 2018</c:v>
                </c:pt>
              </c:strCache>
            </c:strRef>
          </c:cat>
          <c:val>
            <c:numRef>
              <c:f>'Summary-16-20'!$B$2:$B$41</c:f>
              <c:numCache>
                <c:formatCode>0.000</c:formatCode>
                <c:ptCount val="40"/>
                <c:pt idx="0">
                  <c:v>-0.77563661967357522</c:v>
                </c:pt>
                <c:pt idx="1">
                  <c:v>-0.65507454281231148</c:v>
                </c:pt>
                <c:pt idx="2">
                  <c:v>-0.53854189530407193</c:v>
                </c:pt>
                <c:pt idx="3">
                  <c:v>-0.51786190969958945</c:v>
                </c:pt>
                <c:pt idx="4">
                  <c:v>-0.50240757352999033</c:v>
                </c:pt>
                <c:pt idx="5">
                  <c:v>-0.49305723355211911</c:v>
                </c:pt>
                <c:pt idx="6">
                  <c:v>-0.45191826474357588</c:v>
                </c:pt>
                <c:pt idx="7">
                  <c:v>-0.4007126472113266</c:v>
                </c:pt>
                <c:pt idx="8">
                  <c:v>-0.3796972359590054</c:v>
                </c:pt>
                <c:pt idx="9">
                  <c:v>-0.36474470417622823</c:v>
                </c:pt>
                <c:pt idx="10">
                  <c:v>-0.36398920026647413</c:v>
                </c:pt>
                <c:pt idx="11">
                  <c:v>-0.36068441301807425</c:v>
                </c:pt>
                <c:pt idx="12">
                  <c:v>-0.34620577651233658</c:v>
                </c:pt>
                <c:pt idx="13">
                  <c:v>-0.34440430331582589</c:v>
                </c:pt>
                <c:pt idx="14">
                  <c:v>-0.33763765397443379</c:v>
                </c:pt>
                <c:pt idx="15">
                  <c:v>-0.324101088191453</c:v>
                </c:pt>
                <c:pt idx="16">
                  <c:v>-0.28645013994781854</c:v>
                </c:pt>
                <c:pt idx="17">
                  <c:v>-0.2863561296723523</c:v>
                </c:pt>
                <c:pt idx="18">
                  <c:v>-0.27988577598972941</c:v>
                </c:pt>
                <c:pt idx="19">
                  <c:v>-0.27404890732376247</c:v>
                </c:pt>
                <c:pt idx="20">
                  <c:v>-0.26157928881027176</c:v>
                </c:pt>
                <c:pt idx="21">
                  <c:v>-0.24472134578747987</c:v>
                </c:pt>
                <c:pt idx="22">
                  <c:v>-0.24264295119118151</c:v>
                </c:pt>
                <c:pt idx="23">
                  <c:v>-0.2116580402789548</c:v>
                </c:pt>
                <c:pt idx="24">
                  <c:v>-0.21003098825627542</c:v>
                </c:pt>
                <c:pt idx="25">
                  <c:v>-0.20038164813572173</c:v>
                </c:pt>
                <c:pt idx="26">
                  <c:v>-0.20033237577753132</c:v>
                </c:pt>
                <c:pt idx="27">
                  <c:v>-0.18827670574558639</c:v>
                </c:pt>
                <c:pt idx="28">
                  <c:v>-0.18360792037561446</c:v>
                </c:pt>
                <c:pt idx="29">
                  <c:v>-0.14597736507021494</c:v>
                </c:pt>
                <c:pt idx="30">
                  <c:v>-0.13872242390741496</c:v>
                </c:pt>
                <c:pt idx="31">
                  <c:v>-0.11817766675971757</c:v>
                </c:pt>
                <c:pt idx="32">
                  <c:v>-9.597650888192312E-2</c:v>
                </c:pt>
                <c:pt idx="33">
                  <c:v>-8.230288567745607E-2</c:v>
                </c:pt>
                <c:pt idx="34">
                  <c:v>-7.8884008339600825E-2</c:v>
                </c:pt>
                <c:pt idx="35">
                  <c:v>-6.7473138181395831E-2</c:v>
                </c:pt>
                <c:pt idx="36">
                  <c:v>-5.9246561997289025E-2</c:v>
                </c:pt>
                <c:pt idx="37">
                  <c:v>-4.1794519645702979E-2</c:v>
                </c:pt>
                <c:pt idx="38">
                  <c:v>-2.1415896067668558E-2</c:v>
                </c:pt>
                <c:pt idx="39">
                  <c:v>-3.3406571218561787E-3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4FC7-8438-A1DCCCD3E0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74958383"/>
        <c:axId val="1774942575"/>
      </c:barChart>
      <c:catAx>
        <c:axId val="1774958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74942575"/>
        <c:crosses val="autoZero"/>
        <c:auto val="1"/>
        <c:lblAlgn val="ctr"/>
        <c:lblOffset val="100"/>
        <c:tickLblSkip val="1"/>
        <c:noMultiLvlLbl val="0"/>
      </c:catAx>
      <c:valAx>
        <c:axId val="1774942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Correlations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74958383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/>
              <a:t>Correlations for OECD Countries </a:t>
            </a:r>
          </a:p>
          <a:p>
            <a:pPr>
              <a:defRPr sz="2000" b="1"/>
            </a:pPr>
            <a:r>
              <a:rPr lang="en-US" sz="2000" b="1"/>
              <a:t>by Gini Index</a:t>
            </a:r>
          </a:p>
        </c:rich>
      </c:tx>
      <c:layout>
        <c:manualLayout>
          <c:xMode val="edge"/>
          <c:yMode val="edge"/>
          <c:x val="0.34095757749327021"/>
          <c:y val="1.1510791366906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3821673997595132"/>
          <c:y val="0.13069672765724427"/>
          <c:w val="0.43602575042589453"/>
          <c:h val="0.808575237447836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'OECD Chart'!$A$3:$A$30</c:f>
              <c:strCache>
                <c:ptCount val="28"/>
                <c:pt idx="0">
                  <c:v>Tax Revenue (%) of GDP</c:v>
                </c:pt>
                <c:pt idx="1">
                  <c:v>Employment Rate (%) of Working Age Population</c:v>
                </c:pt>
                <c:pt idx="2">
                  <c:v>Upper Secondary Education Level (%) of 25-64 Year Olds</c:v>
                </c:pt>
                <c:pt idx="3">
                  <c:v>Tax on Personal Income (%) of GDP</c:v>
                </c:pt>
                <c:pt idx="4">
                  <c:v>Alcohol Consumption Litres/Capita Age 15 Years and Over</c:v>
                </c:pt>
                <c:pt idx="5">
                  <c:v>Death from Cancer per 100,000 persons</c:v>
                </c:pt>
                <c:pt idx="6">
                  <c:v>Life Expectancy at Birth in Years</c:v>
                </c:pt>
                <c:pt idx="7">
                  <c:v>Life Expectancy at Birth for Females in Years</c:v>
                </c:pt>
                <c:pt idx="8">
                  <c:v>Life Expectancy at Birth for Males in Years</c:v>
                </c:pt>
                <c:pt idx="9">
                  <c:v>Gross Domestic Product, US $, per Capita</c:v>
                </c:pt>
                <c:pt idx="10">
                  <c:v>Household Disposable Income, US$ per Capita</c:v>
                </c:pt>
                <c:pt idx="11">
                  <c:v>Total Health Spending, US$ per Capita</c:v>
                </c:pt>
                <c:pt idx="12">
                  <c:v>Suicide Rates per 100,000 Persons</c:v>
                </c:pt>
                <c:pt idx="13">
                  <c:v>Household Debt as a % of Net Disposable Income</c:v>
                </c:pt>
                <c:pt idx="14">
                  <c:v>Doctor's Consultations per Capita</c:v>
                </c:pt>
                <c:pt idx="15">
                  <c:v>Overweight or Obese Population (%) of Population age 15 and Older (self reported)</c:v>
                </c:pt>
                <c:pt idx="16">
                  <c:v>Household Net Worth (%) of Net Disposable Income</c:v>
                </c:pt>
                <c:pt idx="17">
                  <c:v>Tertiary Education Level (%) of 25-64 Year Olds</c:v>
                </c:pt>
                <c:pt idx="18">
                  <c:v>Women in Politics (%)</c:v>
                </c:pt>
                <c:pt idx="19">
                  <c:v>Child Vaccination Rates - (%) of Children</c:v>
                </c:pt>
                <c:pt idx="20">
                  <c:v>Daily Smokers (%) of Population Age 15 and Older</c:v>
                </c:pt>
                <c:pt idx="21">
                  <c:v>Household Savings (%) of Household Disposable Income</c:v>
                </c:pt>
                <c:pt idx="22">
                  <c:v>Unemployment (%) of Labour Force</c:v>
                </c:pt>
                <c:pt idx="23">
                  <c:v>Household Spending, Millions of US$</c:v>
                </c:pt>
                <c:pt idx="24">
                  <c:v>Overweight or Obese Population (%) of Population age 15 and Older (measured)</c:v>
                </c:pt>
                <c:pt idx="25">
                  <c:v>Below Upper Secondary Education Level (%) of 25-64 Year Olds</c:v>
                </c:pt>
                <c:pt idx="26">
                  <c:v>Infant Mortality Rates Deaths/1,000 Live Births</c:v>
                </c:pt>
                <c:pt idx="27">
                  <c:v>Poverty Rate (Ratio)</c:v>
                </c:pt>
              </c:strCache>
            </c:strRef>
          </c:cat>
          <c:val>
            <c:numRef>
              <c:f>'OECD Chart'!$B$3:$B$30</c:f>
              <c:numCache>
                <c:formatCode>0.000</c:formatCode>
                <c:ptCount val="28"/>
                <c:pt idx="0">
                  <c:v>-0.71449696427372</c:v>
                </c:pt>
                <c:pt idx="1">
                  <c:v>-0.51367910081222212</c:v>
                </c:pt>
                <c:pt idx="2">
                  <c:v>-0.41940750447191527</c:v>
                </c:pt>
                <c:pt idx="3">
                  <c:v>-0.34731621547795133</c:v>
                </c:pt>
                <c:pt idx="4">
                  <c:v>-0.2890022022686996</c:v>
                </c:pt>
                <c:pt idx="5">
                  <c:v>-0.28023168678582139</c:v>
                </c:pt>
                <c:pt idx="6">
                  <c:v>-0.27749630760596189</c:v>
                </c:pt>
                <c:pt idx="7">
                  <c:v>-0.27439951130743212</c:v>
                </c:pt>
                <c:pt idx="8">
                  <c:v>-0.2581519548212215</c:v>
                </c:pt>
                <c:pt idx="9">
                  <c:v>-0.25614285407044995</c:v>
                </c:pt>
                <c:pt idx="10">
                  <c:v>-0.23286492332255271</c:v>
                </c:pt>
                <c:pt idx="11">
                  <c:v>-0.1833116451053115</c:v>
                </c:pt>
                <c:pt idx="12">
                  <c:v>-0.17730791536845195</c:v>
                </c:pt>
                <c:pt idx="13">
                  <c:v>-0.17483458812862096</c:v>
                </c:pt>
                <c:pt idx="14">
                  <c:v>-0.13650322450186764</c:v>
                </c:pt>
                <c:pt idx="15">
                  <c:v>-0.11103603344305832</c:v>
                </c:pt>
                <c:pt idx="16">
                  <c:v>-0.11026055929312158</c:v>
                </c:pt>
                <c:pt idx="17">
                  <c:v>-0.10607736671687987</c:v>
                </c:pt>
                <c:pt idx="18">
                  <c:v>-4.661184710564012E-2</c:v>
                </c:pt>
                <c:pt idx="19">
                  <c:v>-2.5696703426836439E-2</c:v>
                </c:pt>
                <c:pt idx="20">
                  <c:v>4.0795520915911966E-2</c:v>
                </c:pt>
                <c:pt idx="21">
                  <c:v>7.2687965625684359E-2</c:v>
                </c:pt>
                <c:pt idx="22">
                  <c:v>9.6102461192919028E-2</c:v>
                </c:pt>
                <c:pt idx="23">
                  <c:v>0.33972588342389498</c:v>
                </c:pt>
                <c:pt idx="24">
                  <c:v>0.43975900392732548</c:v>
                </c:pt>
                <c:pt idx="25">
                  <c:v>0.48381537869127805</c:v>
                </c:pt>
                <c:pt idx="26">
                  <c:v>0.67418174451405688</c:v>
                </c:pt>
                <c:pt idx="27">
                  <c:v>0.82716266074171207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5-4293-80BE-EFEDCDE72D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9473919"/>
        <c:axId val="1489475167"/>
      </c:barChart>
      <c:catAx>
        <c:axId val="1489473919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9475167"/>
        <c:crosses val="autoZero"/>
        <c:auto val="1"/>
        <c:lblAlgn val="ctr"/>
        <c:lblOffset val="100"/>
        <c:noMultiLvlLbl val="0"/>
      </c:catAx>
      <c:valAx>
        <c:axId val="1489475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Correlation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9473919"/>
        <c:crosses val="autoZero"/>
        <c:crossBetween val="between"/>
        <c:majorUnit val="0.2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/>
              <a:t>Estimated Baccalaureate Degree Attainment </a:t>
            </a:r>
          </a:p>
          <a:p>
            <a:pPr>
              <a:defRPr sz="2000" b="1"/>
            </a:pPr>
            <a:r>
              <a:rPr lang="en-US" sz="2000" b="1"/>
              <a:t>by Age 24 by Family Income Quartile</a:t>
            </a:r>
          </a:p>
          <a:p>
            <a:pPr>
              <a:defRPr sz="2000" b="1"/>
            </a:pPr>
            <a:r>
              <a:rPr lang="en-US" sz="2000" b="1"/>
              <a:t>1970 to 2020</a:t>
            </a:r>
          </a:p>
        </c:rich>
      </c:tx>
      <c:layout>
        <c:manualLayout>
          <c:xMode val="edge"/>
          <c:yMode val="edge"/>
          <c:x val="0.30699431229208718"/>
          <c:y val="2.18214176219425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57255025696549"/>
          <c:y val="0.17348273773470624"/>
          <c:w val="0.82036741370472632"/>
          <c:h val="0.6978277287988574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896605992154243E-2"/>
                  <c:y val="1.145254279112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28-4779-9044-65A7510B9B71}"/>
                </c:ext>
              </c:extLst>
            </c:dLbl>
            <c:dLbl>
              <c:idx val="50"/>
              <c:layout>
                <c:manualLayout>
                  <c:x val="-3.5557071470783814E-4"/>
                  <c:y val="-1.899335232668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28-4779-9044-65A7510B9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'BA Attn Chart'!$A$2:$A$52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'BA Attn Chart'!$B$2:$B$52</c:f>
              <c:numCache>
                <c:formatCode>0.0%</c:formatCode>
                <c:ptCount val="51"/>
                <c:pt idx="0">
                  <c:v>6.1845752391997681E-2</c:v>
                </c:pt>
                <c:pt idx="1">
                  <c:v>6.3671624588364423E-2</c:v>
                </c:pt>
                <c:pt idx="2">
                  <c:v>6.2364805369127516E-2</c:v>
                </c:pt>
                <c:pt idx="3">
                  <c:v>6.246191646191647E-2</c:v>
                </c:pt>
                <c:pt idx="4">
                  <c:v>5.8944366952789699E-2</c:v>
                </c:pt>
                <c:pt idx="5">
                  <c:v>7.0954091256691318E-2</c:v>
                </c:pt>
                <c:pt idx="6">
                  <c:v>6.9823899371069184E-2</c:v>
                </c:pt>
                <c:pt idx="7">
                  <c:v>7.2003766879886272E-2</c:v>
                </c:pt>
                <c:pt idx="8">
                  <c:v>6.9450379686758434E-2</c:v>
                </c:pt>
                <c:pt idx="9">
                  <c:v>6.4642543352601153E-2</c:v>
                </c:pt>
                <c:pt idx="10">
                  <c:v>6.487934282584884E-2</c:v>
                </c:pt>
                <c:pt idx="11">
                  <c:v>6.5590241428281598E-2</c:v>
                </c:pt>
                <c:pt idx="12">
                  <c:v>6.3736780258519393E-2</c:v>
                </c:pt>
                <c:pt idx="13">
                  <c:v>6.8695532915360485E-2</c:v>
                </c:pt>
                <c:pt idx="14">
                  <c:v>6.4982664196005763E-2</c:v>
                </c:pt>
                <c:pt idx="15">
                  <c:v>6.6979499052830974E-2</c:v>
                </c:pt>
                <c:pt idx="16">
                  <c:v>5.3771032853768524E-2</c:v>
                </c:pt>
                <c:pt idx="17">
                  <c:v>5.3581369171110574E-2</c:v>
                </c:pt>
                <c:pt idx="18">
                  <c:v>6.0139756319372392E-2</c:v>
                </c:pt>
                <c:pt idx="19">
                  <c:v>8.2064850587482432E-2</c:v>
                </c:pt>
                <c:pt idx="20">
                  <c:v>7.4093350372298791E-2</c:v>
                </c:pt>
                <c:pt idx="21">
                  <c:v>5.6667184968540854E-2</c:v>
                </c:pt>
                <c:pt idx="22">
                  <c:v>5.9040486172391014E-2</c:v>
                </c:pt>
                <c:pt idx="23">
                  <c:v>6.8632561523914212E-2</c:v>
                </c:pt>
                <c:pt idx="24">
                  <c:v>7.2659555082888891E-2</c:v>
                </c:pt>
                <c:pt idx="25">
                  <c:v>6.2148349672156003E-2</c:v>
                </c:pt>
                <c:pt idx="26">
                  <c:v>5.6437467910627252E-2</c:v>
                </c:pt>
                <c:pt idx="27">
                  <c:v>5.8683931816154063E-2</c:v>
                </c:pt>
                <c:pt idx="28">
                  <c:v>7.2366257158085409E-2</c:v>
                </c:pt>
                <c:pt idx="29">
                  <c:v>6.8202894791600188E-2</c:v>
                </c:pt>
                <c:pt idx="30">
                  <c:v>5.5650050580767926E-2</c:v>
                </c:pt>
                <c:pt idx="31">
                  <c:v>5.0549564488335433E-2</c:v>
                </c:pt>
                <c:pt idx="32">
                  <c:v>6.2746700316918078E-2</c:v>
                </c:pt>
                <c:pt idx="33">
                  <c:v>8.8655000842813358E-2</c:v>
                </c:pt>
                <c:pt idx="34">
                  <c:v>8.8245327134628279E-2</c:v>
                </c:pt>
                <c:pt idx="35">
                  <c:v>9.3441112461137149E-2</c:v>
                </c:pt>
                <c:pt idx="36">
                  <c:v>8.3362190362271424E-2</c:v>
                </c:pt>
                <c:pt idx="37">
                  <c:v>7.6705320762865084E-2</c:v>
                </c:pt>
                <c:pt idx="38">
                  <c:v>7.4109318262712734E-2</c:v>
                </c:pt>
                <c:pt idx="39">
                  <c:v>7.5833117304771297E-2</c:v>
                </c:pt>
                <c:pt idx="40">
                  <c:v>8.4513023114489147E-2</c:v>
                </c:pt>
                <c:pt idx="41">
                  <c:v>7.8172140404421497E-2</c:v>
                </c:pt>
                <c:pt idx="42">
                  <c:v>7.5073775464433834E-2</c:v>
                </c:pt>
                <c:pt idx="43">
                  <c:v>8.7966931132195447E-2</c:v>
                </c:pt>
                <c:pt idx="44">
                  <c:v>0.1094723959372801</c:v>
                </c:pt>
                <c:pt idx="45">
                  <c:v>0.11464607808417425</c:v>
                </c:pt>
                <c:pt idx="46">
                  <c:v>0.12700708820636816</c:v>
                </c:pt>
                <c:pt idx="47">
                  <c:v>0.13146135075395421</c:v>
                </c:pt>
                <c:pt idx="48">
                  <c:v>0.14898439206523534</c:v>
                </c:pt>
                <c:pt idx="49">
                  <c:v>0.14145250442448201</c:v>
                </c:pt>
                <c:pt idx="50">
                  <c:v>0.14516855377662485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28-4779-9044-65A7510B9B71}"/>
            </c:ext>
          </c:extLst>
        </c:ser>
        <c:ser>
          <c:idx val="1"/>
          <c:order val="1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554145193173684E-2"/>
                  <c:y val="-1.5524597886802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28-4779-9044-65A7510B9B71}"/>
                </c:ext>
              </c:extLst>
            </c:dLbl>
            <c:dLbl>
              <c:idx val="50"/>
              <c:layout>
                <c:manualLayout>
                  <c:x val="-1.9275814245081396E-4"/>
                  <c:y val="-1.1396011396011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28-4779-9044-65A7510B9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'BA Attn Chart'!$A$2:$A$52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'BA Attn Chart'!$C$2:$C$52</c:f>
              <c:numCache>
                <c:formatCode>0.0%</c:formatCode>
                <c:ptCount val="51"/>
                <c:pt idx="0">
                  <c:v>0.10875946372239749</c:v>
                </c:pt>
                <c:pt idx="1">
                  <c:v>9.918293564714388E-2</c:v>
                </c:pt>
                <c:pt idx="2">
                  <c:v>0.11328566396618528</c:v>
                </c:pt>
                <c:pt idx="3">
                  <c:v>0.10348014311270125</c:v>
                </c:pt>
                <c:pt idx="4">
                  <c:v>9.4985772773797342E-2</c:v>
                </c:pt>
                <c:pt idx="5">
                  <c:v>9.0966172680412363E-2</c:v>
                </c:pt>
                <c:pt idx="6">
                  <c:v>0.10138195060164662</c:v>
                </c:pt>
                <c:pt idx="7">
                  <c:v>9.645968234575443E-2</c:v>
                </c:pt>
                <c:pt idx="8">
                  <c:v>9.3852465960665654E-2</c:v>
                </c:pt>
                <c:pt idx="9">
                  <c:v>9.3118306971294668E-2</c:v>
                </c:pt>
                <c:pt idx="10">
                  <c:v>0.10319701986754966</c:v>
                </c:pt>
                <c:pt idx="11">
                  <c:v>9.7268501687873293E-2</c:v>
                </c:pt>
                <c:pt idx="12">
                  <c:v>0.10000537634408603</c:v>
                </c:pt>
                <c:pt idx="13">
                  <c:v>9.6825882934057791E-2</c:v>
                </c:pt>
                <c:pt idx="14">
                  <c:v>0.11432276716572018</c:v>
                </c:pt>
                <c:pt idx="15">
                  <c:v>0.10878019801980199</c:v>
                </c:pt>
                <c:pt idx="16">
                  <c:v>0.11437690096681472</c:v>
                </c:pt>
                <c:pt idx="17">
                  <c:v>0.12577581336582552</c:v>
                </c:pt>
                <c:pt idx="18">
                  <c:v>0.13121515633367586</c:v>
                </c:pt>
                <c:pt idx="19">
                  <c:v>0.12377105916827051</c:v>
                </c:pt>
                <c:pt idx="20">
                  <c:v>0.130295547432763</c:v>
                </c:pt>
                <c:pt idx="21">
                  <c:v>0.14364011185472433</c:v>
                </c:pt>
                <c:pt idx="22">
                  <c:v>0.14571448765739331</c:v>
                </c:pt>
                <c:pt idx="23">
                  <c:v>0.14917333562730581</c:v>
                </c:pt>
                <c:pt idx="24">
                  <c:v>0.14815979381172878</c:v>
                </c:pt>
                <c:pt idx="25">
                  <c:v>0.16263609603276655</c:v>
                </c:pt>
                <c:pt idx="26">
                  <c:v>0.18023855264529809</c:v>
                </c:pt>
                <c:pt idx="27">
                  <c:v>0.15824243564781579</c:v>
                </c:pt>
                <c:pt idx="28">
                  <c:v>0.15310627881888994</c:v>
                </c:pt>
                <c:pt idx="29">
                  <c:v>0.14895592592015977</c:v>
                </c:pt>
                <c:pt idx="30">
                  <c:v>0.1374892448218914</c:v>
                </c:pt>
                <c:pt idx="31">
                  <c:v>0.13650081998546754</c:v>
                </c:pt>
                <c:pt idx="32">
                  <c:v>0.1323612864406454</c:v>
                </c:pt>
                <c:pt idx="33">
                  <c:v>0.15574711773515501</c:v>
                </c:pt>
                <c:pt idx="34">
                  <c:v>0.15855344634155397</c:v>
                </c:pt>
                <c:pt idx="35">
                  <c:v>0.19686228605989858</c:v>
                </c:pt>
                <c:pt idx="36">
                  <c:v>0.19113168119675328</c:v>
                </c:pt>
                <c:pt idx="37">
                  <c:v>0.19543270020331768</c:v>
                </c:pt>
                <c:pt idx="38">
                  <c:v>0.17995977857750803</c:v>
                </c:pt>
                <c:pt idx="39">
                  <c:v>0.17108318015399343</c:v>
                </c:pt>
                <c:pt idx="40">
                  <c:v>0.16896847789469052</c:v>
                </c:pt>
                <c:pt idx="41">
                  <c:v>0.17613511768761037</c:v>
                </c:pt>
                <c:pt idx="42">
                  <c:v>0.18737519816196668</c:v>
                </c:pt>
                <c:pt idx="43">
                  <c:v>0.19177553774982839</c:v>
                </c:pt>
                <c:pt idx="44">
                  <c:v>0.19391408158830367</c:v>
                </c:pt>
                <c:pt idx="45">
                  <c:v>0.19706265449747493</c:v>
                </c:pt>
                <c:pt idx="46">
                  <c:v>0.20394235758910462</c:v>
                </c:pt>
                <c:pt idx="47">
                  <c:v>0.19654781129726803</c:v>
                </c:pt>
                <c:pt idx="48">
                  <c:v>0.21105262423868526</c:v>
                </c:pt>
                <c:pt idx="49">
                  <c:v>0.22156955740328485</c:v>
                </c:pt>
                <c:pt idx="50">
                  <c:v>0.24932496770354862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428-4779-9044-65A7510B9B71}"/>
            </c:ext>
          </c:extLst>
        </c:ser>
        <c:ser>
          <c:idx val="2"/>
          <c:order val="2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259404090297773E-2"/>
                  <c:y val="-2.316904831340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28-4779-9044-65A7510B9B71}"/>
                </c:ext>
              </c:extLst>
            </c:dLbl>
            <c:dLbl>
              <c:idx val="50"/>
              <c:layout>
                <c:manualLayout>
                  <c:x val="-9.642297968610193E-5"/>
                  <c:y val="-7.5973409306742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28-4779-9044-65A7510B9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'BA Attn Chart'!$A$2:$A$52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'BA Attn Chart'!$D$2:$D$52</c:f>
              <c:numCache>
                <c:formatCode>0.0%</c:formatCode>
                <c:ptCount val="51"/>
                <c:pt idx="0">
                  <c:v>0.14903716216216217</c:v>
                </c:pt>
                <c:pt idx="1">
                  <c:v>0.15026761830269847</c:v>
                </c:pt>
                <c:pt idx="2">
                  <c:v>0.17282955811362793</c:v>
                </c:pt>
                <c:pt idx="3">
                  <c:v>0.20785100875523407</c:v>
                </c:pt>
                <c:pt idx="4">
                  <c:v>0.19645553470919325</c:v>
                </c:pt>
                <c:pt idx="5">
                  <c:v>0.19650511627906975</c:v>
                </c:pt>
                <c:pt idx="6">
                  <c:v>0.17325117213663763</c:v>
                </c:pt>
                <c:pt idx="7">
                  <c:v>0.16895984069034187</c:v>
                </c:pt>
                <c:pt idx="8">
                  <c:v>0.17972205834152735</c:v>
                </c:pt>
                <c:pt idx="9">
                  <c:v>0.18923153123988348</c:v>
                </c:pt>
                <c:pt idx="10">
                  <c:v>0.20972397943755666</c:v>
                </c:pt>
                <c:pt idx="11">
                  <c:v>0.23156345323741009</c:v>
                </c:pt>
                <c:pt idx="12">
                  <c:v>0.22062286193404138</c:v>
                </c:pt>
                <c:pt idx="13">
                  <c:v>0.21579858464888402</c:v>
                </c:pt>
                <c:pt idx="14">
                  <c:v>0.23167661748013618</c:v>
                </c:pt>
                <c:pt idx="15">
                  <c:v>0.23261475363144404</c:v>
                </c:pt>
                <c:pt idx="16">
                  <c:v>0.22360400348128806</c:v>
                </c:pt>
                <c:pt idx="17">
                  <c:v>0.24670057101964632</c:v>
                </c:pt>
                <c:pt idx="18">
                  <c:v>0.27772479894644514</c:v>
                </c:pt>
                <c:pt idx="19">
                  <c:v>0.2570676567629418</c:v>
                </c:pt>
                <c:pt idx="20">
                  <c:v>0.25311749234471403</c:v>
                </c:pt>
                <c:pt idx="21">
                  <c:v>0.25026975980978683</c:v>
                </c:pt>
                <c:pt idx="22">
                  <c:v>0.25578290888353927</c:v>
                </c:pt>
                <c:pt idx="23">
                  <c:v>0.28698592632780279</c:v>
                </c:pt>
                <c:pt idx="24">
                  <c:v>0.2791853515961486</c:v>
                </c:pt>
                <c:pt idx="25">
                  <c:v>0.26550548319931511</c:v>
                </c:pt>
                <c:pt idx="26">
                  <c:v>0.23482001502944644</c:v>
                </c:pt>
                <c:pt idx="27">
                  <c:v>0.24292418944795752</c:v>
                </c:pt>
                <c:pt idx="28">
                  <c:v>0.24800435012318134</c:v>
                </c:pt>
                <c:pt idx="29">
                  <c:v>0.25943543518983625</c:v>
                </c:pt>
                <c:pt idx="30">
                  <c:v>0.25501389627017262</c:v>
                </c:pt>
                <c:pt idx="31">
                  <c:v>0.26531194281323173</c:v>
                </c:pt>
                <c:pt idx="32">
                  <c:v>0.27553564405561842</c:v>
                </c:pt>
                <c:pt idx="33">
                  <c:v>0.28905926883641109</c:v>
                </c:pt>
                <c:pt idx="34">
                  <c:v>0.28735531280205662</c:v>
                </c:pt>
                <c:pt idx="35">
                  <c:v>0.3197498264203833</c:v>
                </c:pt>
                <c:pt idx="36">
                  <c:v>0.31208389190353325</c:v>
                </c:pt>
                <c:pt idx="37">
                  <c:v>0.35986807112645541</c:v>
                </c:pt>
                <c:pt idx="38">
                  <c:v>0.37287228234330549</c:v>
                </c:pt>
                <c:pt idx="39">
                  <c:v>0.37492674982330665</c:v>
                </c:pt>
                <c:pt idx="40">
                  <c:v>0.33436007543889446</c:v>
                </c:pt>
                <c:pt idx="41">
                  <c:v>0.34003451353724762</c:v>
                </c:pt>
                <c:pt idx="42">
                  <c:v>0.34187088363319185</c:v>
                </c:pt>
                <c:pt idx="43">
                  <c:v>0.35560861981664521</c:v>
                </c:pt>
                <c:pt idx="44">
                  <c:v>0.34982906993235058</c:v>
                </c:pt>
                <c:pt idx="45">
                  <c:v>0.38599449466802338</c:v>
                </c:pt>
                <c:pt idx="46">
                  <c:v>0.44195993342995193</c:v>
                </c:pt>
                <c:pt idx="47">
                  <c:v>0.4527327734709517</c:v>
                </c:pt>
                <c:pt idx="48">
                  <c:v>0.41958578460534618</c:v>
                </c:pt>
                <c:pt idx="49">
                  <c:v>0.40093420152618592</c:v>
                </c:pt>
                <c:pt idx="50">
                  <c:v>0.4008891476350257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428-4779-9044-65A7510B9B71}"/>
            </c:ext>
          </c:extLst>
        </c:ser>
        <c:ser>
          <c:idx val="3"/>
          <c:order val="3"/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468817133592488E-2"/>
                  <c:y val="-2.1316972130620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28-4779-9044-65A7510B9B71}"/>
                </c:ext>
              </c:extLst>
            </c:dLbl>
            <c:dLbl>
              <c:idx val="50"/>
              <c:layout>
                <c:manualLayout>
                  <c:x val="-1.6357176264727948E-16"/>
                  <c:y val="7.5973409306742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28-4779-9044-65A7510B9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'BA Attn Chart'!$A$2:$A$52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'BA Attn Chart'!$E$2:$E$52</c:f>
              <c:numCache>
                <c:formatCode>0.0%</c:formatCode>
                <c:ptCount val="51"/>
                <c:pt idx="0">
                  <c:v>0.40154796320630748</c:v>
                </c:pt>
                <c:pt idx="1">
                  <c:v>0.39700415125359634</c:v>
                </c:pt>
                <c:pt idx="2">
                  <c:v>0.37179452054794521</c:v>
                </c:pt>
                <c:pt idx="3">
                  <c:v>0.35401840659340655</c:v>
                </c:pt>
                <c:pt idx="4">
                  <c:v>0.36595911949685533</c:v>
                </c:pt>
                <c:pt idx="5">
                  <c:v>0.38431168831168833</c:v>
                </c:pt>
                <c:pt idx="6">
                  <c:v>0.38596898376852501</c:v>
                </c:pt>
                <c:pt idx="7">
                  <c:v>0.37578323923782642</c:v>
                </c:pt>
                <c:pt idx="8">
                  <c:v>0.3329578284547311</c:v>
                </c:pt>
                <c:pt idx="9">
                  <c:v>0.30737054108216433</c:v>
                </c:pt>
                <c:pt idx="10">
                  <c:v>0.33641983240223466</c:v>
                </c:pt>
                <c:pt idx="11">
                  <c:v>0.37472811863913924</c:v>
                </c:pt>
                <c:pt idx="12">
                  <c:v>0.45026820423556713</c:v>
                </c:pt>
                <c:pt idx="13">
                  <c:v>0.47075747517730487</c:v>
                </c:pt>
                <c:pt idx="14">
                  <c:v>0.50048707602339182</c:v>
                </c:pt>
                <c:pt idx="15">
                  <c:v>0.56322391433670438</c:v>
                </c:pt>
                <c:pt idx="16">
                  <c:v>0.56528795325142334</c:v>
                </c:pt>
                <c:pt idx="17">
                  <c:v>0.57907297976891581</c:v>
                </c:pt>
                <c:pt idx="18">
                  <c:v>0.54569474720634858</c:v>
                </c:pt>
                <c:pt idx="19">
                  <c:v>0.55802316041894995</c:v>
                </c:pt>
                <c:pt idx="20">
                  <c:v>0.57203363386564943</c:v>
                </c:pt>
                <c:pt idx="21">
                  <c:v>0.60060792253608386</c:v>
                </c:pt>
                <c:pt idx="22">
                  <c:v>0.58714353632969396</c:v>
                </c:pt>
                <c:pt idx="23">
                  <c:v>0.56989097288802792</c:v>
                </c:pt>
                <c:pt idx="24">
                  <c:v>0.53790830032834291</c:v>
                </c:pt>
                <c:pt idx="25">
                  <c:v>0.55568880663664455</c:v>
                </c:pt>
                <c:pt idx="26">
                  <c:v>0.48130739128893785</c:v>
                </c:pt>
                <c:pt idx="27">
                  <c:v>0.47552113335974389</c:v>
                </c:pt>
                <c:pt idx="28">
                  <c:v>0.42926044757712867</c:v>
                </c:pt>
                <c:pt idx="29">
                  <c:v>0.39864205684440085</c:v>
                </c:pt>
                <c:pt idx="30">
                  <c:v>0.36200735171806636</c:v>
                </c:pt>
                <c:pt idx="31">
                  <c:v>0.36134163993746143</c:v>
                </c:pt>
                <c:pt idx="32">
                  <c:v>0.44864891812340196</c:v>
                </c:pt>
                <c:pt idx="33">
                  <c:v>0.5094136392705273</c:v>
                </c:pt>
                <c:pt idx="34">
                  <c:v>0.54006335024750485</c:v>
                </c:pt>
                <c:pt idx="35">
                  <c:v>0.46169403652172697</c:v>
                </c:pt>
                <c:pt idx="36">
                  <c:v>0.46085315044390013</c:v>
                </c:pt>
                <c:pt idx="37">
                  <c:v>0.47659809621262456</c:v>
                </c:pt>
                <c:pt idx="38">
                  <c:v>0.48829756782373018</c:v>
                </c:pt>
                <c:pt idx="39">
                  <c:v>0.50909288449699142</c:v>
                </c:pt>
                <c:pt idx="40">
                  <c:v>0.46836437150314331</c:v>
                </c:pt>
                <c:pt idx="41">
                  <c:v>0.46861052546572818</c:v>
                </c:pt>
                <c:pt idx="42">
                  <c:v>0.49115419573171637</c:v>
                </c:pt>
                <c:pt idx="43">
                  <c:v>0.53406025328398077</c:v>
                </c:pt>
                <c:pt idx="44">
                  <c:v>0.57331539751927973</c:v>
                </c:pt>
                <c:pt idx="45">
                  <c:v>0.58850407854025633</c:v>
                </c:pt>
                <c:pt idx="46">
                  <c:v>0.60196616741130549</c:v>
                </c:pt>
                <c:pt idx="47">
                  <c:v>0.63197484288629058</c:v>
                </c:pt>
                <c:pt idx="48">
                  <c:v>0.60776140015006275</c:v>
                </c:pt>
                <c:pt idx="49">
                  <c:v>0.60479624786445529</c:v>
                </c:pt>
                <c:pt idx="50">
                  <c:v>0.59490481160370801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428-4779-9044-65A7510B9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4362456"/>
        <c:axId val="914361280"/>
      </c:lineChart>
      <c:catAx>
        <c:axId val="914362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000"/>
                  <a:t>Source: Calculated</a:t>
                </a:r>
                <a:r>
                  <a:rPr lang="en-US" sz="1000" baseline="0"/>
                  <a:t> from October Current Population Survey File </a:t>
                </a:r>
              </a:p>
              <a:p>
                <a:pPr algn="l">
                  <a:defRPr/>
                </a:pPr>
                <a:r>
                  <a:rPr lang="en-US" sz="1000" baseline="0"/>
                  <a:t>(Formerly Table 14 in Census Bureau's School Enrollment Report)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1.4774482976861638E-3"/>
              <c:y val="0.969812671226315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05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4361280"/>
        <c:crosses val="autoZero"/>
        <c:auto val="1"/>
        <c:lblAlgn val="ctr"/>
        <c:lblOffset val="100"/>
        <c:tickLblSkip val="5"/>
        <c:noMultiLvlLbl val="0"/>
      </c:catAx>
      <c:valAx>
        <c:axId val="914361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0" i="0" baseline="0">
                    <a:effectLst/>
                  </a:rPr>
                  <a:t>Bachelor's Degree Attainment Rate</a:t>
                </a:r>
                <a:endParaRPr lang="en-US" sz="1400">
                  <a:effectLst/>
                </a:endParaRPr>
              </a:p>
              <a:p>
                <a:pPr>
                  <a:defRPr sz="1400"/>
                </a:pPr>
                <a:r>
                  <a:rPr lang="en-US" sz="1400" b="0" i="0" baseline="0">
                    <a:effectLst/>
                  </a:rPr>
                  <a:t>(moving 3-year average)</a:t>
                </a:r>
                <a:endParaRPr lang="en-US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1.0927937697758218E-3"/>
              <c:y val="0.307992911142517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4362456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8333977424602"/>
          <c:y val="0.18990899855618237"/>
          <c:w val="0.77614135974711973"/>
          <c:h val="0.63343141742206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D7-4D6D-9321-CCE784883D0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D7-4D6D-9321-CCE784883D0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D7-4D6D-9321-CCE784883D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20'!$B$1:$E$1</c:f>
              <c:strCache>
                <c:ptCount val="4"/>
                <c:pt idx="0">
                  <c:v>Bottom</c:v>
                </c:pt>
                <c:pt idx="1">
                  <c:v>Second</c:v>
                </c:pt>
                <c:pt idx="2">
                  <c:v>Third</c:v>
                </c:pt>
                <c:pt idx="3">
                  <c:v>Top</c:v>
                </c:pt>
              </c:strCache>
            </c:strRef>
          </c:cat>
          <c:val>
            <c:numRef>
              <c:f>'Chart 20'!$B$2:$E$2</c:f>
              <c:numCache>
                <c:formatCode>0.0</c:formatCode>
                <c:ptCount val="4"/>
                <c:pt idx="0">
                  <c:v>8.3000000000000007</c:v>
                </c:pt>
                <c:pt idx="1">
                  <c:v>14.1</c:v>
                </c:pt>
                <c:pt idx="2">
                  <c:v>25.2</c:v>
                </c:pt>
                <c:pt idx="3">
                  <c:v>19.34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D7-4D6D-9321-CCE784883D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4393424"/>
        <c:axId val="914393816"/>
      </c:barChart>
      <c:catAx>
        <c:axId val="914393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4393816"/>
        <c:crossesAt val="0"/>
        <c:auto val="1"/>
        <c:lblAlgn val="ctr"/>
        <c:lblOffset val="100"/>
        <c:noMultiLvlLbl val="0"/>
      </c:catAx>
      <c:valAx>
        <c:axId val="914393816"/>
        <c:scaling>
          <c:orientation val="minMax"/>
          <c:max val="35"/>
          <c:min val="0"/>
        </c:scaling>
        <c:delete val="0"/>
        <c:axPos val="b"/>
        <c:majorGridlines>
          <c:spPr>
            <a:ln w="9525" cap="flat" cmpd="sng" algn="ctr">
              <a:solidFill>
                <a:srgbClr val="EEEEEE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Change (%)</a:t>
                </a:r>
              </a:p>
            </c:rich>
          </c:tx>
          <c:layout>
            <c:manualLayout>
              <c:xMode val="edge"/>
              <c:yMode val="edge"/>
              <c:x val="0.49452707741594798"/>
              <c:y val="0.87072243346007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4393424"/>
        <c:crosses val="autoZero"/>
        <c:crossBetween val="between"/>
        <c:majorUnit val="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1922572178479"/>
          <c:y val="0.18087558460291614"/>
          <c:w val="0.81067043873614164"/>
          <c:h val="0.6822435368383483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640661938534278E-2"/>
                  <c:y val="2.1411192214111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9D-4039-915C-CF13D61FAFDF}"/>
                </c:ext>
              </c:extLst>
            </c:dLbl>
            <c:dLbl>
              <c:idx val="50"/>
              <c:layout>
                <c:manualLayout>
                  <c:x val="-4.6701692936368944E-3"/>
                  <c:y val="-5.7803468208093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D-4039-915C-CF13D61FA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18'!$A$2:$A$52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'Chart 18'!$B$2:$B$52</c:f>
              <c:numCache>
                <c:formatCode>0.0%</c:formatCode>
                <c:ptCount val="51"/>
                <c:pt idx="0">
                  <c:v>0.219</c:v>
                </c:pt>
                <c:pt idx="1">
                  <c:v>0.21929999999999999</c:v>
                </c:pt>
                <c:pt idx="2">
                  <c:v>0.2157</c:v>
                </c:pt>
                <c:pt idx="3">
                  <c:v>0.223</c:v>
                </c:pt>
                <c:pt idx="4">
                  <c:v>0.2117</c:v>
                </c:pt>
                <c:pt idx="5">
                  <c:v>0.23730000000000001</c:v>
                </c:pt>
                <c:pt idx="6">
                  <c:v>0.24399999999999999</c:v>
                </c:pt>
                <c:pt idx="7">
                  <c:v>0.2477</c:v>
                </c:pt>
                <c:pt idx="8">
                  <c:v>0.23930000000000001</c:v>
                </c:pt>
                <c:pt idx="9">
                  <c:v>0.2273</c:v>
                </c:pt>
                <c:pt idx="10">
                  <c:v>0.23769999999999999</c:v>
                </c:pt>
                <c:pt idx="11">
                  <c:v>0.23930000000000001</c:v>
                </c:pt>
                <c:pt idx="12">
                  <c:v>0.24</c:v>
                </c:pt>
                <c:pt idx="13">
                  <c:v>0.25800000000000001</c:v>
                </c:pt>
                <c:pt idx="14">
                  <c:v>0.24970000000000001</c:v>
                </c:pt>
                <c:pt idx="15">
                  <c:v>0.24629999999999999</c:v>
                </c:pt>
                <c:pt idx="16">
                  <c:v>0.1913</c:v>
                </c:pt>
                <c:pt idx="17">
                  <c:v>0.17082618608270608</c:v>
                </c:pt>
                <c:pt idx="18">
                  <c:v>0.18693292209063081</c:v>
                </c:pt>
                <c:pt idx="19">
                  <c:v>0.2522500672554514</c:v>
                </c:pt>
                <c:pt idx="20">
                  <c:v>0.2289535861388817</c:v>
                </c:pt>
                <c:pt idx="21">
                  <c:v>0.18862141378285494</c:v>
                </c:pt>
                <c:pt idx="22">
                  <c:v>0.15947538825893373</c:v>
                </c:pt>
                <c:pt idx="23">
                  <c:v>0.18761522160169711</c:v>
                </c:pt>
                <c:pt idx="24">
                  <c:v>0.18927068749586415</c:v>
                </c:pt>
                <c:pt idx="25">
                  <c:v>0.16858632784630823</c:v>
                </c:pt>
                <c:pt idx="26">
                  <c:v>0.14612313120261722</c:v>
                </c:pt>
                <c:pt idx="27">
                  <c:v>0.15724284294328461</c:v>
                </c:pt>
                <c:pt idx="28">
                  <c:v>0.19026633904485379</c:v>
                </c:pt>
                <c:pt idx="29">
                  <c:v>0.17808793128435363</c:v>
                </c:pt>
                <c:pt idx="30">
                  <c:v>0.15689772933257662</c:v>
                </c:pt>
                <c:pt idx="31">
                  <c:v>0.13722586803552947</c:v>
                </c:pt>
                <c:pt idx="32">
                  <c:v>0.16375864312234126</c:v>
                </c:pt>
                <c:pt idx="33">
                  <c:v>0.21370208848766178</c:v>
                </c:pt>
                <c:pt idx="34">
                  <c:v>0.23449848884033112</c:v>
                </c:pt>
                <c:pt idx="35">
                  <c:v>0.23239033536575271</c:v>
                </c:pt>
                <c:pt idx="36">
                  <c:v>0.21726549480113388</c:v>
                </c:pt>
                <c:pt idx="37">
                  <c:v>0.19181419824786963</c:v>
                </c:pt>
                <c:pt idx="38">
                  <c:v>0.1803617992160054</c:v>
                </c:pt>
                <c:pt idx="39">
                  <c:v>0.18316020146981984</c:v>
                </c:pt>
                <c:pt idx="40">
                  <c:v>0.18181616328325742</c:v>
                </c:pt>
                <c:pt idx="41">
                  <c:v>0.1757212093758477</c:v>
                </c:pt>
                <c:pt idx="42">
                  <c:v>0.16841116331478631</c:v>
                </c:pt>
                <c:pt idx="43">
                  <c:v>0.1974952576081721</c:v>
                </c:pt>
                <c:pt idx="44">
                  <c:v>0.2411294990875846</c:v>
                </c:pt>
                <c:pt idx="45">
                  <c:v>0.24802401174398814</c:v>
                </c:pt>
                <c:pt idx="46">
                  <c:v>0.27519986568431309</c:v>
                </c:pt>
                <c:pt idx="47">
                  <c:v>0.27428834498881821</c:v>
                </c:pt>
                <c:pt idx="48">
                  <c:v>0.28936362106872854</c:v>
                </c:pt>
                <c:pt idx="49">
                  <c:v>0.29223536859827387</c:v>
                </c:pt>
                <c:pt idx="50">
                  <c:v>0.30377575847784533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9D-4039-915C-CF13D61FAFDF}"/>
            </c:ext>
          </c:extLst>
        </c:ser>
        <c:ser>
          <c:idx val="1"/>
          <c:order val="1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732860520094583E-2"/>
                  <c:y val="-1.167883211678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9D-4039-915C-CF13D61FAFDF}"/>
                </c:ext>
              </c:extLst>
            </c:dLbl>
            <c:dLbl>
              <c:idx val="50"/>
              <c:layout>
                <c:manualLayout>
                  <c:x val="-1.1979622338874308E-3"/>
                  <c:y val="-1.5299681024291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9D-4039-915C-CF13D61FA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18'!$A$2:$A$52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'Chart 18'!$C$2:$C$52</c:f>
              <c:numCache>
                <c:formatCode>0.0%</c:formatCode>
                <c:ptCount val="51"/>
                <c:pt idx="0">
                  <c:v>0.23100000000000001</c:v>
                </c:pt>
                <c:pt idx="1">
                  <c:v>0.215</c:v>
                </c:pt>
                <c:pt idx="2">
                  <c:v>0.24199999999999999</c:v>
                </c:pt>
                <c:pt idx="3">
                  <c:v>0.22900000000000001</c:v>
                </c:pt>
                <c:pt idx="4">
                  <c:v>0.22470000000000001</c:v>
                </c:pt>
                <c:pt idx="5">
                  <c:v>0.20899999999999999</c:v>
                </c:pt>
                <c:pt idx="6">
                  <c:v>0.21429999999999999</c:v>
                </c:pt>
                <c:pt idx="7">
                  <c:v>0.221</c:v>
                </c:pt>
                <c:pt idx="8">
                  <c:v>0.2203</c:v>
                </c:pt>
                <c:pt idx="9">
                  <c:v>0.21970000000000001</c:v>
                </c:pt>
                <c:pt idx="10">
                  <c:v>0.23699999999999999</c:v>
                </c:pt>
                <c:pt idx="11">
                  <c:v>0.2243</c:v>
                </c:pt>
                <c:pt idx="12">
                  <c:v>0.23100000000000001</c:v>
                </c:pt>
                <c:pt idx="13">
                  <c:v>0.22900000000000001</c:v>
                </c:pt>
                <c:pt idx="14">
                  <c:v>0.25629999999999997</c:v>
                </c:pt>
                <c:pt idx="15">
                  <c:v>0.24970000000000001</c:v>
                </c:pt>
                <c:pt idx="16">
                  <c:v>0.25869999999999999</c:v>
                </c:pt>
                <c:pt idx="17">
                  <c:v>0.24864687353613546</c:v>
                </c:pt>
                <c:pt idx="18">
                  <c:v>0.26140826531424338</c:v>
                </c:pt>
                <c:pt idx="19">
                  <c:v>0.25172200401201733</c:v>
                </c:pt>
                <c:pt idx="20">
                  <c:v>0.25552880521631521</c:v>
                </c:pt>
                <c:pt idx="21">
                  <c:v>0.2714955960331053</c:v>
                </c:pt>
                <c:pt idx="22">
                  <c:v>0.26640075036418381</c:v>
                </c:pt>
                <c:pt idx="23">
                  <c:v>0.2724714360875935</c:v>
                </c:pt>
                <c:pt idx="24">
                  <c:v>0.27481926745992608</c:v>
                </c:pt>
                <c:pt idx="25">
                  <c:v>0.29052501427811706</c:v>
                </c:pt>
                <c:pt idx="26">
                  <c:v>0.30640553949700672</c:v>
                </c:pt>
                <c:pt idx="27">
                  <c:v>0.27445035601563628</c:v>
                </c:pt>
                <c:pt idx="28">
                  <c:v>0.26715050092303266</c:v>
                </c:pt>
                <c:pt idx="29">
                  <c:v>0.25414581472109454</c:v>
                </c:pt>
                <c:pt idx="30">
                  <c:v>0.24552394287270385</c:v>
                </c:pt>
                <c:pt idx="31">
                  <c:v>0.25287067630510685</c:v>
                </c:pt>
                <c:pt idx="32">
                  <c:v>0.22915907948700773</c:v>
                </c:pt>
                <c:pt idx="33">
                  <c:v>0.26638322092478267</c:v>
                </c:pt>
                <c:pt idx="34">
                  <c:v>0.27878901996527244</c:v>
                </c:pt>
                <c:pt idx="35">
                  <c:v>0.33197085409919436</c:v>
                </c:pt>
                <c:pt idx="36">
                  <c:v>0.32732855163738989</c:v>
                </c:pt>
                <c:pt idx="37">
                  <c:v>0.32603996118205053</c:v>
                </c:pt>
                <c:pt idx="38">
                  <c:v>0.30885939744534924</c:v>
                </c:pt>
                <c:pt idx="39">
                  <c:v>0.2914922887750806</c:v>
                </c:pt>
                <c:pt idx="40">
                  <c:v>0.29158881341954829</c:v>
                </c:pt>
                <c:pt idx="41">
                  <c:v>0.2986801033657982</c:v>
                </c:pt>
                <c:pt idx="42">
                  <c:v>0.31327224620399341</c:v>
                </c:pt>
                <c:pt idx="43">
                  <c:v>0.33230801429357587</c:v>
                </c:pt>
                <c:pt idx="44">
                  <c:v>0.33291919557121097</c:v>
                </c:pt>
                <c:pt idx="45">
                  <c:v>0.34162237640657156</c:v>
                </c:pt>
                <c:pt idx="46">
                  <c:v>0.34745564343920526</c:v>
                </c:pt>
                <c:pt idx="47">
                  <c:v>0.35006082132845046</c:v>
                </c:pt>
                <c:pt idx="48">
                  <c:v>0.37242793717084921</c:v>
                </c:pt>
                <c:pt idx="49">
                  <c:v>0.39675970449054204</c:v>
                </c:pt>
                <c:pt idx="50">
                  <c:v>0.41735548481284257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C9D-4039-915C-CF13D61FAFDF}"/>
            </c:ext>
          </c:extLst>
        </c:ser>
        <c:ser>
          <c:idx val="2"/>
          <c:order val="2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004728132387727E-2"/>
                  <c:y val="-1.946472019464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9D-4039-915C-CF13D61FAFDF}"/>
                </c:ext>
              </c:extLst>
            </c:dLbl>
            <c:dLbl>
              <c:idx val="50"/>
              <c:layout>
                <c:manualLayout>
                  <c:x val="-2.3350846468184472E-3"/>
                  <c:y val="9.6339113680154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9D-4039-915C-CF13D61FA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18'!$A$2:$A$52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'Chart 18'!$D$2:$D$52</c:f>
              <c:numCache>
                <c:formatCode>0.0%</c:formatCode>
                <c:ptCount val="51"/>
                <c:pt idx="0">
                  <c:v>0.25950000000000001</c:v>
                </c:pt>
                <c:pt idx="1">
                  <c:v>0.2727</c:v>
                </c:pt>
                <c:pt idx="2">
                  <c:v>0.30499999999999999</c:v>
                </c:pt>
                <c:pt idx="3">
                  <c:v>0.35970000000000002</c:v>
                </c:pt>
                <c:pt idx="4">
                  <c:v>0.36870000000000003</c:v>
                </c:pt>
                <c:pt idx="5">
                  <c:v>0.3463</c:v>
                </c:pt>
                <c:pt idx="6">
                  <c:v>0.29799999999999999</c:v>
                </c:pt>
                <c:pt idx="7">
                  <c:v>0.316</c:v>
                </c:pt>
                <c:pt idx="8">
                  <c:v>0.32600000000000001</c:v>
                </c:pt>
                <c:pt idx="9">
                  <c:v>0.34670000000000001</c:v>
                </c:pt>
                <c:pt idx="10">
                  <c:v>0.36969999999999997</c:v>
                </c:pt>
                <c:pt idx="11">
                  <c:v>0.38300000000000001</c:v>
                </c:pt>
                <c:pt idx="12">
                  <c:v>0.39429999999999998</c:v>
                </c:pt>
                <c:pt idx="13">
                  <c:v>0.38600000000000001</c:v>
                </c:pt>
                <c:pt idx="14">
                  <c:v>0.38729999999999998</c:v>
                </c:pt>
                <c:pt idx="15">
                  <c:v>0.38669999999999999</c:v>
                </c:pt>
                <c:pt idx="16">
                  <c:v>0.38100000000000001</c:v>
                </c:pt>
                <c:pt idx="17">
                  <c:v>0.41069673405561108</c:v>
                </c:pt>
                <c:pt idx="18">
                  <c:v>0.43910733336219843</c:v>
                </c:pt>
                <c:pt idx="19">
                  <c:v>0.42778875265153649</c:v>
                </c:pt>
                <c:pt idx="20">
                  <c:v>0.39614348355943435</c:v>
                </c:pt>
                <c:pt idx="21">
                  <c:v>0.36967136832461539</c:v>
                </c:pt>
                <c:pt idx="22">
                  <c:v>0.3708975033234414</c:v>
                </c:pt>
                <c:pt idx="23">
                  <c:v>0.40488511536013111</c:v>
                </c:pt>
                <c:pt idx="24">
                  <c:v>0.40540916150592898</c:v>
                </c:pt>
                <c:pt idx="25">
                  <c:v>0.39579070172091207</c:v>
                </c:pt>
                <c:pt idx="26">
                  <c:v>0.35272334190347526</c:v>
                </c:pt>
                <c:pt idx="27">
                  <c:v>0.35184667520245672</c:v>
                </c:pt>
                <c:pt idx="28">
                  <c:v>0.35914843419457165</c:v>
                </c:pt>
                <c:pt idx="29">
                  <c:v>0.37503079121511956</c:v>
                </c:pt>
                <c:pt idx="30">
                  <c:v>0.3697105821997882</c:v>
                </c:pt>
                <c:pt idx="31">
                  <c:v>0.39063937698576562</c:v>
                </c:pt>
                <c:pt idx="32">
                  <c:v>0.39924847798616181</c:v>
                </c:pt>
                <c:pt idx="33">
                  <c:v>0.42843190800965053</c:v>
                </c:pt>
                <c:pt idx="34">
                  <c:v>0.41117284150475042</c:v>
                </c:pt>
                <c:pt idx="35">
                  <c:v>0.44979313186675024</c:v>
                </c:pt>
                <c:pt idx="36">
                  <c:v>0.46259134519100081</c:v>
                </c:pt>
                <c:pt idx="37">
                  <c:v>0.51301310132337896</c:v>
                </c:pt>
                <c:pt idx="38">
                  <c:v>0.52435265616095905</c:v>
                </c:pt>
                <c:pt idx="39">
                  <c:v>0.53374286284784289</c:v>
                </c:pt>
                <c:pt idx="40">
                  <c:v>0.49812425156272822</c:v>
                </c:pt>
                <c:pt idx="41">
                  <c:v>0.49670596460346261</c:v>
                </c:pt>
                <c:pt idx="42">
                  <c:v>0.49981044921047935</c:v>
                </c:pt>
                <c:pt idx="43">
                  <c:v>0.53256905333302162</c:v>
                </c:pt>
                <c:pt idx="44">
                  <c:v>0.51955438326206504</c:v>
                </c:pt>
                <c:pt idx="45">
                  <c:v>0.56588158799772603</c:v>
                </c:pt>
                <c:pt idx="46">
                  <c:v>0.62991748977911499</c:v>
                </c:pt>
                <c:pt idx="47">
                  <c:v>0.6627245818039772</c:v>
                </c:pt>
                <c:pt idx="48">
                  <c:v>0.62609873002223893</c:v>
                </c:pt>
                <c:pt idx="49">
                  <c:v>0.60064035361127399</c:v>
                </c:pt>
                <c:pt idx="50">
                  <c:v>0.59619971684416528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C9D-4039-915C-CF13D61FAFDF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060312773403323E-2"/>
                  <c:y val="1.9464656153108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9D-4039-915C-CF13D61FAFDF}"/>
                </c:ext>
              </c:extLst>
            </c:dLbl>
            <c:dLbl>
              <c:idx val="50"/>
              <c:layout>
                <c:manualLayout>
                  <c:x val="-2.3350846468184472E-3"/>
                  <c:y val="7.7071290944123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9D-4039-915C-CF13D61FA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18'!$A$2:$A$52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'Chart 18'!$E$2:$E$52</c:f>
              <c:numCache>
                <c:formatCode>0.0%</c:formatCode>
                <c:ptCount val="51"/>
                <c:pt idx="0">
                  <c:v>0.54600000000000004</c:v>
                </c:pt>
                <c:pt idx="1">
                  <c:v>0.55930000000000002</c:v>
                </c:pt>
                <c:pt idx="2">
                  <c:v>0.54500000000000004</c:v>
                </c:pt>
                <c:pt idx="3">
                  <c:v>0.53469999999999995</c:v>
                </c:pt>
                <c:pt idx="4">
                  <c:v>0.53200000000000003</c:v>
                </c:pt>
                <c:pt idx="5">
                  <c:v>0.54800000000000004</c:v>
                </c:pt>
                <c:pt idx="6">
                  <c:v>0.54069999999999996</c:v>
                </c:pt>
                <c:pt idx="7">
                  <c:v>0.52229999999999999</c:v>
                </c:pt>
                <c:pt idx="8">
                  <c:v>0.50870000000000004</c:v>
                </c:pt>
                <c:pt idx="9">
                  <c:v>0.49530000000000002</c:v>
                </c:pt>
                <c:pt idx="10">
                  <c:v>0.53369999999999995</c:v>
                </c:pt>
                <c:pt idx="11">
                  <c:v>0.59799999999999998</c:v>
                </c:pt>
                <c:pt idx="12">
                  <c:v>0.66469999999999996</c:v>
                </c:pt>
                <c:pt idx="13">
                  <c:v>0.68769999999999998</c:v>
                </c:pt>
                <c:pt idx="14">
                  <c:v>0.73970000000000002</c:v>
                </c:pt>
                <c:pt idx="15">
                  <c:v>0.7903</c:v>
                </c:pt>
                <c:pt idx="16">
                  <c:v>0.78369999999999995</c:v>
                </c:pt>
                <c:pt idx="17">
                  <c:v>0.76954407452535811</c:v>
                </c:pt>
                <c:pt idx="18">
                  <c:v>0.72491802202411992</c:v>
                </c:pt>
                <c:pt idx="19">
                  <c:v>0.76242918321320807</c:v>
                </c:pt>
                <c:pt idx="20">
                  <c:v>0.76465180475103001</c:v>
                </c:pt>
                <c:pt idx="21">
                  <c:v>0.76185029713997732</c:v>
                </c:pt>
                <c:pt idx="22">
                  <c:v>0.72219653511981485</c:v>
                </c:pt>
                <c:pt idx="23">
                  <c:v>0.67444461390882893</c:v>
                </c:pt>
                <c:pt idx="24">
                  <c:v>0.65775076655402342</c:v>
                </c:pt>
                <c:pt idx="25">
                  <c:v>0.65833514350300903</c:v>
                </c:pt>
                <c:pt idx="26">
                  <c:v>0.59628270117501603</c:v>
                </c:pt>
                <c:pt idx="27">
                  <c:v>0.57363128817935738</c:v>
                </c:pt>
                <c:pt idx="28">
                  <c:v>0.52433537429513988</c:v>
                </c:pt>
                <c:pt idx="29">
                  <c:v>0.50782496546437927</c:v>
                </c:pt>
                <c:pt idx="30">
                  <c:v>0.48213939176655024</c:v>
                </c:pt>
                <c:pt idx="31">
                  <c:v>0.45986664993285359</c:v>
                </c:pt>
                <c:pt idx="32">
                  <c:v>0.59243472970598143</c:v>
                </c:pt>
                <c:pt idx="33">
                  <c:v>0.63524125529370357</c:v>
                </c:pt>
                <c:pt idx="34">
                  <c:v>0.65342096775423897</c:v>
                </c:pt>
                <c:pt idx="35">
                  <c:v>0.57328166001364256</c:v>
                </c:pt>
                <c:pt idx="36">
                  <c:v>0.56808331034188198</c:v>
                </c:pt>
                <c:pt idx="37">
                  <c:v>0.59367795860779549</c:v>
                </c:pt>
                <c:pt idx="38">
                  <c:v>0.60579441049881944</c:v>
                </c:pt>
                <c:pt idx="39">
                  <c:v>0.60453454723108224</c:v>
                </c:pt>
                <c:pt idx="40">
                  <c:v>0.57362890070111161</c:v>
                </c:pt>
                <c:pt idx="41">
                  <c:v>0.57472411835943737</c:v>
                </c:pt>
                <c:pt idx="42">
                  <c:v>0.60599448078256024</c:v>
                </c:pt>
                <c:pt idx="43">
                  <c:v>0.69190934538981619</c:v>
                </c:pt>
                <c:pt idx="44">
                  <c:v>0.71950443226109051</c:v>
                </c:pt>
                <c:pt idx="45">
                  <c:v>0.75208541279770269</c:v>
                </c:pt>
                <c:pt idx="46">
                  <c:v>0.7702762869994727</c:v>
                </c:pt>
                <c:pt idx="47">
                  <c:v>0.80709424444555378</c:v>
                </c:pt>
                <c:pt idx="48">
                  <c:v>0.8063280511837595</c:v>
                </c:pt>
                <c:pt idx="49">
                  <c:v>0.78033876461944607</c:v>
                </c:pt>
                <c:pt idx="50">
                  <c:v>0.75759782820145527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C9D-4039-915C-CF13D61FA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4385584"/>
        <c:axId val="914389112"/>
      </c:lineChart>
      <c:catAx>
        <c:axId val="9143855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4389112"/>
        <c:crosses val="autoZero"/>
        <c:auto val="1"/>
        <c:lblAlgn val="ctr"/>
        <c:lblOffset val="100"/>
        <c:tickLblSkip val="5"/>
        <c:noMultiLvlLbl val="0"/>
      </c:catAx>
      <c:valAx>
        <c:axId val="914389112"/>
        <c:scaling>
          <c:orientation val="minMax"/>
          <c:max val="0.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Four-Year College Completion Rate</a:t>
                </a:r>
              </a:p>
              <a:p>
                <a:pPr>
                  <a:defRPr sz="1400"/>
                </a:pPr>
                <a:r>
                  <a:rPr lang="en-US" sz="1400"/>
                  <a:t>(moving 3-year average)</a:t>
                </a:r>
              </a:p>
            </c:rich>
          </c:tx>
          <c:layout>
            <c:manualLayout>
              <c:xMode val="edge"/>
              <c:yMode val="edge"/>
              <c:x val="8.9373287011998952E-5"/>
              <c:y val="0.277370018054101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438558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050" b="0" i="0" u="none" strike="noStrike" kern="1200" baseline="0">
          <a:solidFill>
            <a:sysClr val="windowText" lastClr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50897187161229"/>
          <c:y val="0.16433383862409445"/>
          <c:w val="0.77614135974711973"/>
          <c:h val="0.65984420595982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13-4BBC-B92E-2BC7A77E602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13-4BBC-B92E-2BC7A77E602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13-4BBC-B92E-2BC7A77E60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'Change Comp Rate'!$B$1:$E$1</c:f>
              <c:strCache>
                <c:ptCount val="4"/>
                <c:pt idx="0">
                  <c:v>Bottom</c:v>
                </c:pt>
                <c:pt idx="1">
                  <c:v>Second</c:v>
                </c:pt>
                <c:pt idx="2">
                  <c:v>Third</c:v>
                </c:pt>
                <c:pt idx="3">
                  <c:v>Top</c:v>
                </c:pt>
              </c:strCache>
            </c:strRef>
          </c:cat>
          <c:val>
            <c:numRef>
              <c:f>'Change Comp Rate'!$B$2:$E$2</c:f>
              <c:numCache>
                <c:formatCode>0.0</c:formatCode>
                <c:ptCount val="4"/>
                <c:pt idx="0">
                  <c:v>8.5</c:v>
                </c:pt>
                <c:pt idx="1">
                  <c:v>18.600000000000001</c:v>
                </c:pt>
                <c:pt idx="2">
                  <c:v>33.700000000000003</c:v>
                </c:pt>
                <c:pt idx="3">
                  <c:v>21.16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13-4BBC-B92E-2BC7A77E60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4387936"/>
        <c:axId val="914385976"/>
      </c:barChart>
      <c:catAx>
        <c:axId val="914387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4385976"/>
        <c:crossesAt val="0"/>
        <c:auto val="1"/>
        <c:lblAlgn val="ctr"/>
        <c:lblOffset val="100"/>
        <c:noMultiLvlLbl val="0"/>
      </c:catAx>
      <c:valAx>
        <c:axId val="914385976"/>
        <c:scaling>
          <c:orientation val="minMax"/>
          <c:max val="45"/>
          <c:min val="-10"/>
        </c:scaling>
        <c:delete val="0"/>
        <c:axPos val="b"/>
        <c:majorGridlines>
          <c:spPr>
            <a:ln w="9525" cap="flat" cmpd="sng" algn="ctr">
              <a:solidFill>
                <a:srgbClr val="EEEEEE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Change (%)</a:t>
                </a:r>
              </a:p>
            </c:rich>
          </c:tx>
          <c:layout>
            <c:manualLayout>
              <c:xMode val="edge"/>
              <c:yMode val="edge"/>
              <c:x val="0.51823126644567663"/>
              <c:y val="0.88255983612959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4387936"/>
        <c:crosses val="autoZero"/>
        <c:crossBetween val="between"/>
        <c:majorUnit val="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5989034821064"/>
          <c:y val="0.16447513260783272"/>
          <c:w val="0.75189650388177387"/>
          <c:h val="0.727801610128094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'[Financial Aid Packaging for Dependent Students in Quartiles^J 2016 - Charts.xlsx]Resources'!$C$1</c:f>
              <c:strCache>
                <c:ptCount val="1"/>
                <c:pt idx="0">
                  <c:v>EFC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'[Financial Aid Packaging for Dependent Students in Quartiles^J 2016 - Charts.xlsx]Resources'!$A$2:$A$5</c:f>
              <c:strCache>
                <c:ptCount val="4"/>
                <c:pt idx="0">
                  <c:v> $0 - 32,777</c:v>
                </c:pt>
                <c:pt idx="1">
                  <c:v> $32,778 - 71,634</c:v>
                </c:pt>
                <c:pt idx="2">
                  <c:v> $71,635 - 124,716</c:v>
                </c:pt>
                <c:pt idx="3">
                  <c:v> $124,717 and more</c:v>
                </c:pt>
              </c:strCache>
            </c:strRef>
          </c:cat>
          <c:val>
            <c:numRef>
              <c:f>'[Financial Aid Packaging for Dependent Students in Quartiles^J 2016 - Charts.xlsx]Resources'!$C$2:$C$5</c:f>
              <c:numCache>
                <c:formatCode>_("$"* #,##0_);_("$"* \(#,##0\);_("$"* "-"??_);_(@_)</c:formatCode>
                <c:ptCount val="4"/>
                <c:pt idx="0">
                  <c:v>712.13160000000005</c:v>
                </c:pt>
                <c:pt idx="1">
                  <c:v>4292.7842000000001</c:v>
                </c:pt>
                <c:pt idx="2">
                  <c:v>16257.623</c:v>
                </c:pt>
                <c:pt idx="3">
                  <c:v>49810.785199999998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E-454F-A08F-4570F54D555B}"/>
            </c:ext>
          </c:extLst>
        </c:ser>
        <c:ser>
          <c:idx val="1"/>
          <c:order val="1"/>
          <c:tx>
            <c:strRef>
              <c:f>'[Financial Aid Packaging for Dependent Students in Quartiles^J 2016 - Charts.xlsx]Resources'!$D$1</c:f>
              <c:strCache>
                <c:ptCount val="1"/>
                <c:pt idx="0">
                  <c:v>Grant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'[Financial Aid Packaging for Dependent Students in Quartiles^J 2016 - Charts.xlsx]Resources'!$A$2:$A$5</c:f>
              <c:strCache>
                <c:ptCount val="4"/>
                <c:pt idx="0">
                  <c:v> $0 - 32,777</c:v>
                </c:pt>
                <c:pt idx="1">
                  <c:v> $32,778 - 71,634</c:v>
                </c:pt>
                <c:pt idx="2">
                  <c:v> $71,635 - 124,716</c:v>
                </c:pt>
                <c:pt idx="3">
                  <c:v> $124,717 and more</c:v>
                </c:pt>
              </c:strCache>
            </c:strRef>
          </c:cat>
          <c:val>
            <c:numRef>
              <c:f>'[Financial Aid Packaging for Dependent Students in Quartiles^J 2016 - Charts.xlsx]Resources'!$D$2:$D$5</c:f>
              <c:numCache>
                <c:formatCode>_("$"* #,##0_);_("$"* \(#,##0\);_("$"* "-"??_);_(@_)</c:formatCode>
                <c:ptCount val="4"/>
                <c:pt idx="0">
                  <c:v>12743.0244</c:v>
                </c:pt>
                <c:pt idx="1">
                  <c:v>10603.9727</c:v>
                </c:pt>
                <c:pt idx="2">
                  <c:v>7848.5424999999996</c:v>
                </c:pt>
                <c:pt idx="3">
                  <c:v>7846.4525999999996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AE-454F-A08F-4570F54D555B}"/>
            </c:ext>
          </c:extLst>
        </c:ser>
        <c:ser>
          <c:idx val="2"/>
          <c:order val="2"/>
          <c:tx>
            <c:strRef>
              <c:f>'[Financial Aid Packaging for Dependent Students in Quartiles^J 2016 - Charts.xlsx]Resources'!$E$1</c:f>
              <c:strCache>
                <c:ptCount val="1"/>
                <c:pt idx="0">
                  <c:v>Loan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'[Financial Aid Packaging for Dependent Students in Quartiles^J 2016 - Charts.xlsx]Resources'!$A$2:$A$5</c:f>
              <c:strCache>
                <c:ptCount val="4"/>
                <c:pt idx="0">
                  <c:v> $0 - 32,777</c:v>
                </c:pt>
                <c:pt idx="1">
                  <c:v> $32,778 - 71,634</c:v>
                </c:pt>
                <c:pt idx="2">
                  <c:v> $71,635 - 124,716</c:v>
                </c:pt>
                <c:pt idx="3">
                  <c:v> $124,717 and more</c:v>
                </c:pt>
              </c:strCache>
            </c:strRef>
          </c:cat>
          <c:val>
            <c:numRef>
              <c:f>'[Financial Aid Packaging for Dependent Students in Quartiles^J 2016 - Charts.xlsx]Resources'!$E$2:$E$5</c:f>
              <c:numCache>
                <c:formatCode>_("$"* #,##0_);_("$"* \(#,##0\);_("$"* "-"??_);_(@_)</c:formatCode>
                <c:ptCount val="4"/>
                <c:pt idx="0">
                  <c:v>3716.6025</c:v>
                </c:pt>
                <c:pt idx="1">
                  <c:v>4578.3594000000003</c:v>
                </c:pt>
                <c:pt idx="2">
                  <c:v>4935.5986000000003</c:v>
                </c:pt>
                <c:pt idx="3">
                  <c:v>4401.6166999999996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AE-454F-A08F-4570F54D555B}"/>
            </c:ext>
          </c:extLst>
        </c:ser>
        <c:ser>
          <c:idx val="3"/>
          <c:order val="3"/>
          <c:tx>
            <c:strRef>
              <c:f>'[Financial Aid Packaging for Dependent Students in Quartiles^J 2016 - Charts.xlsx]Resources'!$F$1</c:f>
              <c:strCache>
                <c:ptCount val="1"/>
                <c:pt idx="0">
                  <c:v>CWS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'[Financial Aid Packaging for Dependent Students in Quartiles^J 2016 - Charts.xlsx]Resources'!$A$2:$A$5</c:f>
              <c:strCache>
                <c:ptCount val="4"/>
                <c:pt idx="0">
                  <c:v> $0 - 32,777</c:v>
                </c:pt>
                <c:pt idx="1">
                  <c:v> $32,778 - 71,634</c:v>
                </c:pt>
                <c:pt idx="2">
                  <c:v> $71,635 - 124,716</c:v>
                </c:pt>
                <c:pt idx="3">
                  <c:v> $124,717 and more</c:v>
                </c:pt>
              </c:strCache>
            </c:strRef>
          </c:cat>
          <c:val>
            <c:numRef>
              <c:f>'[Financial Aid Packaging for Dependent Students in Quartiles^J 2016 - Charts.xlsx]Resources'!$F$2:$F$5</c:f>
              <c:numCache>
                <c:formatCode>_("$"* #,##0_);_("$"* \(#,##0\);_("$"* "-"??_);_(@_)</c:formatCode>
                <c:ptCount val="4"/>
                <c:pt idx="0">
                  <c:v>405.18299999999999</c:v>
                </c:pt>
                <c:pt idx="1">
                  <c:v>394.51609999999999</c:v>
                </c:pt>
                <c:pt idx="2">
                  <c:v>246.27670000000001</c:v>
                </c:pt>
                <c:pt idx="3">
                  <c:v>149.00110000000001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AE-454F-A08F-4570F54D555B}"/>
            </c:ext>
          </c:extLst>
        </c:ser>
        <c:ser>
          <c:idx val="4"/>
          <c:order val="4"/>
          <c:tx>
            <c:strRef>
              <c:f>'[Financial Aid Packaging for Dependent Students in Quartiles^J 2016 - Charts.xlsx]Resources'!$G$1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'[Financial Aid Packaging for Dependent Students in Quartiles^J 2016 - Charts.xlsx]Resources'!$A$2:$A$5</c:f>
              <c:strCache>
                <c:ptCount val="4"/>
                <c:pt idx="0">
                  <c:v> $0 - 32,777</c:v>
                </c:pt>
                <c:pt idx="1">
                  <c:v> $32,778 - 71,634</c:v>
                </c:pt>
                <c:pt idx="2">
                  <c:v> $71,635 - 124,716</c:v>
                </c:pt>
                <c:pt idx="3">
                  <c:v> $124,717 and more</c:v>
                </c:pt>
              </c:strCache>
            </c:strRef>
          </c:cat>
          <c:val>
            <c:numRef>
              <c:f>'[Financial Aid Packaging for Dependent Students in Quartiles^J 2016 - Charts.xlsx]Resources'!$G$2:$G$5</c:f>
              <c:numCache>
                <c:formatCode>_("$"* #,##0_);_("$"* \(#,##0\);_("$"* "-"??_);_(@_)</c:formatCode>
                <c:ptCount val="4"/>
                <c:pt idx="0">
                  <c:v>1219.0612000000001</c:v>
                </c:pt>
                <c:pt idx="1">
                  <c:v>1728.6595999999988</c:v>
                </c:pt>
                <c:pt idx="2">
                  <c:v>2384.8468000000007</c:v>
                </c:pt>
                <c:pt idx="3">
                  <c:v>2812.5048000000002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AE-454F-A08F-4570F54D5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9561048"/>
        <c:axId val="599561440"/>
      </c:barChart>
      <c:lineChart>
        <c:grouping val="standard"/>
        <c:varyColors val="0"/>
        <c:ser>
          <c:idx val="5"/>
          <c:order val="5"/>
          <c:tx>
            <c:strRef>
              <c:f>'[Financial Aid Packaging for Dependent Students in Quartiles^J 2016 - Charts.xlsx]Resources'!$B$1</c:f>
              <c:strCache>
                <c:ptCount val="1"/>
                <c:pt idx="0">
                  <c:v>COA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'[Financial Aid Packaging for Dependent Students in Quartiles^J 2016 - Charts.xlsx]Resources'!$B$2:$B$5</c:f>
              <c:numCache>
                <c:formatCode>_("$"* #,##0_);_("$"* \(#,##0\);_("$"* "-"??_);_(@_)</c:formatCode>
                <c:ptCount val="4"/>
                <c:pt idx="0">
                  <c:v>27938.992200000001</c:v>
                </c:pt>
                <c:pt idx="1">
                  <c:v>29263.1777</c:v>
                </c:pt>
                <c:pt idx="2">
                  <c:v>31072.4355</c:v>
                </c:pt>
                <c:pt idx="3">
                  <c:v>38025.656199999998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AE-454F-A08F-4570F54D5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9561048"/>
        <c:axId val="599561440"/>
      </c:lineChart>
      <c:catAx>
        <c:axId val="599561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dirty="0"/>
                  <a:t>Parents' Income</a:t>
                </a:r>
                <a:r>
                  <a:rPr lang="en-US" sz="1400" baseline="0" dirty="0"/>
                  <a:t> ($000)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9561440"/>
        <c:crosses val="autoZero"/>
        <c:auto val="1"/>
        <c:lblAlgn val="ctr"/>
        <c:lblOffset val="100"/>
        <c:tickLblSkip val="1"/>
        <c:noMultiLvlLbl val="0"/>
      </c:catAx>
      <c:valAx>
        <c:axId val="59956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dirty="0"/>
                  <a:t>Resources</a:t>
                </a:r>
              </a:p>
            </c:rich>
          </c:tx>
          <c:layout>
            <c:manualLayout>
              <c:xMode val="edge"/>
              <c:yMode val="edge"/>
              <c:x val="4.5219900548974214E-2"/>
              <c:y val="0.439655313430215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9561048"/>
        <c:crosses val="autoZero"/>
        <c:crossBetween val="between"/>
        <c:majorUnit val="1000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90147469075382025"/>
          <c:y val="0.17794914756775021"/>
          <c:w val="9.5202266542907671E-2"/>
          <c:h val="0.450358082585338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/>
              <a:t>Gini Index of Income Inequality</a:t>
            </a:r>
          </a:p>
          <a:p>
            <a:pPr>
              <a:defRPr sz="2000" b="1"/>
            </a:pPr>
            <a:r>
              <a:rPr lang="en-US" sz="2000" b="1"/>
              <a:t>for the United States</a:t>
            </a:r>
          </a:p>
          <a:p>
            <a:pPr>
              <a:defRPr sz="2000" b="1"/>
            </a:pPr>
            <a:r>
              <a:rPr lang="en-US" sz="2000" b="1"/>
              <a:t>1967 to 2020</a:t>
            </a:r>
          </a:p>
        </c:rich>
      </c:tx>
      <c:layout>
        <c:manualLayout>
          <c:xMode val="edge"/>
          <c:yMode val="edge"/>
          <c:x val="0.34706127841842477"/>
          <c:y val="2.0672304394565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923863392045289E-2"/>
          <c:y val="0.15368675408852162"/>
          <c:w val="0.90029474069866322"/>
          <c:h val="0.75924169845795986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013179574292216E-2"/>
                  <c:y val="-3.21397445369117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89-4F6E-8516-8C3EECA35F43}"/>
                </c:ext>
              </c:extLst>
            </c:dLbl>
            <c:dLbl>
              <c:idx val="53"/>
              <c:layout>
                <c:manualLayout>
                  <c:x val="-2.1164021164021163E-2"/>
                  <c:y val="-1.44702842377261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89-4F6E-8516-8C3EECA35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'Gini Time Series'!$A$4:$A$57</c:f>
              <c:numCache>
                <c:formatCode>General</c:formatCode>
                <c:ptCount val="5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  <c:pt idx="50">
                  <c:v>2017</c:v>
                </c:pt>
                <c:pt idx="51">
                  <c:v>2018</c:v>
                </c:pt>
                <c:pt idx="52">
                  <c:v>2019</c:v>
                </c:pt>
                <c:pt idx="53">
                  <c:v>2020</c:v>
                </c:pt>
              </c:numCache>
            </c:numRef>
          </c:cat>
          <c:val>
            <c:numRef>
              <c:f>'Gini Time Series'!$B$4:$B$57</c:f>
              <c:numCache>
                <c:formatCode>General</c:formatCode>
                <c:ptCount val="54"/>
                <c:pt idx="0">
                  <c:v>0.39700000000000002</c:v>
                </c:pt>
                <c:pt idx="1">
                  <c:v>0.38600000000000001</c:v>
                </c:pt>
                <c:pt idx="2">
                  <c:v>0.39100000000000001</c:v>
                </c:pt>
                <c:pt idx="3">
                  <c:v>0.39400000000000002</c:v>
                </c:pt>
                <c:pt idx="4">
                  <c:v>0.39600000000000002</c:v>
                </c:pt>
                <c:pt idx="5">
                  <c:v>0.40100000000000002</c:v>
                </c:pt>
                <c:pt idx="6">
                  <c:v>0.4</c:v>
                </c:pt>
                <c:pt idx="7">
                  <c:v>0.39500000000000002</c:v>
                </c:pt>
                <c:pt idx="8">
                  <c:v>0.39700000000000002</c:v>
                </c:pt>
                <c:pt idx="9">
                  <c:v>0.39800000000000002</c:v>
                </c:pt>
                <c:pt idx="10">
                  <c:v>0.40200000000000002</c:v>
                </c:pt>
                <c:pt idx="11">
                  <c:v>0.40200000000000002</c:v>
                </c:pt>
                <c:pt idx="12">
                  <c:v>0.40400000000000003</c:v>
                </c:pt>
                <c:pt idx="13">
                  <c:v>0.40300000000000002</c:v>
                </c:pt>
                <c:pt idx="14">
                  <c:v>0.40600000000000003</c:v>
                </c:pt>
                <c:pt idx="15">
                  <c:v>0.41199999999999998</c:v>
                </c:pt>
                <c:pt idx="16">
                  <c:v>0.41399999999999998</c:v>
                </c:pt>
                <c:pt idx="17">
                  <c:v>0.41499999999999998</c:v>
                </c:pt>
                <c:pt idx="18">
                  <c:v>0.41899999999999998</c:v>
                </c:pt>
                <c:pt idx="19">
                  <c:v>0.42499999999999999</c:v>
                </c:pt>
                <c:pt idx="20">
                  <c:v>0.42599999999999999</c:v>
                </c:pt>
                <c:pt idx="21">
                  <c:v>0.42599999999999999</c:v>
                </c:pt>
                <c:pt idx="22">
                  <c:v>0.43099999999999999</c:v>
                </c:pt>
                <c:pt idx="23">
                  <c:v>0.42799999999999999</c:v>
                </c:pt>
                <c:pt idx="24">
                  <c:v>0.42799999999999999</c:v>
                </c:pt>
                <c:pt idx="25">
                  <c:v>0.433</c:v>
                </c:pt>
                <c:pt idx="26">
                  <c:v>0.45400000000000001</c:v>
                </c:pt>
                <c:pt idx="27">
                  <c:v>0.45600000000000002</c:v>
                </c:pt>
                <c:pt idx="28">
                  <c:v>0.45</c:v>
                </c:pt>
                <c:pt idx="29">
                  <c:v>0.45500000000000002</c:v>
                </c:pt>
                <c:pt idx="30">
                  <c:v>0.45900000000000002</c:v>
                </c:pt>
                <c:pt idx="31">
                  <c:v>0.45600000000000002</c:v>
                </c:pt>
                <c:pt idx="32">
                  <c:v>0.45800000000000002</c:v>
                </c:pt>
                <c:pt idx="33">
                  <c:v>0.46200000000000002</c:v>
                </c:pt>
                <c:pt idx="34">
                  <c:v>0.46600000000000003</c:v>
                </c:pt>
                <c:pt idx="35">
                  <c:v>0.46200000000000002</c:v>
                </c:pt>
                <c:pt idx="36">
                  <c:v>0.46400000000000002</c:v>
                </c:pt>
                <c:pt idx="37">
                  <c:v>0.46600000000000003</c:v>
                </c:pt>
                <c:pt idx="38">
                  <c:v>0.46899999999999997</c:v>
                </c:pt>
                <c:pt idx="39">
                  <c:v>0.47</c:v>
                </c:pt>
                <c:pt idx="40">
                  <c:v>0.46300000000000002</c:v>
                </c:pt>
                <c:pt idx="41">
                  <c:v>0.46600000000000003</c:v>
                </c:pt>
                <c:pt idx="42">
                  <c:v>0.46800000000000003</c:v>
                </c:pt>
                <c:pt idx="43">
                  <c:v>0.47</c:v>
                </c:pt>
                <c:pt idx="44">
                  <c:v>0.47699999999999998</c:v>
                </c:pt>
                <c:pt idx="45">
                  <c:v>0.47699999999999998</c:v>
                </c:pt>
                <c:pt idx="46">
                  <c:v>0.48199999999999998</c:v>
                </c:pt>
                <c:pt idx="47">
                  <c:v>0.48</c:v>
                </c:pt>
                <c:pt idx="48">
                  <c:v>0.47899999999999998</c:v>
                </c:pt>
                <c:pt idx="49">
                  <c:v>0.48099999999999998</c:v>
                </c:pt>
                <c:pt idx="50">
                  <c:v>0.48899999999999999</c:v>
                </c:pt>
                <c:pt idx="51">
                  <c:v>0.48599999999999999</c:v>
                </c:pt>
                <c:pt idx="52">
                  <c:v>0.48399999999999999</c:v>
                </c:pt>
                <c:pt idx="53">
                  <c:v>0.48899999999999999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89-4F6E-8516-8C3EECA35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721368"/>
        <c:axId val="596715488"/>
      </c:lineChart>
      <c:catAx>
        <c:axId val="596721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Source:  US Census Bureau</a:t>
                </a:r>
              </a:p>
            </c:rich>
          </c:tx>
          <c:layout>
            <c:manualLayout>
              <c:xMode val="edge"/>
              <c:yMode val="edge"/>
              <c:x val="7.149772945048565E-3"/>
              <c:y val="0.966285865429612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6715488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596715488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/>
                  <a:t>Gini Ratio</a:t>
                </a:r>
              </a:p>
            </c:rich>
          </c:tx>
          <c:layout>
            <c:manualLayout>
              <c:xMode val="edge"/>
              <c:yMode val="edge"/>
              <c:x val="2.1164021164021165E-3"/>
              <c:y val="0.48142537996703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6721368"/>
        <c:crosses val="autoZero"/>
        <c:crossBetween val="between"/>
        <c:majorUnit val="5.000000000000001E-2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7094289206629"/>
          <c:y val="0.15522760795528975"/>
          <c:w val="0.83715943609584187"/>
          <c:h val="0.7198829128494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'[Financial Aid Packaging for Dependent Students in Quartiles^J 2016 - Charts.xlsx]Unmet'!$B$2</c:f>
              <c:strCache>
                <c:ptCount val="1"/>
                <c:pt idx="0">
                  <c:v>Pub 4-Yr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'[Financial Aid Packaging for Dependent Students in Quartiles^J 2016 - Charts.xlsx]Unmet'!$A$3:$A$6</c:f>
              <c:strCache>
                <c:ptCount val="4"/>
                <c:pt idx="0">
                  <c:v> $0 - 32,777</c:v>
                </c:pt>
                <c:pt idx="1">
                  <c:v> $32,778 - 71,634</c:v>
                </c:pt>
                <c:pt idx="2">
                  <c:v> $71,635 - 124,716</c:v>
                </c:pt>
                <c:pt idx="3">
                  <c:v> $124,717 and more</c:v>
                </c:pt>
              </c:strCache>
            </c:strRef>
          </c:cat>
          <c:val>
            <c:numRef>
              <c:f>'[Financial Aid Packaging for Dependent Students in Quartiles^J 2016 - Charts.xlsx]Unmet'!$B$3:$B$6</c:f>
              <c:numCache>
                <c:formatCode>_("$"* #,##0_);_("$"* \(#,##0\);_("$"* "-"??_);_(@_)</c:formatCode>
                <c:ptCount val="4"/>
                <c:pt idx="0">
                  <c:v>9223.6506000000027</c:v>
                </c:pt>
                <c:pt idx="1">
                  <c:v>7210.6142999999993</c:v>
                </c:pt>
                <c:pt idx="2" formatCode="&quot;$&quot;#,##0">
                  <c:v>0</c:v>
                </c:pt>
                <c:pt idx="3" formatCode="&quot;$&quot;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9-4C0E-86CF-7BD993661A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4"/>
        <c:axId val="786960472"/>
        <c:axId val="786959296"/>
      </c:barChart>
      <c:catAx>
        <c:axId val="786960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Parents' Income ($000)</a:t>
                </a:r>
              </a:p>
            </c:rich>
          </c:tx>
          <c:layout>
            <c:manualLayout>
              <c:xMode val="edge"/>
              <c:yMode val="edge"/>
              <c:x val="0.41493201044674022"/>
              <c:y val="0.9210562742157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6959296"/>
        <c:crosses val="autoZero"/>
        <c:auto val="1"/>
        <c:lblAlgn val="ctr"/>
        <c:lblOffset val="100"/>
        <c:tickLblSkip val="1"/>
        <c:noMultiLvlLbl val="0"/>
      </c:catAx>
      <c:valAx>
        <c:axId val="78695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Unmet/Overmet Need</a:t>
                </a:r>
              </a:p>
            </c:rich>
          </c:tx>
          <c:layout>
            <c:manualLayout>
              <c:xMode val="edge"/>
              <c:yMode val="edge"/>
              <c:x val="1.2033590788443499E-3"/>
              <c:y val="0.4095455255593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6960472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7094289206629"/>
          <c:y val="0.17526170359742813"/>
          <c:w val="0.8378654855643044"/>
          <c:h val="0.69984882598330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'[Financial Aid Packaging for Dependent Students in Quartiles^J 2016 - Charts.xlsx]WL Burden'!$B$2</c:f>
              <c:strCache>
                <c:ptCount val="1"/>
                <c:pt idx="0">
                  <c:v>Pub 4-Yr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'[Financial Aid Packaging for Dependent Students in Quartiles^J 2016 - Charts.xlsx]WL Burden'!$A$3:$A$6</c:f>
              <c:strCache>
                <c:ptCount val="4"/>
                <c:pt idx="0">
                  <c:v> $0 - 32,777</c:v>
                </c:pt>
                <c:pt idx="1">
                  <c:v> $32,778 - 71,634</c:v>
                </c:pt>
                <c:pt idx="2">
                  <c:v> $71,635 - 124,716</c:v>
                </c:pt>
                <c:pt idx="3">
                  <c:v> $124,717 and more</c:v>
                </c:pt>
              </c:strCache>
            </c:strRef>
          </c:cat>
          <c:val>
            <c:numRef>
              <c:f>'[Financial Aid Packaging for Dependent Students in Quartiles^J 2016 - Charts.xlsx]WL Burden'!$B$3:$B$6</c:f>
              <c:numCache>
                <c:formatCode>_("$"* #,##0_);_("$"* \(#,##0\);_("$"* "-"??_);_(@_)</c:formatCode>
                <c:ptCount val="4"/>
                <c:pt idx="0">
                  <c:v>13444.788600000003</c:v>
                </c:pt>
                <c:pt idx="1">
                  <c:v>12409.356</c:v>
                </c:pt>
                <c:pt idx="2">
                  <c:v>3961.7095000000008</c:v>
                </c:pt>
                <c:pt idx="3" formatCode="&quot;$&quot;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6-4446-B2CD-E75F82D0DC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4"/>
        <c:axId val="786962432"/>
        <c:axId val="786951848"/>
      </c:barChart>
      <c:catAx>
        <c:axId val="786962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Parents' Income ($000)</a:t>
                </a:r>
              </a:p>
            </c:rich>
          </c:tx>
          <c:layout>
            <c:manualLayout>
              <c:xMode val="edge"/>
              <c:yMode val="edge"/>
              <c:x val="0.41493201044674022"/>
              <c:y val="0.9210562742157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6951848"/>
        <c:crosses val="autoZero"/>
        <c:auto val="1"/>
        <c:lblAlgn val="ctr"/>
        <c:lblOffset val="100"/>
        <c:tickLblSkip val="1"/>
        <c:noMultiLvlLbl val="0"/>
      </c:catAx>
      <c:valAx>
        <c:axId val="78695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Work-Study</a:t>
                </a:r>
                <a:r>
                  <a:rPr lang="en-US" sz="1400" baseline="0"/>
                  <a:t> + Loans + Unmet Need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1.2033590788443499E-3"/>
              <c:y val="0.32621219222597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6962432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7094289206629"/>
          <c:y val="0.15847980811516388"/>
          <c:w val="0.8461184903957204"/>
          <c:h val="0.71663068678712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'[Financial Aid Packaging for Dependent Students in Quartiles^J 2016 - Charts.xlsx]Net Price'!$B$2</c:f>
              <c:strCache>
                <c:ptCount val="1"/>
                <c:pt idx="0">
                  <c:v>Pub 4-Yr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'[Financial Aid Packaging for Dependent Students in Quartiles^J 2016 - Charts.xlsx]Net Price'!$A$3:$A$6</c:f>
              <c:strCache>
                <c:ptCount val="4"/>
                <c:pt idx="0">
                  <c:v> $0 - 32,777</c:v>
                </c:pt>
                <c:pt idx="1">
                  <c:v> $32,778 - 71,634</c:v>
                </c:pt>
                <c:pt idx="2">
                  <c:v> $71,635 - 124,716</c:v>
                </c:pt>
                <c:pt idx="3">
                  <c:v> $124,717 and more</c:v>
                </c:pt>
              </c:strCache>
            </c:strRef>
          </c:cat>
          <c:val>
            <c:numRef>
              <c:f>'[Financial Aid Packaging for Dependent Students in Quartiles^J 2016 - Charts.xlsx]Net Price'!$B$3:$B$6</c:f>
              <c:numCache>
                <c:formatCode>_("$"* #,##0_);_("$"* \(#,##0\);_("$"* "-"??_);_(@_)</c:formatCode>
                <c:ptCount val="4"/>
                <c:pt idx="0">
                  <c:v>14779.257799999999</c:v>
                </c:pt>
                <c:pt idx="1">
                  <c:v>18167.010299999998</c:v>
                </c:pt>
                <c:pt idx="2">
                  <c:v>22476.073199999999</c:v>
                </c:pt>
                <c:pt idx="3">
                  <c:v>25950.949700000001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C-4640-BBC9-3F41470EB8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4"/>
        <c:axId val="786956944"/>
        <c:axId val="786964000"/>
      </c:barChart>
      <c:catAx>
        <c:axId val="786956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Parents' Income ($000)</a:t>
                </a:r>
              </a:p>
            </c:rich>
          </c:tx>
          <c:layout>
            <c:manualLayout>
              <c:xMode val="edge"/>
              <c:yMode val="edge"/>
              <c:x val="0.41493201044674022"/>
              <c:y val="0.9210562742157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6964000"/>
        <c:crosses val="autoZero"/>
        <c:auto val="1"/>
        <c:lblAlgn val="ctr"/>
        <c:lblOffset val="100"/>
        <c:tickLblSkip val="1"/>
        <c:noMultiLvlLbl val="0"/>
      </c:catAx>
      <c:valAx>
        <c:axId val="78696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0" i="0" baseline="0">
                    <a:effectLst/>
                  </a:rPr>
                  <a:t>Cost of Attendance less Total Grants</a:t>
                </a:r>
                <a:endParaRPr lang="en-US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1.2033590788443499E-3"/>
              <c:y val="0.32422806524184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695694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7094289206629"/>
          <c:y val="0.20571374295575379"/>
          <c:w val="0.85008160516384279"/>
          <c:h val="0.66939663392367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'[Financial Aid Packaging for Dependent Students in Quartiles^J 2016 - Charts.xlsx]Net Price %'!$B$2</c:f>
              <c:strCache>
                <c:ptCount val="1"/>
                <c:pt idx="0">
                  <c:v>Pub 4-Yr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'[Financial Aid Packaging for Dependent Students in Quartiles^J 2016 - Charts.xlsx]Net Price %'!$A$3:$A$6</c:f>
              <c:strCache>
                <c:ptCount val="4"/>
                <c:pt idx="0">
                  <c:v> $0 - 32,777</c:v>
                </c:pt>
                <c:pt idx="1">
                  <c:v> $32,778 - 71,634</c:v>
                </c:pt>
                <c:pt idx="2">
                  <c:v> $71,635 - 124,716</c:v>
                </c:pt>
                <c:pt idx="3">
                  <c:v> $124,717 and more</c:v>
                </c:pt>
              </c:strCache>
            </c:strRef>
          </c:cat>
          <c:val>
            <c:numRef>
              <c:f>'[Financial Aid Packaging for Dependent Students in Quartiles^J 2016 - Charts.xlsx]Net Price %'!$B$3:$B$6</c:f>
              <c:numCache>
                <c:formatCode>0.0%</c:formatCode>
                <c:ptCount val="4"/>
                <c:pt idx="0">
                  <c:v>0.88725687460497671</c:v>
                </c:pt>
                <c:pt idx="1">
                  <c:v>0.36000451076459045</c:v>
                </c:pt>
                <c:pt idx="2">
                  <c:v>0.23195462349101281</c:v>
                </c:pt>
                <c:pt idx="3">
                  <c:v>0.12689885990016417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C-4853-BD68-61C85233D7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4"/>
        <c:axId val="786963608"/>
        <c:axId val="599783696"/>
      </c:barChart>
      <c:catAx>
        <c:axId val="786963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Parents' Income ($000)</a:t>
                </a:r>
              </a:p>
            </c:rich>
          </c:tx>
          <c:layout>
            <c:manualLayout>
              <c:xMode val="edge"/>
              <c:yMode val="edge"/>
              <c:x val="0.41493201044674022"/>
              <c:y val="0.9210562742157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9783696"/>
        <c:crosses val="autoZero"/>
        <c:auto val="1"/>
        <c:lblAlgn val="ctr"/>
        <c:lblOffset val="100"/>
        <c:tickLblSkip val="1"/>
        <c:noMultiLvlLbl val="0"/>
      </c:catAx>
      <c:valAx>
        <c:axId val="5997836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Net Price to Family / Mean Parents' Income</a:t>
                </a:r>
              </a:p>
            </c:rich>
          </c:tx>
          <c:layout>
            <c:manualLayout>
              <c:xMode val="edge"/>
              <c:yMode val="edge"/>
              <c:x val="5.1775263656271458E-3"/>
              <c:y val="0.3222439382577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6963608"/>
        <c:crosses val="autoZero"/>
        <c:crossBetween val="between"/>
        <c:majorUnit val="0.2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94639610004792"/>
          <c:y val="0.14053439540234872"/>
          <c:w val="0.47029248744237157"/>
          <c:h val="0.732328807167022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E19D-432E-AFC9-2CE07BE4E70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E19D-432E-AFC9-2CE07BE4E70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E19D-432E-AFC9-2CE07BE4E70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19D-432E-AFC9-2CE07BE4E70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E19D-432E-AFC9-2CE07BE4E70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19D-432E-AFC9-2CE07BE4E70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E19D-432E-AFC9-2CE07BE4E70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19D-432E-AFC9-2CE07BE4E70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E19D-432E-AFC9-2CE07BE4E70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19D-432E-AFC9-2CE07BE4E70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19D-432E-AFC9-2CE07BE4E70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19D-432E-AFC9-2CE07BE4E70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19D-432E-AFC9-2CE07BE4E70D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19D-432E-AFC9-2CE07BE4E70D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19D-432E-AFC9-2CE07BE4E70D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19D-432E-AFC9-2CE07BE4E70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19D-432E-AFC9-2CE07BE4E70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19D-432E-AFC9-2CE07BE4E70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19D-432E-AFC9-2CE07BE4E70D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19D-432E-AFC9-2CE07BE4E70D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19D-432E-AFC9-2CE07BE4E70D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19D-432E-AFC9-2CE07BE4E70D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19D-432E-AFC9-2CE07BE4E70D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19D-432E-AFC9-2CE07BE4E70D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19D-432E-AFC9-2CE07BE4E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 4-Year Charts'!$D$3:$D$27</c:f>
              <c:strCache>
                <c:ptCount val="25"/>
                <c:pt idx="0">
                  <c:v>California Polytechnic State University-San Luis Obispo</c:v>
                </c:pt>
                <c:pt idx="1">
                  <c:v>The University of Alabama</c:v>
                </c:pt>
                <c:pt idx="2">
                  <c:v>University of Alaska Southeast</c:v>
                </c:pt>
                <c:pt idx="3">
                  <c:v>University of Michigan-Ann Arbor</c:v>
                </c:pt>
                <c:pt idx="4">
                  <c:v>The College of New Jersey</c:v>
                </c:pt>
                <c:pt idx="5">
                  <c:v>Massachusetts Maritime Academy</c:v>
                </c:pt>
                <c:pt idx="6">
                  <c:v>Clemson University</c:v>
                </c:pt>
                <c:pt idx="7">
                  <c:v>Northern State University</c:v>
                </c:pt>
                <c:pt idx="8">
                  <c:v>University of Colorado Boulder</c:v>
                </c:pt>
                <c:pt idx="9">
                  <c:v>Virginia Polytechnic Institute and State University</c:v>
                </c:pt>
                <c:pt idx="10">
                  <c:v>Purdue University-Main Campus</c:v>
                </c:pt>
                <c:pt idx="11">
                  <c:v>Virginia Military Institute</c:v>
                </c:pt>
                <c:pt idx="12">
                  <c:v>University of Vermont</c:v>
                </c:pt>
                <c:pt idx="13">
                  <c:v>University of Pittsburgh-Pittsburgh Campus</c:v>
                </c:pt>
                <c:pt idx="14">
                  <c:v>Colorado School of Mines</c:v>
                </c:pt>
                <c:pt idx="15">
                  <c:v>James Madison University</c:v>
                </c:pt>
                <c:pt idx="16">
                  <c:v>Auburn University</c:v>
                </c:pt>
                <c:pt idx="17">
                  <c:v>University of Wisconsin-Madison</c:v>
                </c:pt>
                <c:pt idx="18">
                  <c:v>Georgia Institute of Technology-Main Campus</c:v>
                </c:pt>
                <c:pt idx="19">
                  <c:v>Christopher Newport University</c:v>
                </c:pt>
                <c:pt idx="20">
                  <c:v>University of Delaware</c:v>
                </c:pt>
                <c:pt idx="21">
                  <c:v>University of Virginia-Main Campus</c:v>
                </c:pt>
                <c:pt idx="22">
                  <c:v>William &amp; Mary</c:v>
                </c:pt>
                <c:pt idx="23">
                  <c:v>Southwest Minnesota State University</c:v>
                </c:pt>
                <c:pt idx="24">
                  <c:v>Miami University-Oxford</c:v>
                </c:pt>
              </c:strCache>
            </c:strRef>
          </c:cat>
          <c:val>
            <c:numRef>
              <c:f>'Public 4-Year Charts'!$H$3:$H$27</c:f>
              <c:numCache>
                <c:formatCode>0%</c:formatCode>
                <c:ptCount val="25"/>
                <c:pt idx="0">
                  <c:v>0.17745757891743294</c:v>
                </c:pt>
                <c:pt idx="1">
                  <c:v>0.17715271890517137</c:v>
                </c:pt>
                <c:pt idx="2">
                  <c:v>0.17611940298507461</c:v>
                </c:pt>
                <c:pt idx="3">
                  <c:v>0.17151527145590079</c:v>
                </c:pt>
                <c:pt idx="4">
                  <c:v>0.17139614074914869</c:v>
                </c:pt>
                <c:pt idx="5">
                  <c:v>0.17027501462843769</c:v>
                </c:pt>
                <c:pt idx="6">
                  <c:v>0.16562499999999999</c:v>
                </c:pt>
                <c:pt idx="7">
                  <c:v>0.16519174041297935</c:v>
                </c:pt>
                <c:pt idx="8">
                  <c:v>0.1600848834510428</c:v>
                </c:pt>
                <c:pt idx="9">
                  <c:v>0.15792312394376326</c:v>
                </c:pt>
                <c:pt idx="10">
                  <c:v>0.15563785504407443</c:v>
                </c:pt>
                <c:pt idx="11">
                  <c:v>0.15489614243323443</c:v>
                </c:pt>
                <c:pt idx="12">
                  <c:v>0.15439618644067796</c:v>
                </c:pt>
                <c:pt idx="13">
                  <c:v>0.15354371443352302</c:v>
                </c:pt>
                <c:pt idx="14">
                  <c:v>0.15024232633279483</c:v>
                </c:pt>
                <c:pt idx="15">
                  <c:v>0.1495758670882899</c:v>
                </c:pt>
                <c:pt idx="16">
                  <c:v>0.14548481403280819</c:v>
                </c:pt>
                <c:pt idx="17">
                  <c:v>0.14458287336382275</c:v>
                </c:pt>
                <c:pt idx="18">
                  <c:v>0.13969717739423018</c:v>
                </c:pt>
                <c:pt idx="19">
                  <c:v>0.13897467572575664</c:v>
                </c:pt>
                <c:pt idx="20">
                  <c:v>0.13655041090398878</c:v>
                </c:pt>
                <c:pt idx="21">
                  <c:v>0.13399296656136378</c:v>
                </c:pt>
                <c:pt idx="22">
                  <c:v>0.11761016151795516</c:v>
                </c:pt>
                <c:pt idx="23">
                  <c:v>0.11431560071727435</c:v>
                </c:pt>
                <c:pt idx="24">
                  <c:v>0.11294511456108963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D-432E-AFC9-2CE07BE4E7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5455711"/>
        <c:axId val="1175445311"/>
      </c:barChart>
      <c:catAx>
        <c:axId val="1175455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75445311"/>
        <c:crosses val="autoZero"/>
        <c:auto val="1"/>
        <c:lblAlgn val="ctr"/>
        <c:lblOffset val="100"/>
        <c:noMultiLvlLbl val="0"/>
      </c:catAx>
      <c:valAx>
        <c:axId val="1175445311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/>
                  <a:t>Share</a:t>
                </a:r>
                <a:r>
                  <a:rPr lang="en-US" sz="1200" baseline="0"/>
                  <a:t> of Undergraduates with Pell Grants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52184288088423392"/>
              <c:y val="0.91878695275696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7545571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99686521513549"/>
          <c:y val="0.1328897980103963"/>
          <c:w val="0.47029248744237157"/>
          <c:h val="0.731070488435641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'Public 4-Year Charts'!$D$31:$D$55</c:f>
              <c:strCache>
                <c:ptCount val="25"/>
                <c:pt idx="0">
                  <c:v>The University of Texas Rio Grande Valley</c:v>
                </c:pt>
                <c:pt idx="1">
                  <c:v>Chicago State University</c:v>
                </c:pt>
                <c:pt idx="2">
                  <c:v>Winston-Salem State University</c:v>
                </c:pt>
                <c:pt idx="3">
                  <c:v>Elizabeth City State University</c:v>
                </c:pt>
                <c:pt idx="4">
                  <c:v>California State University-Dominguez Hills</c:v>
                </c:pt>
                <c:pt idx="5">
                  <c:v>Texas Southern University</c:v>
                </c:pt>
                <c:pt idx="6">
                  <c:v>Lincoln University</c:v>
                </c:pt>
                <c:pt idx="7">
                  <c:v>Prairie View A &amp; M University</c:v>
                </c:pt>
                <c:pt idx="8">
                  <c:v>Norfolk State University</c:v>
                </c:pt>
                <c:pt idx="9">
                  <c:v>Langston University</c:v>
                </c:pt>
                <c:pt idx="10">
                  <c:v>California State University-Los Angeles</c:v>
                </c:pt>
                <c:pt idx="11">
                  <c:v>Southern University and A &amp; M College</c:v>
                </c:pt>
                <c:pt idx="12">
                  <c:v>Mississippi Valley State University</c:v>
                </c:pt>
                <c:pt idx="13">
                  <c:v>University of Arkansas at Pine Bluff</c:v>
                </c:pt>
                <c:pt idx="14">
                  <c:v>Alabama A &amp; M University</c:v>
                </c:pt>
                <c:pt idx="15">
                  <c:v>Jackson State University</c:v>
                </c:pt>
                <c:pt idx="16">
                  <c:v>Virginia State University</c:v>
                </c:pt>
                <c:pt idx="17">
                  <c:v>Savannah State University</c:v>
                </c:pt>
                <c:pt idx="18">
                  <c:v>South Carolina State University</c:v>
                </c:pt>
                <c:pt idx="19">
                  <c:v>Alcorn State University</c:v>
                </c:pt>
                <c:pt idx="20">
                  <c:v>Fort Valley State University</c:v>
                </c:pt>
                <c:pt idx="21">
                  <c:v>Alabama State University</c:v>
                </c:pt>
                <c:pt idx="22">
                  <c:v>Harris-Stowe State University</c:v>
                </c:pt>
                <c:pt idx="23">
                  <c:v>Grambling State University</c:v>
                </c:pt>
                <c:pt idx="24">
                  <c:v>Central State University</c:v>
                </c:pt>
              </c:strCache>
            </c:strRef>
          </c:cat>
          <c:val>
            <c:numRef>
              <c:f>'Public 4-Year Charts'!$H$31:$H$55</c:f>
              <c:numCache>
                <c:formatCode>0%</c:formatCode>
                <c:ptCount val="25"/>
                <c:pt idx="0">
                  <c:v>0.6243212578004701</c:v>
                </c:pt>
                <c:pt idx="1">
                  <c:v>0.63344844597927974</c:v>
                </c:pt>
                <c:pt idx="2">
                  <c:v>0.64311326724319762</c:v>
                </c:pt>
                <c:pt idx="3">
                  <c:v>0.64731051344743273</c:v>
                </c:pt>
                <c:pt idx="4">
                  <c:v>0.6483200230232391</c:v>
                </c:pt>
                <c:pt idx="5">
                  <c:v>0.6511046817464492</c:v>
                </c:pt>
                <c:pt idx="6">
                  <c:v>0.65221489161168711</c:v>
                </c:pt>
                <c:pt idx="7">
                  <c:v>0.65274519005161891</c:v>
                </c:pt>
                <c:pt idx="8">
                  <c:v>0.65472103004291848</c:v>
                </c:pt>
                <c:pt idx="9">
                  <c:v>0.66375770020533886</c:v>
                </c:pt>
                <c:pt idx="10">
                  <c:v>0.68038640961070063</c:v>
                </c:pt>
                <c:pt idx="11">
                  <c:v>0.68162356567905458</c:v>
                </c:pt>
                <c:pt idx="12">
                  <c:v>0.69585492227979273</c:v>
                </c:pt>
                <c:pt idx="13">
                  <c:v>0.70117266477961993</c:v>
                </c:pt>
                <c:pt idx="14">
                  <c:v>0.70192494652926307</c:v>
                </c:pt>
                <c:pt idx="15">
                  <c:v>0.70230725942599892</c:v>
                </c:pt>
                <c:pt idx="16">
                  <c:v>0.7122122122122122</c:v>
                </c:pt>
                <c:pt idx="17">
                  <c:v>0.71373555840821568</c:v>
                </c:pt>
                <c:pt idx="18">
                  <c:v>0.72181069958847732</c:v>
                </c:pt>
                <c:pt idx="19">
                  <c:v>0.73211471793255589</c:v>
                </c:pt>
                <c:pt idx="20">
                  <c:v>0.75243747350572276</c:v>
                </c:pt>
                <c:pt idx="21">
                  <c:v>0.76274660517550608</c:v>
                </c:pt>
                <c:pt idx="22">
                  <c:v>0.76631701631701632</c:v>
                </c:pt>
                <c:pt idx="23">
                  <c:v>0.78223844282238442</c:v>
                </c:pt>
                <c:pt idx="24">
                  <c:v>0.80038113387327303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B8-4AF7-A64D-1E646F82E7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5455711"/>
        <c:axId val="1175445311"/>
      </c:barChart>
      <c:catAx>
        <c:axId val="1175455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75445311"/>
        <c:crosses val="autoZero"/>
        <c:auto val="1"/>
        <c:lblAlgn val="ctr"/>
        <c:lblOffset val="100"/>
        <c:noMultiLvlLbl val="0"/>
      </c:catAx>
      <c:valAx>
        <c:axId val="1175445311"/>
        <c:scaling>
          <c:orientation val="minMax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/>
                  <a:t>Share</a:t>
                </a:r>
                <a:r>
                  <a:rPr lang="en-US" sz="1200" baseline="0"/>
                  <a:t> of Undergraduates with Pell Grants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51121874107031051"/>
              <c:y val="0.92589946080528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7545571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35225799258747"/>
          <c:y val="0.14443636558039316"/>
          <c:w val="0.47029248744237157"/>
          <c:h val="0.735850262228661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'Private NFP 4-Year Charts'!$D$3:$D$27</c:f>
              <c:strCache>
                <c:ptCount val="25"/>
                <c:pt idx="0">
                  <c:v>University of Dayton</c:v>
                </c:pt>
                <c:pt idx="1">
                  <c:v>The Catholic University of America</c:v>
                </c:pt>
                <c:pt idx="2">
                  <c:v>Harvard University</c:v>
                </c:pt>
                <c:pt idx="3">
                  <c:v>Whitman College</c:v>
                </c:pt>
                <c:pt idx="4">
                  <c:v>Southern Methodist University</c:v>
                </c:pt>
                <c:pt idx="5">
                  <c:v>Samford University</c:v>
                </c:pt>
                <c:pt idx="6">
                  <c:v>University of Chicago</c:v>
                </c:pt>
                <c:pt idx="7">
                  <c:v>Santa Clara University</c:v>
                </c:pt>
                <c:pt idx="8">
                  <c:v>Bates College</c:v>
                </c:pt>
                <c:pt idx="9">
                  <c:v>Worcester Polytechnic Institute</c:v>
                </c:pt>
                <c:pt idx="10">
                  <c:v>Colorado College</c:v>
                </c:pt>
                <c:pt idx="11">
                  <c:v>Northeastern University</c:v>
                </c:pt>
                <c:pt idx="12">
                  <c:v>Fairfield University</c:v>
                </c:pt>
                <c:pt idx="13">
                  <c:v>Tulane University of Louisiana</c:v>
                </c:pt>
                <c:pt idx="14">
                  <c:v>Lafayette College</c:v>
                </c:pt>
                <c:pt idx="15">
                  <c:v>Bucknell University</c:v>
                </c:pt>
                <c:pt idx="16">
                  <c:v>Scripps College</c:v>
                </c:pt>
                <c:pt idx="17">
                  <c:v>High Point University</c:v>
                </c:pt>
                <c:pt idx="18">
                  <c:v>Washington and Lee University</c:v>
                </c:pt>
                <c:pt idx="19">
                  <c:v>University of Notre Dame</c:v>
                </c:pt>
                <c:pt idx="20">
                  <c:v>Kenyon College</c:v>
                </c:pt>
                <c:pt idx="21">
                  <c:v>Villanova University</c:v>
                </c:pt>
                <c:pt idx="22">
                  <c:v>Wake Forest University</c:v>
                </c:pt>
                <c:pt idx="23">
                  <c:v>Oberlin College</c:v>
                </c:pt>
                <c:pt idx="24">
                  <c:v>Elon University</c:v>
                </c:pt>
              </c:strCache>
            </c:strRef>
          </c:cat>
          <c:val>
            <c:numRef>
              <c:f>'Private NFP 4-Year Charts'!$H$3:$H$27</c:f>
              <c:numCache>
                <c:formatCode>0%</c:formatCode>
                <c:ptCount val="25"/>
                <c:pt idx="0">
                  <c:v>0.12080770569803877</c:v>
                </c:pt>
                <c:pt idx="1">
                  <c:v>0.11914765906362546</c:v>
                </c:pt>
                <c:pt idx="2">
                  <c:v>0.11557788944723618</c:v>
                </c:pt>
                <c:pt idx="3">
                  <c:v>0.11525423728813559</c:v>
                </c:pt>
                <c:pt idx="4">
                  <c:v>0.11436950146627566</c:v>
                </c:pt>
                <c:pt idx="5">
                  <c:v>0.11371994342291372</c:v>
                </c:pt>
                <c:pt idx="6">
                  <c:v>0.11354041013268999</c:v>
                </c:pt>
                <c:pt idx="7">
                  <c:v>0.11141304347826086</c:v>
                </c:pt>
                <c:pt idx="8">
                  <c:v>0.11135371179039301</c:v>
                </c:pt>
                <c:pt idx="9">
                  <c:v>0.11118251928020566</c:v>
                </c:pt>
                <c:pt idx="10">
                  <c:v>0.11116367076631978</c:v>
                </c:pt>
                <c:pt idx="11">
                  <c:v>0.11115105327485801</c:v>
                </c:pt>
                <c:pt idx="12">
                  <c:v>0.10988747905195116</c:v>
                </c:pt>
                <c:pt idx="13">
                  <c:v>0.10958582658688255</c:v>
                </c:pt>
                <c:pt idx="14">
                  <c:v>0.10900832702498107</c:v>
                </c:pt>
                <c:pt idx="15">
                  <c:v>0.10870169585765917</c:v>
                </c:pt>
                <c:pt idx="16">
                  <c:v>0.10815939278937381</c:v>
                </c:pt>
                <c:pt idx="17">
                  <c:v>0.10715071507150715</c:v>
                </c:pt>
                <c:pt idx="18">
                  <c:v>0.10661563696008748</c:v>
                </c:pt>
                <c:pt idx="19">
                  <c:v>0.10572124869444122</c:v>
                </c:pt>
                <c:pt idx="20">
                  <c:v>0.1023121387283237</c:v>
                </c:pt>
                <c:pt idx="21">
                  <c:v>0.10192279890125777</c:v>
                </c:pt>
                <c:pt idx="22">
                  <c:v>9.4545454545454544E-2</c:v>
                </c:pt>
                <c:pt idx="23">
                  <c:v>9.1561938958707359E-2</c:v>
                </c:pt>
                <c:pt idx="24">
                  <c:v>9.0219496449322145E-2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F-4846-B2C7-3B01ACCC6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5455711"/>
        <c:axId val="1175445311"/>
      </c:barChart>
      <c:catAx>
        <c:axId val="1175455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75445311"/>
        <c:crosses val="autoZero"/>
        <c:auto val="1"/>
        <c:lblAlgn val="ctr"/>
        <c:lblOffset val="100"/>
        <c:noMultiLvlLbl val="0"/>
      </c:catAx>
      <c:valAx>
        <c:axId val="1175445311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/>
                  <a:t>Share</a:t>
                </a:r>
                <a:r>
                  <a:rPr lang="en-US" sz="1200" baseline="0"/>
                  <a:t> of Undergraduates with Pell Grants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52286702817724784"/>
              <c:y val="0.93146926730951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75455711"/>
        <c:crosses val="autoZero"/>
        <c:crossBetween val="between"/>
        <c:majorUnit val="5.000000000000001E-2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495233569373"/>
          <c:y val="0.1405344201154308"/>
          <c:w val="0.50324849286516227"/>
          <c:h val="0.7145788152060592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'Private NFP 4-Year Charts'!$D$31:$D$55</c:f>
              <c:strCache>
                <c:ptCount val="25"/>
                <c:pt idx="0">
                  <c:v>Mount Saint Mary's University</c:v>
                </c:pt>
                <c:pt idx="1">
                  <c:v>Johnson &amp; Wales University-Charlotte</c:v>
                </c:pt>
                <c:pt idx="2">
                  <c:v>Ferrum College</c:v>
                </c:pt>
                <c:pt idx="3">
                  <c:v>Johnson &amp; Wales University-North Miami</c:v>
                </c:pt>
                <c:pt idx="4">
                  <c:v>Mars Hill University</c:v>
                </c:pt>
                <c:pt idx="5">
                  <c:v>Saint Peter's University</c:v>
                </c:pt>
                <c:pt idx="6">
                  <c:v>Trinity Washington University</c:v>
                </c:pt>
                <c:pt idx="7">
                  <c:v>Grace Christian University</c:v>
                </c:pt>
                <c:pt idx="8">
                  <c:v>Clark Atlanta University</c:v>
                </c:pt>
                <c:pt idx="9">
                  <c:v>Florida Memorial University</c:v>
                </c:pt>
                <c:pt idx="10">
                  <c:v>Claflin University</c:v>
                </c:pt>
                <c:pt idx="11">
                  <c:v>Huston-Tillotson University</c:v>
                </c:pt>
                <c:pt idx="12">
                  <c:v>Talladega College</c:v>
                </c:pt>
                <c:pt idx="13">
                  <c:v>Johnson C Smith University</c:v>
                </c:pt>
                <c:pt idx="14">
                  <c:v>Dillard University</c:v>
                </c:pt>
                <c:pt idx="15">
                  <c:v>Shaw University</c:v>
                </c:pt>
                <c:pt idx="16">
                  <c:v>Bethune-Cookman University</c:v>
                </c:pt>
                <c:pt idx="17">
                  <c:v>Virginia Union University</c:v>
                </c:pt>
                <c:pt idx="18">
                  <c:v>Goodwin College</c:v>
                </c:pt>
                <c:pt idx="19">
                  <c:v>Philander Smith College</c:v>
                </c:pt>
                <c:pt idx="20">
                  <c:v>Benedict College</c:v>
                </c:pt>
                <c:pt idx="21">
                  <c:v>Berea College</c:v>
                </c:pt>
                <c:pt idx="22">
                  <c:v>Livingstone College</c:v>
                </c:pt>
                <c:pt idx="23">
                  <c:v>Lane College</c:v>
                </c:pt>
                <c:pt idx="24">
                  <c:v>Miles College</c:v>
                </c:pt>
              </c:strCache>
            </c:strRef>
          </c:cat>
          <c:val>
            <c:numRef>
              <c:f>'Private NFP 4-Year Charts'!$H$31:$H$55</c:f>
              <c:numCache>
                <c:formatCode>0%</c:formatCode>
                <c:ptCount val="25"/>
                <c:pt idx="0">
                  <c:v>0.58022071307300505</c:v>
                </c:pt>
                <c:pt idx="1">
                  <c:v>0.5865556216537775</c:v>
                </c:pt>
                <c:pt idx="2">
                  <c:v>0.59608540925266906</c:v>
                </c:pt>
                <c:pt idx="3">
                  <c:v>0.59695817490494296</c:v>
                </c:pt>
                <c:pt idx="4">
                  <c:v>0.60704607046070458</c:v>
                </c:pt>
                <c:pt idx="5">
                  <c:v>0.62287012495266947</c:v>
                </c:pt>
                <c:pt idx="6">
                  <c:v>0.62589928057553956</c:v>
                </c:pt>
                <c:pt idx="7">
                  <c:v>0.66796875</c:v>
                </c:pt>
                <c:pt idx="8">
                  <c:v>0.68120300751879703</c:v>
                </c:pt>
                <c:pt idx="9">
                  <c:v>0.6843033509700176</c:v>
                </c:pt>
                <c:pt idx="10">
                  <c:v>0.71153846153846156</c:v>
                </c:pt>
                <c:pt idx="11">
                  <c:v>0.7256478999106345</c:v>
                </c:pt>
                <c:pt idx="12">
                  <c:v>0.73898586866167915</c:v>
                </c:pt>
                <c:pt idx="13">
                  <c:v>0.74189189189189186</c:v>
                </c:pt>
                <c:pt idx="14">
                  <c:v>0.74580152671755728</c:v>
                </c:pt>
                <c:pt idx="15">
                  <c:v>0.74789272030651344</c:v>
                </c:pt>
                <c:pt idx="16">
                  <c:v>0.75911602209944751</c:v>
                </c:pt>
                <c:pt idx="17">
                  <c:v>0.76697401508801344</c:v>
                </c:pt>
                <c:pt idx="18">
                  <c:v>0.78302450687387926</c:v>
                </c:pt>
                <c:pt idx="19">
                  <c:v>0.81</c:v>
                </c:pt>
                <c:pt idx="20">
                  <c:v>0.82314814814814818</c:v>
                </c:pt>
                <c:pt idx="21">
                  <c:v>0.830842797369994</c:v>
                </c:pt>
                <c:pt idx="22">
                  <c:v>0.84327086882453151</c:v>
                </c:pt>
                <c:pt idx="23">
                  <c:v>0.85876623376623373</c:v>
                </c:pt>
                <c:pt idx="24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2-4BCA-9D2C-4CA6CAA456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75455711"/>
        <c:axId val="1175445311"/>
      </c:barChart>
      <c:catAx>
        <c:axId val="1175455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75445311"/>
        <c:crosses val="autoZero"/>
        <c:auto val="1"/>
        <c:lblAlgn val="ctr"/>
        <c:lblOffset val="100"/>
        <c:noMultiLvlLbl val="0"/>
      </c:catAx>
      <c:valAx>
        <c:axId val="1175445311"/>
        <c:scaling>
          <c:orientation val="minMax"/>
          <c:min val="0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/>
                  <a:t>Share</a:t>
                </a:r>
                <a:r>
                  <a:rPr lang="en-US" sz="1200" baseline="0"/>
                  <a:t> of Undergraduates with Pell Grants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52774794515973156"/>
              <c:y val="0.91487787365064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75455711"/>
        <c:crosses val="autoZero"/>
        <c:crossBetween val="between"/>
        <c:majorUnit val="0.2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7094289206629"/>
          <c:y val="0.17526170359742813"/>
          <c:w val="0.8378654855643044"/>
          <c:h val="0.69984882598330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'[Financial Aid Packaging for Dependent Students in Quartiles^J 2016 - Charts.xlsx]WL Burden'!$B$2</c:f>
              <c:strCache>
                <c:ptCount val="1"/>
                <c:pt idx="0">
                  <c:v>Pub 4-Yr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'[Financial Aid Packaging for Dependent Students in Quartiles^J 2016 - Charts.xlsx]WL Burden'!$A$3:$A$6</c:f>
              <c:strCache>
                <c:ptCount val="4"/>
                <c:pt idx="0">
                  <c:v> $0 - 32,777</c:v>
                </c:pt>
                <c:pt idx="1">
                  <c:v> $32,778 - 71,634</c:v>
                </c:pt>
                <c:pt idx="2">
                  <c:v> $71,635 - 124,716</c:v>
                </c:pt>
                <c:pt idx="3">
                  <c:v> $124,717 and more</c:v>
                </c:pt>
              </c:strCache>
            </c:strRef>
          </c:cat>
          <c:val>
            <c:numRef>
              <c:f>'[Financial Aid Packaging for Dependent Students in Quartiles^J 2016 - Charts.xlsx]WL Burden'!$B$3:$B$6</c:f>
              <c:numCache>
                <c:formatCode>_("$"* #,##0_);_("$"* \(#,##0\);_("$"* "-"??_);_(@_)</c:formatCode>
                <c:ptCount val="4"/>
                <c:pt idx="0">
                  <c:v>13444.788600000003</c:v>
                </c:pt>
                <c:pt idx="1">
                  <c:v>12409.356</c:v>
                </c:pt>
                <c:pt idx="2">
                  <c:v>3961.7095000000008</c:v>
                </c:pt>
                <c:pt idx="3" formatCode="&quot;$&quot;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6-4446-B2CD-E75F82D0DC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4"/>
        <c:axId val="786962432"/>
        <c:axId val="786951848"/>
      </c:barChart>
      <c:catAx>
        <c:axId val="786962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Parents' Income ($000)</a:t>
                </a:r>
              </a:p>
            </c:rich>
          </c:tx>
          <c:layout>
            <c:manualLayout>
              <c:xMode val="edge"/>
              <c:yMode val="edge"/>
              <c:x val="0.41493201044674022"/>
              <c:y val="0.9210562742157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6951848"/>
        <c:crosses val="autoZero"/>
        <c:auto val="1"/>
        <c:lblAlgn val="ctr"/>
        <c:lblOffset val="100"/>
        <c:tickLblSkip val="1"/>
        <c:noMultiLvlLbl val="0"/>
      </c:catAx>
      <c:valAx>
        <c:axId val="78695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dirty="0"/>
                  <a:t>Pell Grant Maximum Award =</a:t>
                </a:r>
              </a:p>
              <a:p>
                <a:pPr>
                  <a:defRPr sz="1400"/>
                </a:pPr>
                <a:r>
                  <a:rPr lang="en-US" sz="1400" dirty="0"/>
                  <a:t>Work-Study</a:t>
                </a:r>
                <a:r>
                  <a:rPr lang="en-US" sz="1400" baseline="0" dirty="0"/>
                  <a:t> + Loans + Unmet Need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2033590788443499E-3"/>
              <c:y val="0.32621219222597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6962432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/>
              <a:t>Gini Index</a:t>
            </a:r>
            <a:r>
              <a:rPr lang="en-US" sz="2000" b="1" baseline="0"/>
              <a:t> by State</a:t>
            </a:r>
          </a:p>
          <a:p>
            <a:pPr>
              <a:defRPr sz="2000" b="1"/>
            </a:pPr>
            <a:r>
              <a:rPr lang="en-US" sz="2000" b="1" baseline="0"/>
              <a:t>2019</a:t>
            </a:r>
            <a:endParaRPr lang="en-US" sz="2000" b="1"/>
          </a:p>
        </c:rich>
      </c:tx>
      <c:layout>
        <c:manualLayout>
          <c:xMode val="edge"/>
          <c:yMode val="edge"/>
          <c:x val="0.418970036376491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98144132131989"/>
          <c:y val="8.7263041130874588E-2"/>
          <c:w val="0.76455171851037629"/>
          <c:h val="0.832344658043530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State!$A$2:$A$52</c:f>
              <c:strCache>
                <c:ptCount val="51"/>
                <c:pt idx="0">
                  <c:v>Utah</c:v>
                </c:pt>
                <c:pt idx="1">
                  <c:v>Idaho</c:v>
                </c:pt>
                <c:pt idx="2">
                  <c:v>Wyoming</c:v>
                </c:pt>
                <c:pt idx="3">
                  <c:v>South Dakota</c:v>
                </c:pt>
                <c:pt idx="4">
                  <c:v>Alaska</c:v>
                </c:pt>
                <c:pt idx="5">
                  <c:v>Wisconsin</c:v>
                </c:pt>
                <c:pt idx="6">
                  <c:v>Hawaii</c:v>
                </c:pt>
                <c:pt idx="7">
                  <c:v>Nebraska</c:v>
                </c:pt>
                <c:pt idx="8">
                  <c:v>New Hampshire</c:v>
                </c:pt>
                <c:pt idx="9">
                  <c:v>Iowa</c:v>
                </c:pt>
                <c:pt idx="10">
                  <c:v>Minnesota</c:v>
                </c:pt>
                <c:pt idx="11">
                  <c:v>Vermont</c:v>
                </c:pt>
                <c:pt idx="12">
                  <c:v>Maine</c:v>
                </c:pt>
                <c:pt idx="13">
                  <c:v>Kansas</c:v>
                </c:pt>
                <c:pt idx="14">
                  <c:v>Oregon</c:v>
                </c:pt>
                <c:pt idx="15">
                  <c:v>Delaware</c:v>
                </c:pt>
                <c:pt idx="16">
                  <c:v>Colorado</c:v>
                </c:pt>
                <c:pt idx="17">
                  <c:v>Maryland</c:v>
                </c:pt>
                <c:pt idx="18">
                  <c:v>North Dakota</c:v>
                </c:pt>
                <c:pt idx="19">
                  <c:v>Washington</c:v>
                </c:pt>
                <c:pt idx="20">
                  <c:v>Indiana</c:v>
                </c:pt>
                <c:pt idx="21">
                  <c:v>Arizona</c:v>
                </c:pt>
                <c:pt idx="22">
                  <c:v>Montana</c:v>
                </c:pt>
                <c:pt idx="23">
                  <c:v>Rhode Island</c:v>
                </c:pt>
                <c:pt idx="24">
                  <c:v>Missouri</c:v>
                </c:pt>
                <c:pt idx="25">
                  <c:v>Michigan</c:v>
                </c:pt>
                <c:pt idx="26">
                  <c:v>West Virginia</c:v>
                </c:pt>
                <c:pt idx="27">
                  <c:v>Ohio</c:v>
                </c:pt>
                <c:pt idx="28">
                  <c:v>Virginia</c:v>
                </c:pt>
                <c:pt idx="29">
                  <c:v>Nevada</c:v>
                </c:pt>
                <c:pt idx="30">
                  <c:v>Oklahoma</c:v>
                </c:pt>
                <c:pt idx="31">
                  <c:v>Alabama</c:v>
                </c:pt>
                <c:pt idx="32">
                  <c:v>North Carolina</c:v>
                </c:pt>
                <c:pt idx="33">
                  <c:v>Pennsylvania</c:v>
                </c:pt>
                <c:pt idx="34">
                  <c:v>South Carolina</c:v>
                </c:pt>
                <c:pt idx="35">
                  <c:v>Tennessee</c:v>
                </c:pt>
                <c:pt idx="36">
                  <c:v>Arkansas</c:v>
                </c:pt>
                <c:pt idx="37">
                  <c:v>Texas</c:v>
                </c:pt>
                <c:pt idx="38">
                  <c:v>Kentucky</c:v>
                </c:pt>
                <c:pt idx="39">
                  <c:v>New Mexico</c:v>
                </c:pt>
                <c:pt idx="40">
                  <c:v>New Jersey</c:v>
                </c:pt>
                <c:pt idx="41">
                  <c:v>Georgia</c:v>
                </c:pt>
                <c:pt idx="42">
                  <c:v>Illinois</c:v>
                </c:pt>
                <c:pt idx="43">
                  <c:v>Massachusetts</c:v>
                </c:pt>
                <c:pt idx="44">
                  <c:v>Florida</c:v>
                </c:pt>
                <c:pt idx="45">
                  <c:v>California</c:v>
                </c:pt>
                <c:pt idx="46">
                  <c:v>Mississippi</c:v>
                </c:pt>
                <c:pt idx="47">
                  <c:v>Louisiana</c:v>
                </c:pt>
                <c:pt idx="48">
                  <c:v>Connecticut</c:v>
                </c:pt>
                <c:pt idx="49">
                  <c:v>Dist of Columbia</c:v>
                </c:pt>
                <c:pt idx="50">
                  <c:v>New York</c:v>
                </c:pt>
              </c:strCache>
            </c:strRef>
          </c:cat>
          <c:val>
            <c:numRef>
              <c:f>State!$B$2:$B$52</c:f>
              <c:numCache>
                <c:formatCode>0.0000</c:formatCode>
                <c:ptCount val="51"/>
                <c:pt idx="0">
                  <c:v>0.42680000000000001</c:v>
                </c:pt>
                <c:pt idx="1">
                  <c:v>0.43369999999999997</c:v>
                </c:pt>
                <c:pt idx="2">
                  <c:v>0.4345</c:v>
                </c:pt>
                <c:pt idx="3">
                  <c:v>0.436</c:v>
                </c:pt>
                <c:pt idx="4">
                  <c:v>0.43759999999999999</c:v>
                </c:pt>
                <c:pt idx="5">
                  <c:v>0.43909999999999999</c:v>
                </c:pt>
                <c:pt idx="6">
                  <c:v>0.43969999999999998</c:v>
                </c:pt>
                <c:pt idx="7">
                  <c:v>0.44</c:v>
                </c:pt>
                <c:pt idx="8">
                  <c:v>0.44059999999999999</c:v>
                </c:pt>
                <c:pt idx="9">
                  <c:v>0.44219999999999998</c:v>
                </c:pt>
                <c:pt idx="10">
                  <c:v>0.44340000000000002</c:v>
                </c:pt>
                <c:pt idx="11">
                  <c:v>0.4471</c:v>
                </c:pt>
                <c:pt idx="12">
                  <c:v>0.44900000000000001</c:v>
                </c:pt>
                <c:pt idx="13">
                  <c:v>0.45</c:v>
                </c:pt>
                <c:pt idx="14">
                  <c:v>0.45</c:v>
                </c:pt>
                <c:pt idx="15">
                  <c:v>0.45090000000000002</c:v>
                </c:pt>
                <c:pt idx="16">
                  <c:v>0.45479999999999998</c:v>
                </c:pt>
                <c:pt idx="17">
                  <c:v>0.45579999999999998</c:v>
                </c:pt>
                <c:pt idx="18">
                  <c:v>0.45579999999999998</c:v>
                </c:pt>
                <c:pt idx="19">
                  <c:v>0.4577</c:v>
                </c:pt>
                <c:pt idx="20">
                  <c:v>0.45839999999999997</c:v>
                </c:pt>
                <c:pt idx="21">
                  <c:v>0.45910000000000001</c:v>
                </c:pt>
                <c:pt idx="22">
                  <c:v>0.4597</c:v>
                </c:pt>
                <c:pt idx="23">
                  <c:v>0.46279999999999999</c:v>
                </c:pt>
                <c:pt idx="24">
                  <c:v>0.46329999999999999</c:v>
                </c:pt>
                <c:pt idx="25">
                  <c:v>0.46339999999999998</c:v>
                </c:pt>
                <c:pt idx="26">
                  <c:v>0.46439999999999998</c:v>
                </c:pt>
                <c:pt idx="27">
                  <c:v>0.46510000000000001</c:v>
                </c:pt>
                <c:pt idx="28">
                  <c:v>0.46899999999999997</c:v>
                </c:pt>
                <c:pt idx="29">
                  <c:v>0.47099999999999997</c:v>
                </c:pt>
                <c:pt idx="30">
                  <c:v>0.47389999999999999</c:v>
                </c:pt>
                <c:pt idx="31">
                  <c:v>0.47410000000000002</c:v>
                </c:pt>
                <c:pt idx="32">
                  <c:v>0.4743</c:v>
                </c:pt>
                <c:pt idx="33">
                  <c:v>0.47449999999999998</c:v>
                </c:pt>
                <c:pt idx="34">
                  <c:v>0.47470000000000001</c:v>
                </c:pt>
                <c:pt idx="35">
                  <c:v>0.47489999999999999</c:v>
                </c:pt>
                <c:pt idx="36">
                  <c:v>0.47499999999999998</c:v>
                </c:pt>
                <c:pt idx="37">
                  <c:v>0.4753</c:v>
                </c:pt>
                <c:pt idx="38">
                  <c:v>0.47639999999999999</c:v>
                </c:pt>
                <c:pt idx="39">
                  <c:v>0.4768</c:v>
                </c:pt>
                <c:pt idx="40">
                  <c:v>0.47820000000000001</c:v>
                </c:pt>
                <c:pt idx="41">
                  <c:v>0.47949999999999998</c:v>
                </c:pt>
                <c:pt idx="42">
                  <c:v>0.48</c:v>
                </c:pt>
                <c:pt idx="43">
                  <c:v>0.4803</c:v>
                </c:pt>
                <c:pt idx="44">
                  <c:v>0.48080000000000001</c:v>
                </c:pt>
                <c:pt idx="45">
                  <c:v>0.48659999999999998</c:v>
                </c:pt>
                <c:pt idx="46">
                  <c:v>0.48959999999999998</c:v>
                </c:pt>
                <c:pt idx="47">
                  <c:v>0.49780000000000002</c:v>
                </c:pt>
                <c:pt idx="48">
                  <c:v>0.50239999999999996</c:v>
                </c:pt>
                <c:pt idx="49">
                  <c:v>0.51149999999999995</c:v>
                </c:pt>
                <c:pt idx="50">
                  <c:v>0.51490000000000002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D-43E9-BE48-78088593B4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96713528"/>
        <c:axId val="596723720"/>
      </c:barChart>
      <c:catAx>
        <c:axId val="596713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6723720"/>
        <c:crosses val="autoZero"/>
        <c:auto val="1"/>
        <c:lblAlgn val="ctr"/>
        <c:lblOffset val="100"/>
        <c:tickLblSkip val="1"/>
        <c:noMultiLvlLbl val="0"/>
      </c:catAx>
      <c:valAx>
        <c:axId val="596723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Gini Index</a:t>
                </a:r>
              </a:p>
            </c:rich>
          </c:tx>
          <c:layout>
            <c:manualLayout>
              <c:xMode val="edge"/>
              <c:yMode val="edge"/>
              <c:x val="0.50075176970313318"/>
              <c:y val="0.9686274555934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0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671352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b="1" dirty="0"/>
              <a:t>Change in Gini Index</a:t>
            </a:r>
            <a:r>
              <a:rPr lang="en-US" sz="1800" b="1" baseline="0" dirty="0"/>
              <a:t> by State</a:t>
            </a:r>
          </a:p>
          <a:p>
            <a:pPr>
              <a:defRPr sz="1800" b="1"/>
            </a:pPr>
            <a:r>
              <a:rPr lang="en-US" sz="1800" b="1" baseline="0" dirty="0"/>
              <a:t>1979 to 2019</a:t>
            </a:r>
            <a:endParaRPr lang="en-US" sz="1800" b="1" dirty="0"/>
          </a:p>
        </c:rich>
      </c:tx>
      <c:layout>
        <c:manualLayout>
          <c:xMode val="edge"/>
          <c:yMode val="edge"/>
          <c:x val="0.404878785458043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798978987717144"/>
          <c:y val="8.7263041130874588E-2"/>
          <c:w val="0.71154327453397725"/>
          <c:h val="0.832344658043530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Change!$A$2:$A$52</c:f>
              <c:strCache>
                <c:ptCount val="51"/>
                <c:pt idx="0">
                  <c:v>South Dakota</c:v>
                </c:pt>
                <c:pt idx="1">
                  <c:v>Idaho</c:v>
                </c:pt>
                <c:pt idx="2">
                  <c:v>Nebraska</c:v>
                </c:pt>
                <c:pt idx="3">
                  <c:v>Alaska</c:v>
                </c:pt>
                <c:pt idx="4">
                  <c:v>Arkansas</c:v>
                </c:pt>
                <c:pt idx="5">
                  <c:v>Alabama</c:v>
                </c:pt>
                <c:pt idx="6">
                  <c:v>Mississippi</c:v>
                </c:pt>
                <c:pt idx="7">
                  <c:v>Hawaii</c:v>
                </c:pt>
                <c:pt idx="8">
                  <c:v>Kansas</c:v>
                </c:pt>
                <c:pt idx="9">
                  <c:v>Iowa</c:v>
                </c:pt>
                <c:pt idx="10">
                  <c:v>Minnesota</c:v>
                </c:pt>
                <c:pt idx="11">
                  <c:v>Delaware</c:v>
                </c:pt>
                <c:pt idx="12">
                  <c:v>Oklahoma</c:v>
                </c:pt>
                <c:pt idx="13">
                  <c:v>Missouri</c:v>
                </c:pt>
                <c:pt idx="14">
                  <c:v>Utah</c:v>
                </c:pt>
                <c:pt idx="15">
                  <c:v>Oregon</c:v>
                </c:pt>
                <c:pt idx="16">
                  <c:v>Kentucky</c:v>
                </c:pt>
                <c:pt idx="17">
                  <c:v>Tennessee</c:v>
                </c:pt>
                <c:pt idx="18">
                  <c:v>Wisconsin</c:v>
                </c:pt>
                <c:pt idx="19">
                  <c:v>West Virginia</c:v>
                </c:pt>
                <c:pt idx="20">
                  <c:v>Georgia</c:v>
                </c:pt>
                <c:pt idx="21">
                  <c:v>North Dakota</c:v>
                </c:pt>
                <c:pt idx="22">
                  <c:v>Florida</c:v>
                </c:pt>
                <c:pt idx="23">
                  <c:v>Louisiana</c:v>
                </c:pt>
                <c:pt idx="24">
                  <c:v>Arizona</c:v>
                </c:pt>
                <c:pt idx="25">
                  <c:v>Texas</c:v>
                </c:pt>
                <c:pt idx="26">
                  <c:v>Vermont</c:v>
                </c:pt>
                <c:pt idx="27">
                  <c:v>Dist of Columbia</c:v>
                </c:pt>
                <c:pt idx="28">
                  <c:v>New Mexico</c:v>
                </c:pt>
                <c:pt idx="29">
                  <c:v>Wyoming</c:v>
                </c:pt>
                <c:pt idx="30">
                  <c:v>Colorado</c:v>
                </c:pt>
                <c:pt idx="31">
                  <c:v>Montana</c:v>
                </c:pt>
                <c:pt idx="32">
                  <c:v>Rhode Island</c:v>
                </c:pt>
                <c:pt idx="33">
                  <c:v>Maine</c:v>
                </c:pt>
                <c:pt idx="34">
                  <c:v>New Hampshire</c:v>
                </c:pt>
                <c:pt idx="35">
                  <c:v>South Carolina</c:v>
                </c:pt>
                <c:pt idx="36">
                  <c:v>Washington</c:v>
                </c:pt>
                <c:pt idx="37">
                  <c:v>Virginia</c:v>
                </c:pt>
                <c:pt idx="38">
                  <c:v>Maryland</c:v>
                </c:pt>
                <c:pt idx="39">
                  <c:v>North Carolina</c:v>
                </c:pt>
                <c:pt idx="40">
                  <c:v>Michigan</c:v>
                </c:pt>
                <c:pt idx="41">
                  <c:v>California</c:v>
                </c:pt>
                <c:pt idx="42">
                  <c:v>Indiana</c:v>
                </c:pt>
                <c:pt idx="43">
                  <c:v>Ohio</c:v>
                </c:pt>
                <c:pt idx="44">
                  <c:v>Massachusetts</c:v>
                </c:pt>
                <c:pt idx="45">
                  <c:v>Pennsylvania</c:v>
                </c:pt>
                <c:pt idx="46">
                  <c:v>Illinois</c:v>
                </c:pt>
                <c:pt idx="47">
                  <c:v>Nevada</c:v>
                </c:pt>
                <c:pt idx="48">
                  <c:v>New Jersey</c:v>
                </c:pt>
                <c:pt idx="49">
                  <c:v>New York</c:v>
                </c:pt>
                <c:pt idx="50">
                  <c:v>Connecticut</c:v>
                </c:pt>
              </c:strCache>
            </c:strRef>
          </c:cat>
          <c:val>
            <c:numRef>
              <c:f>Change!$B$2:$B$52</c:f>
              <c:numCache>
                <c:formatCode>0.0000</c:formatCode>
                <c:ptCount val="51"/>
                <c:pt idx="0">
                  <c:v>2.7000000000000024E-2</c:v>
                </c:pt>
                <c:pt idx="1">
                  <c:v>4.3699999999999961E-2</c:v>
                </c:pt>
                <c:pt idx="2">
                  <c:v>4.3999999999999984E-2</c:v>
                </c:pt>
                <c:pt idx="3">
                  <c:v>4.4599999999999973E-2</c:v>
                </c:pt>
                <c:pt idx="4">
                  <c:v>4.6999999999999986E-2</c:v>
                </c:pt>
                <c:pt idx="5">
                  <c:v>4.7100000000000031E-2</c:v>
                </c:pt>
                <c:pt idx="6">
                  <c:v>4.9599999999999977E-2</c:v>
                </c:pt>
                <c:pt idx="7">
                  <c:v>4.9699999999999966E-2</c:v>
                </c:pt>
                <c:pt idx="8">
                  <c:v>5.099999999999999E-2</c:v>
                </c:pt>
                <c:pt idx="9">
                  <c:v>5.2199999999999969E-2</c:v>
                </c:pt>
                <c:pt idx="10">
                  <c:v>5.2400000000000002E-2</c:v>
                </c:pt>
                <c:pt idx="11">
                  <c:v>5.4900000000000004E-2</c:v>
                </c:pt>
                <c:pt idx="12">
                  <c:v>5.4900000000000004E-2</c:v>
                </c:pt>
                <c:pt idx="13">
                  <c:v>5.5300000000000016E-2</c:v>
                </c:pt>
                <c:pt idx="14">
                  <c:v>5.5800000000000016E-2</c:v>
                </c:pt>
                <c:pt idx="15">
                  <c:v>5.5999999999999994E-2</c:v>
                </c:pt>
                <c:pt idx="16">
                  <c:v>5.6400000000000006E-2</c:v>
                </c:pt>
                <c:pt idx="17">
                  <c:v>5.6900000000000006E-2</c:v>
                </c:pt>
                <c:pt idx="18">
                  <c:v>5.8099999999999985E-2</c:v>
                </c:pt>
                <c:pt idx="19">
                  <c:v>5.8399999999999952E-2</c:v>
                </c:pt>
                <c:pt idx="20">
                  <c:v>5.8499999999999996E-2</c:v>
                </c:pt>
                <c:pt idx="21">
                  <c:v>5.8799999999999963E-2</c:v>
                </c:pt>
                <c:pt idx="22">
                  <c:v>5.980000000000002E-2</c:v>
                </c:pt>
                <c:pt idx="23">
                  <c:v>5.980000000000002E-2</c:v>
                </c:pt>
                <c:pt idx="24">
                  <c:v>6.0099999999999987E-2</c:v>
                </c:pt>
                <c:pt idx="25">
                  <c:v>6.030000000000002E-2</c:v>
                </c:pt>
                <c:pt idx="26">
                  <c:v>6.1099999999999988E-2</c:v>
                </c:pt>
                <c:pt idx="27">
                  <c:v>6.1499999999999944E-2</c:v>
                </c:pt>
                <c:pt idx="28">
                  <c:v>6.1800000000000022E-2</c:v>
                </c:pt>
                <c:pt idx="29">
                  <c:v>6.25E-2</c:v>
                </c:pt>
                <c:pt idx="30">
                  <c:v>6.2799999999999967E-2</c:v>
                </c:pt>
                <c:pt idx="31">
                  <c:v>6.469999999999998E-2</c:v>
                </c:pt>
                <c:pt idx="32">
                  <c:v>6.579999999999997E-2</c:v>
                </c:pt>
                <c:pt idx="33">
                  <c:v>6.7000000000000004E-2</c:v>
                </c:pt>
                <c:pt idx="34">
                  <c:v>6.8599999999999994E-2</c:v>
                </c:pt>
                <c:pt idx="35">
                  <c:v>6.8699999999999983E-2</c:v>
                </c:pt>
                <c:pt idx="36">
                  <c:v>6.9699999999999984E-2</c:v>
                </c:pt>
                <c:pt idx="37">
                  <c:v>6.9999999999999951E-2</c:v>
                </c:pt>
                <c:pt idx="38">
                  <c:v>7.0799999999999974E-2</c:v>
                </c:pt>
                <c:pt idx="39">
                  <c:v>7.1299999999999975E-2</c:v>
                </c:pt>
                <c:pt idx="40">
                  <c:v>7.4399999999999966E-2</c:v>
                </c:pt>
                <c:pt idx="41">
                  <c:v>7.8600000000000003E-2</c:v>
                </c:pt>
                <c:pt idx="42">
                  <c:v>7.9399999999999971E-2</c:v>
                </c:pt>
                <c:pt idx="43">
                  <c:v>8.0100000000000005E-2</c:v>
                </c:pt>
                <c:pt idx="44">
                  <c:v>8.2299999999999984E-2</c:v>
                </c:pt>
                <c:pt idx="45">
                  <c:v>8.3499999999999963E-2</c:v>
                </c:pt>
                <c:pt idx="46">
                  <c:v>8.3999999999999964E-2</c:v>
                </c:pt>
                <c:pt idx="47">
                  <c:v>8.3999999999999964E-2</c:v>
                </c:pt>
                <c:pt idx="48">
                  <c:v>8.5199999999999998E-2</c:v>
                </c:pt>
                <c:pt idx="49">
                  <c:v>9.5900000000000041E-2</c:v>
                </c:pt>
                <c:pt idx="50">
                  <c:v>0.11239999999999994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A-41C9-A232-43BC2BF171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96720584"/>
        <c:axId val="596717448"/>
      </c:barChart>
      <c:catAx>
        <c:axId val="596720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6717448"/>
        <c:crosses val="autoZero"/>
        <c:auto val="1"/>
        <c:lblAlgn val="ctr"/>
        <c:lblOffset val="100"/>
        <c:tickLblSkip val="1"/>
        <c:noMultiLvlLbl val="0"/>
      </c:catAx>
      <c:valAx>
        <c:axId val="596717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Gini Index</a:t>
                </a:r>
              </a:p>
            </c:rich>
          </c:tx>
          <c:layout>
            <c:manualLayout>
              <c:xMode val="edge"/>
              <c:yMode val="edge"/>
              <c:x val="0.53190462111653924"/>
              <c:y val="0.97292250631575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0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672058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/>
              <a:t>Median Family Income </a:t>
            </a:r>
          </a:p>
          <a:p>
            <a:pPr>
              <a:defRPr sz="2000" b="1"/>
            </a:pPr>
            <a:r>
              <a:rPr lang="en-US" sz="2000" b="1"/>
              <a:t>by Educational Attainment of Householder </a:t>
            </a:r>
          </a:p>
          <a:p>
            <a:pPr>
              <a:defRPr sz="2000" b="1"/>
            </a:pPr>
            <a:r>
              <a:rPr lang="en-US" sz="2000" b="1"/>
              <a:t>2020</a:t>
            </a:r>
          </a:p>
        </c:rich>
      </c:tx>
      <c:layout>
        <c:manualLayout>
          <c:xMode val="edge"/>
          <c:yMode val="edge"/>
          <c:x val="0.28115331870753307"/>
          <c:y val="1.770324289574298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814284148330757"/>
          <c:y val="0.15567479565744888"/>
          <c:w val="0.68218942787671399"/>
          <c:h val="0.719194029317763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Charts'!$B$62:$J$62</c:f>
              <c:strCache>
                <c:ptCount val="9"/>
                <c:pt idx="0">
                  <c:v>Less than 9th Grade</c:v>
                </c:pt>
                <c:pt idx="1">
                  <c:v>9th to 12th Grade/No Diploma</c:v>
                </c:pt>
                <c:pt idx="2">
                  <c:v>High School Graduate</c:v>
                </c:pt>
                <c:pt idx="3">
                  <c:v>Some College, No Degree</c:v>
                </c:pt>
                <c:pt idx="4">
                  <c:v>Associate Degree</c:v>
                </c:pt>
                <c:pt idx="5">
                  <c:v>Bachelor's Degree</c:v>
                </c:pt>
                <c:pt idx="6">
                  <c:v>Master's Degree</c:v>
                </c:pt>
                <c:pt idx="7">
                  <c:v>Professional Degree</c:v>
                </c:pt>
                <c:pt idx="8">
                  <c:v>Doctorate Degree</c:v>
                </c:pt>
              </c:strCache>
            </c:strRef>
          </c:cat>
          <c:val>
            <c:numRef>
              <c:f>'Family Charts'!$B$93:$J$93</c:f>
              <c:numCache>
                <c:formatCode>_("$"* #,##0_);_("$"* \(#,##0\);_("$"* "-"??_);_(@_)</c:formatCode>
                <c:ptCount val="9"/>
                <c:pt idx="0">
                  <c:v>39473</c:v>
                </c:pt>
                <c:pt idx="1">
                  <c:v>40024</c:v>
                </c:pt>
                <c:pt idx="2">
                  <c:v>60583</c:v>
                </c:pt>
                <c:pt idx="3">
                  <c:v>73290</c:v>
                </c:pt>
                <c:pt idx="4">
                  <c:v>82738</c:v>
                </c:pt>
                <c:pt idx="5">
                  <c:v>119690</c:v>
                </c:pt>
                <c:pt idx="6">
                  <c:v>139640</c:v>
                </c:pt>
                <c:pt idx="7">
                  <c:v>180303</c:v>
                </c:pt>
                <c:pt idx="8">
                  <c:v>171210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A-4D08-90B0-8F69A207C1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1585720"/>
        <c:axId val="961585328"/>
      </c:barChart>
      <c:catAx>
        <c:axId val="961585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61585328"/>
        <c:crosses val="autoZero"/>
        <c:auto val="1"/>
        <c:lblAlgn val="ctr"/>
        <c:lblOffset val="100"/>
        <c:noMultiLvlLbl val="0"/>
      </c:catAx>
      <c:valAx>
        <c:axId val="961585328"/>
        <c:scaling>
          <c:orientation val="minMax"/>
          <c:max val="250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Median Income</a:t>
                </a:r>
              </a:p>
            </c:rich>
          </c:tx>
          <c:layout>
            <c:manualLayout>
              <c:xMode val="edge"/>
              <c:yMode val="edge"/>
              <c:x val="0.5070669329666152"/>
              <c:y val="0.93071884229250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high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61585720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/>
              <a:t> Change in Median Family Income </a:t>
            </a:r>
          </a:p>
          <a:p>
            <a:pPr>
              <a:defRPr sz="2000" b="1"/>
            </a:pPr>
            <a:r>
              <a:rPr lang="en-US" sz="2000" b="1"/>
              <a:t>by Educational Attainment of Householder </a:t>
            </a:r>
          </a:p>
          <a:p>
            <a:pPr>
              <a:defRPr sz="2000" b="1"/>
            </a:pPr>
            <a:r>
              <a:rPr lang="en-US" sz="2000" b="1"/>
              <a:t>1991 to 2020</a:t>
            </a:r>
          </a:p>
        </c:rich>
      </c:tx>
      <c:layout>
        <c:manualLayout>
          <c:xMode val="edge"/>
          <c:yMode val="edge"/>
          <c:x val="0.31469073906994266"/>
          <c:y val="1.7309128025663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065510094658306"/>
          <c:y val="0.16863779527559056"/>
          <c:w val="0.69549685738067468"/>
          <c:h val="0.706231116943715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1.3245033112582781E-2"/>
                  <c:y val="1.785491099326869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84-4497-B140-D23AD3B10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Charts'!$B$62:$J$62</c:f>
              <c:strCache>
                <c:ptCount val="9"/>
                <c:pt idx="0">
                  <c:v>Less than 9th Grade</c:v>
                </c:pt>
                <c:pt idx="1">
                  <c:v>9th to 12th Grade/No Diploma</c:v>
                </c:pt>
                <c:pt idx="2">
                  <c:v>High School Graduate</c:v>
                </c:pt>
                <c:pt idx="3">
                  <c:v>Some College, No Degree</c:v>
                </c:pt>
                <c:pt idx="4">
                  <c:v>Associate Degree</c:v>
                </c:pt>
                <c:pt idx="5">
                  <c:v>Bachelor's Degree</c:v>
                </c:pt>
                <c:pt idx="6">
                  <c:v>Master's Degree</c:v>
                </c:pt>
                <c:pt idx="7">
                  <c:v>Professional Degree</c:v>
                </c:pt>
                <c:pt idx="8">
                  <c:v>Doctorate Degree</c:v>
                </c:pt>
              </c:strCache>
            </c:strRef>
          </c:cat>
          <c:val>
            <c:numRef>
              <c:f>'Family Charts'!$B$63:$J$63</c:f>
              <c:numCache>
                <c:formatCode>_("$"* #,##0_);_("$"* \(#,##0\);_("$"* "-"??_);_(@_)</c:formatCode>
                <c:ptCount val="9"/>
                <c:pt idx="0">
                  <c:v>6559</c:v>
                </c:pt>
                <c:pt idx="1">
                  <c:v>-1612</c:v>
                </c:pt>
                <c:pt idx="2">
                  <c:v>-1225</c:v>
                </c:pt>
                <c:pt idx="3">
                  <c:v>-1590</c:v>
                </c:pt>
                <c:pt idx="4">
                  <c:v>614</c:v>
                </c:pt>
                <c:pt idx="5">
                  <c:v>15511</c:v>
                </c:pt>
                <c:pt idx="6">
                  <c:v>17805</c:v>
                </c:pt>
                <c:pt idx="7">
                  <c:v>20613</c:v>
                </c:pt>
                <c:pt idx="8">
                  <c:v>24514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84-4497-B140-D23AD3B107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61570824"/>
        <c:axId val="961581408"/>
      </c:barChart>
      <c:catAx>
        <c:axId val="961570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61581408"/>
        <c:crosses val="autoZero"/>
        <c:auto val="1"/>
        <c:lblAlgn val="ctr"/>
        <c:lblOffset val="100"/>
        <c:noMultiLvlLbl val="0"/>
      </c:catAx>
      <c:valAx>
        <c:axId val="961581408"/>
        <c:scaling>
          <c:orientation val="minMax"/>
          <c:max val="30000"/>
          <c:min val="-10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Median Income</a:t>
                </a:r>
              </a:p>
            </c:rich>
          </c:tx>
          <c:layout>
            <c:manualLayout>
              <c:xMode val="edge"/>
              <c:yMode val="edge"/>
              <c:x val="0.50053171250729078"/>
              <c:y val="0.94182997958588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high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61570824"/>
        <c:crosses val="autoZero"/>
        <c:crossBetween val="between"/>
        <c:majorUnit val="5000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/>
              <a:t>Median Income</a:t>
            </a:r>
            <a:r>
              <a:rPr lang="en-US" sz="2000" b="1" baseline="0"/>
              <a:t> for Males, Age 25 Years and Older</a:t>
            </a:r>
          </a:p>
          <a:p>
            <a:pPr>
              <a:defRPr sz="2000" b="1"/>
            </a:pPr>
            <a:r>
              <a:rPr lang="en-US" sz="2000" b="1" baseline="0"/>
              <a:t>by Educational Attainment</a:t>
            </a:r>
          </a:p>
          <a:p>
            <a:pPr>
              <a:defRPr sz="2000" b="1"/>
            </a:pPr>
            <a:r>
              <a:rPr lang="en-US" sz="2000" b="1" baseline="0"/>
              <a:t>2020</a:t>
            </a:r>
            <a:endParaRPr lang="en-US" sz="2000" b="1"/>
          </a:p>
        </c:rich>
      </c:tx>
      <c:layout>
        <c:manualLayout>
          <c:xMode val="edge"/>
          <c:yMode val="edge"/>
          <c:x val="0.33497699033374656"/>
          <c:y val="1.2433731771795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89030852469617"/>
          <c:y val="0.19190283400809713"/>
          <c:w val="0.73797835217721119"/>
          <c:h val="0.681749922960034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Males!$A$4:$A$12</c:f>
              <c:strCache>
                <c:ptCount val="9"/>
                <c:pt idx="0">
                  <c:v>Doctorate Degree</c:v>
                </c:pt>
                <c:pt idx="1">
                  <c:v>Professional Degree</c:v>
                </c:pt>
                <c:pt idx="2">
                  <c:v>Master's Degree</c:v>
                </c:pt>
                <c:pt idx="3">
                  <c:v>Bachelor's Degree</c:v>
                </c:pt>
                <c:pt idx="4">
                  <c:v>Associate Degree</c:v>
                </c:pt>
                <c:pt idx="5">
                  <c:v>Some College, No Degree</c:v>
                </c:pt>
                <c:pt idx="6">
                  <c:v>High School Graduate</c:v>
                </c:pt>
                <c:pt idx="7">
                  <c:v>9th to 12th Grade/no Diploma</c:v>
                </c:pt>
                <c:pt idx="8">
                  <c:v>Less than 9th Grade</c:v>
                </c:pt>
              </c:strCache>
            </c:strRef>
          </c:cat>
          <c:val>
            <c:numRef>
              <c:f>Males!$B$4:$B$12</c:f>
              <c:numCache>
                <c:formatCode>_("$"* #,##0_);_("$"* \(#,##0\);_("$"* "-"??_);_(@_)</c:formatCode>
                <c:ptCount val="9"/>
                <c:pt idx="0">
                  <c:v>112912</c:v>
                </c:pt>
                <c:pt idx="1">
                  <c:v>110937</c:v>
                </c:pt>
                <c:pt idx="2">
                  <c:v>87172</c:v>
                </c:pt>
                <c:pt idx="3">
                  <c:v>70653</c:v>
                </c:pt>
                <c:pt idx="4">
                  <c:v>51436</c:v>
                </c:pt>
                <c:pt idx="5">
                  <c:v>42920</c:v>
                </c:pt>
                <c:pt idx="6">
                  <c:v>36271</c:v>
                </c:pt>
                <c:pt idx="7">
                  <c:v>25102</c:v>
                </c:pt>
                <c:pt idx="8">
                  <c:v>23358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7-4C74-A5E4-2D43126A66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72275343"/>
        <c:axId val="1072287407"/>
      </c:barChart>
      <c:catAx>
        <c:axId val="1072275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2287407"/>
        <c:crosses val="autoZero"/>
        <c:auto val="1"/>
        <c:lblAlgn val="ctr"/>
        <c:lblOffset val="100"/>
        <c:noMultiLvlLbl val="0"/>
      </c:catAx>
      <c:valAx>
        <c:axId val="1072287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Median</a:t>
                </a:r>
                <a:r>
                  <a:rPr lang="en-US" sz="1400" baseline="0"/>
                  <a:t> Income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54594550493248828"/>
              <c:y val="0.938186666761420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2275343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/>
              <a:t>Change in Median Income for Males, Age 25 Years and Older</a:t>
            </a:r>
          </a:p>
          <a:p>
            <a:pPr>
              <a:defRPr sz="2000" b="1"/>
            </a:pPr>
            <a:r>
              <a:rPr lang="en-US" sz="2000" b="1"/>
              <a:t>by Educational Attainment</a:t>
            </a:r>
          </a:p>
          <a:p>
            <a:pPr>
              <a:defRPr sz="2000" b="1"/>
            </a:pPr>
            <a:r>
              <a:rPr lang="en-US" sz="2000" b="1"/>
              <a:t>1958 to 2020</a:t>
            </a:r>
          </a:p>
        </c:rich>
      </c:tx>
      <c:layout>
        <c:manualLayout>
          <c:xMode val="edge"/>
          <c:yMode val="edge"/>
          <c:x val="0.21134899912967797"/>
          <c:y val="1.8893387314439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25739153062355"/>
          <c:y val="0.19931029454651503"/>
          <c:w val="0.65808319270753424"/>
          <c:h val="0.648416593759113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'Change-Males'!$A$4:$A$9</c:f>
              <c:strCache>
                <c:ptCount val="6"/>
                <c:pt idx="0">
                  <c:v>5 Years or More of College</c:v>
                </c:pt>
                <c:pt idx="1">
                  <c:v>Bachelor's Degree</c:v>
                </c:pt>
                <c:pt idx="2">
                  <c:v>1 to 3 Years of College</c:v>
                </c:pt>
                <c:pt idx="3">
                  <c:v>High School Graduate</c:v>
                </c:pt>
                <c:pt idx="4">
                  <c:v>9th to 12th Grade/no Diploma</c:v>
                </c:pt>
                <c:pt idx="5">
                  <c:v>Less than 9th Grade</c:v>
                </c:pt>
              </c:strCache>
            </c:strRef>
          </c:cat>
          <c:val>
            <c:numRef>
              <c:f>'Change-Males'!$B$4:$B$9</c:f>
              <c:numCache>
                <c:formatCode>_("$"* #,##0_);_("$"* \(#,##0\);_("$"* "-"??_);_(@_)</c:formatCode>
                <c:ptCount val="6"/>
                <c:pt idx="0">
                  <c:v>39028.991820488649</c:v>
                </c:pt>
                <c:pt idx="1">
                  <c:v>17913.783505154643</c:v>
                </c:pt>
                <c:pt idx="2">
                  <c:v>2214.4776212686556</c:v>
                </c:pt>
                <c:pt idx="3">
                  <c:v>-2965.0907216494816</c:v>
                </c:pt>
                <c:pt idx="4">
                  <c:v>-9221.7195876288679</c:v>
                </c:pt>
                <c:pt idx="5">
                  <c:v>2026.5195876288672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E-46D8-B89C-352DD18514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72275343"/>
        <c:axId val="1072287407"/>
      </c:barChart>
      <c:catAx>
        <c:axId val="1072275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2287407"/>
        <c:crosses val="autoZero"/>
        <c:auto val="1"/>
        <c:lblAlgn val="ctr"/>
        <c:lblOffset val="100"/>
        <c:noMultiLvlLbl val="0"/>
      </c:catAx>
      <c:valAx>
        <c:axId val="1072287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Median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2275343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/>
              <a:t>Median Income</a:t>
            </a:r>
            <a:r>
              <a:rPr lang="en-US" sz="2000" b="1" baseline="0"/>
              <a:t> for Females, Age 25 Years and Older</a:t>
            </a:r>
          </a:p>
          <a:p>
            <a:pPr>
              <a:defRPr sz="2000" b="1"/>
            </a:pPr>
            <a:r>
              <a:rPr lang="en-US" sz="2000" b="1" baseline="0"/>
              <a:t>by Educational Attainment</a:t>
            </a:r>
          </a:p>
          <a:p>
            <a:pPr>
              <a:defRPr sz="2000" b="1"/>
            </a:pPr>
            <a:r>
              <a:rPr lang="en-US" sz="2000" b="1" baseline="0"/>
              <a:t>2020</a:t>
            </a:r>
            <a:endParaRPr lang="en-US" sz="2000" b="1"/>
          </a:p>
        </c:rich>
      </c:tx>
      <c:layout>
        <c:manualLayout>
          <c:xMode val="edge"/>
          <c:yMode val="edge"/>
          <c:x val="0.28652741514360319"/>
          <c:y val="1.6194331983805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54687955672208"/>
          <c:y val="0.18438852717801618"/>
          <c:w val="0.67191066521384568"/>
          <c:h val="0.681749922960034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Females!$A$4:$A$12</c:f>
              <c:strCache>
                <c:ptCount val="9"/>
                <c:pt idx="0">
                  <c:v>Doctorate Degree</c:v>
                </c:pt>
                <c:pt idx="1">
                  <c:v>Professional Degree</c:v>
                </c:pt>
                <c:pt idx="2">
                  <c:v>Master's Degree</c:v>
                </c:pt>
                <c:pt idx="3">
                  <c:v>Bachelor's Degree</c:v>
                </c:pt>
                <c:pt idx="4">
                  <c:v>Associate Degree</c:v>
                </c:pt>
                <c:pt idx="5">
                  <c:v>Some College, No Degree</c:v>
                </c:pt>
                <c:pt idx="6">
                  <c:v>High School Graduate</c:v>
                </c:pt>
                <c:pt idx="7">
                  <c:v>9th to 12th Grade/no Diploma</c:v>
                </c:pt>
                <c:pt idx="8">
                  <c:v>Less than 9th Grade</c:v>
                </c:pt>
              </c:strCache>
            </c:strRef>
          </c:cat>
          <c:val>
            <c:numRef>
              <c:f>Females!$B$4:$B$12</c:f>
              <c:numCache>
                <c:formatCode>_("$"* #,##0_);_("$"* \(#,##0\);_("$"* "-"??_);_(@_)</c:formatCode>
                <c:ptCount val="9"/>
                <c:pt idx="0">
                  <c:v>82316</c:v>
                </c:pt>
                <c:pt idx="1">
                  <c:v>82015</c:v>
                </c:pt>
                <c:pt idx="2">
                  <c:v>60999</c:v>
                </c:pt>
                <c:pt idx="3">
                  <c:v>46686</c:v>
                </c:pt>
                <c:pt idx="4">
                  <c:v>31858</c:v>
                </c:pt>
                <c:pt idx="5">
                  <c:v>28182</c:v>
                </c:pt>
                <c:pt idx="6">
                  <c:v>21835</c:v>
                </c:pt>
                <c:pt idx="7">
                  <c:v>15177</c:v>
                </c:pt>
                <c:pt idx="8">
                  <c:v>13468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4-4184-89F5-0D0E45347A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72275343"/>
        <c:axId val="1072287407"/>
      </c:barChart>
      <c:catAx>
        <c:axId val="1072275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2287407"/>
        <c:crosses val="autoZero"/>
        <c:auto val="1"/>
        <c:lblAlgn val="ctr"/>
        <c:lblOffset val="100"/>
        <c:noMultiLvlLbl val="0"/>
      </c:catAx>
      <c:valAx>
        <c:axId val="1072287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Median</a:t>
                </a:r>
                <a:r>
                  <a:rPr lang="en-US" sz="1400" baseline="0"/>
                  <a:t> Income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2275343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0.96466</cdr:y>
    </cdr:from>
    <cdr:to>
      <cdr:x>0.38409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019925"/>
          <a:ext cx="2162176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Source: OECD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0.95644</cdr:y>
    </cdr:from>
    <cdr:to>
      <cdr:x>0.24322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67AA0F7-704D-4E00-89A4-832B82EB8157}"/>
            </a:ext>
          </a:extLst>
        </cdr:cNvPr>
        <cdr:cNvSpPr txBox="1"/>
      </cdr:nvSpPr>
      <cdr:spPr>
        <a:xfrm xmlns:a="http://schemas.openxmlformats.org/drawingml/2006/main">
          <a:off x="0" y="4600575"/>
          <a:ext cx="24765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>
              <a:latin typeface="Times New Roman" panose="02020603050405020304" pitchFamily="18" charset="0"/>
              <a:cs typeface="Times New Roman" panose="02020603050405020304" pitchFamily="18" charset="0"/>
            </a:rPr>
            <a:t>Multiple Sources,</a:t>
          </a:r>
          <a:r>
            <a:rPr lang="en-US" sz="900" baseline="0">
              <a:latin typeface="Times New Roman" panose="02020603050405020304" pitchFamily="18" charset="0"/>
              <a:cs typeface="Times New Roman" panose="02020603050405020304" pitchFamily="18" charset="0"/>
            </a:rPr>
            <a:t> Correlations by Author</a:t>
          </a:r>
          <a:endParaRPr lang="en-US" sz="9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0.9454</cdr:y>
    </cdr:from>
    <cdr:to>
      <cdr:x>0.2116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CE14999-522C-4444-88F9-E9036578ADB8}"/>
            </a:ext>
          </a:extLst>
        </cdr:cNvPr>
        <cdr:cNvSpPr txBox="1"/>
      </cdr:nvSpPr>
      <cdr:spPr>
        <a:xfrm xmlns:a="http://schemas.openxmlformats.org/drawingml/2006/main">
          <a:off x="0" y="4452939"/>
          <a:ext cx="24669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>
              <a:latin typeface="Times New Roman" panose="02020603050405020304" pitchFamily="18" charset="0"/>
              <a:cs typeface="Times New Roman" panose="02020603050405020304" pitchFamily="18" charset="0"/>
            </a:rPr>
            <a:t>Multiple Sources, Correlations by Author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0.82295</cdr:x>
      <cdr:y>0.95677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27CC4A2-CB94-4328-8FCD-5935B2B09574}"/>
            </a:ext>
          </a:extLst>
        </cdr:cNvPr>
        <cdr:cNvSpPr txBox="1"/>
      </cdr:nvSpPr>
      <cdr:spPr>
        <a:xfrm xmlns:a="http://schemas.openxmlformats.org/drawingml/2006/main">
          <a:off x="9563101" y="5481639"/>
          <a:ext cx="20574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>
              <a:latin typeface="Times New Roman" panose="02020603050405020304" pitchFamily="18" charset="0"/>
              <a:cs typeface="Times New Roman" panose="02020603050405020304" pitchFamily="18" charset="0"/>
            </a:rPr>
            <a:t>Multiple Sources, Correlations by Author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0.96691</cdr:y>
    </cdr:from>
    <cdr:to>
      <cdr:x>0.36197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4DF42CE-7D4C-4851-8510-B32D1E283382}"/>
            </a:ext>
          </a:extLst>
        </cdr:cNvPr>
        <cdr:cNvSpPr txBox="1"/>
      </cdr:nvSpPr>
      <cdr:spPr>
        <a:xfrm xmlns:a="http://schemas.openxmlformats.org/drawingml/2006/main">
          <a:off x="0" y="6400800"/>
          <a:ext cx="24479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>
              <a:latin typeface="Times New Roman" panose="02020603050405020304" pitchFamily="18" charset="0"/>
              <a:cs typeface="Times New Roman" panose="02020603050405020304" pitchFamily="18" charset="0"/>
            </a:rPr>
            <a:t>Source: OECD, Correlations</a:t>
          </a:r>
          <a:r>
            <a:rPr lang="en-US" sz="900" baseline="0">
              <a:latin typeface="Times New Roman" panose="02020603050405020304" pitchFamily="18" charset="0"/>
              <a:cs typeface="Times New Roman" panose="02020603050405020304" pitchFamily="18" charset="0"/>
            </a:rPr>
            <a:t> by Author</a:t>
          </a:r>
          <a:endParaRPr lang="en-US" sz="9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0.22518</cdr:x>
      <cdr:y>0.26997</cdr:y>
    </cdr:from>
    <cdr:to>
      <cdr:x>0.47696</cdr:x>
      <cdr:y>0.30938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34010" y="1805145"/>
          <a:ext cx="2833335" cy="263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Top Income Quartile</a:t>
          </a:r>
        </a:p>
      </cdr:txBody>
    </cdr:sp>
  </cdr:relSizeAnchor>
  <cdr:relSizeAnchor xmlns:cdr="http://schemas.openxmlformats.org/drawingml/2006/chartDrawing">
    <cdr:from>
      <cdr:x>0.62507</cdr:x>
      <cdr:y>0.81862</cdr:y>
    </cdr:from>
    <cdr:to>
      <cdr:x>0.90108</cdr:x>
      <cdr:y>0.85803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034012" y="5473741"/>
          <a:ext cx="3105999" cy="263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Bottom Income Quartile</a:t>
          </a:r>
        </a:p>
      </cdr:txBody>
    </cdr:sp>
  </cdr:relSizeAnchor>
  <cdr:relSizeAnchor xmlns:cdr="http://schemas.openxmlformats.org/drawingml/2006/chartDrawing">
    <cdr:from>
      <cdr:x>0.26393</cdr:x>
      <cdr:y>0.69674</cdr:y>
    </cdr:from>
    <cdr:to>
      <cdr:x>0.51571</cdr:x>
      <cdr:y>0.73615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70058" y="4658786"/>
          <a:ext cx="2833334" cy="263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Second Income Quartile</a:t>
          </a:r>
        </a:p>
      </cdr:txBody>
    </cdr:sp>
  </cdr:relSizeAnchor>
  <cdr:relSizeAnchor xmlns:cdr="http://schemas.openxmlformats.org/drawingml/2006/chartDrawing">
    <cdr:from>
      <cdr:x>0.43546</cdr:x>
      <cdr:y>0.54248</cdr:y>
    </cdr:from>
    <cdr:to>
      <cdr:x>0.70615</cdr:x>
      <cdr:y>0.5819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376682" y="3627320"/>
          <a:ext cx="1477379" cy="263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Third Income Quartile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0.11033</cdr:x>
      <cdr:y>0.0152</cdr:y>
    </cdr:from>
    <cdr:to>
      <cdr:x>0.98599</cdr:x>
      <cdr:y>0.18526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6292" y="98033"/>
          <a:ext cx="8700978" cy="1096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Change in Estimated Bachelor's Degree Attainment</a:t>
          </a:r>
          <a:r>
            <a:rPr lang="en-U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Rate </a:t>
          </a:r>
        </a:p>
        <a:p xmlns:a="http://schemas.openxmlformats.org/drawingml/2006/main"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by Age 24 by Family Income Quartile</a:t>
          </a:r>
        </a:p>
        <a:p xmlns:a="http://schemas.openxmlformats.org/drawingml/2006/main"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1970</a:t>
          </a:r>
          <a:r>
            <a:rPr lang="en-U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to 2020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0.58669</cdr:x>
      <cdr:y>0.6749</cdr:y>
    </cdr:from>
    <cdr:to>
      <cdr:x>0.73205</cdr:x>
      <cdr:y>0.73384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0875" y="3381375"/>
          <a:ext cx="79057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All = 18.7%</a:t>
          </a:r>
        </a:p>
      </cdr:txBody>
    </cdr:sp>
  </cdr:relSizeAnchor>
  <cdr:relSizeAnchor xmlns:cdr="http://schemas.openxmlformats.org/drawingml/2006/chartDrawing">
    <cdr:from>
      <cdr:x>0.01963</cdr:x>
      <cdr:y>0.92205</cdr:y>
    </cdr:from>
    <cdr:to>
      <cdr:x>0.69038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5072" y="5179231"/>
          <a:ext cx="6664894" cy="437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en-US" sz="11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Source: Calculated from October Current Population Survey File </a:t>
          </a:r>
          <a:endParaRPr lang="en-US" sz="11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rtl="0"/>
          <a:r>
            <a:rPr lang="en-US" sz="1100" b="0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(Formerly Table 14 in Census Bureau's School Enrollment Report)</a:t>
          </a:r>
          <a:endParaRPr lang="en-US" sz="11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0.37411</cdr:x>
      <cdr:y>0.22294</cdr:y>
    </cdr:from>
    <cdr:to>
      <cdr:x>0.62589</cdr:x>
      <cdr:y>0.26235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73451" y="1499218"/>
          <a:ext cx="2808777" cy="265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Top Income Quartile</a:t>
          </a:r>
        </a:p>
      </cdr:txBody>
    </cdr:sp>
  </cdr:relSizeAnchor>
  <cdr:relSizeAnchor xmlns:cdr="http://schemas.openxmlformats.org/drawingml/2006/chartDrawing">
    <cdr:from>
      <cdr:x>0.54285</cdr:x>
      <cdr:y>0.7548</cdr:y>
    </cdr:from>
    <cdr:to>
      <cdr:x>0.81886</cdr:x>
      <cdr:y>0.79421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55840" y="5075758"/>
          <a:ext cx="3079079" cy="265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Bottom Income Quartile</a:t>
          </a:r>
        </a:p>
      </cdr:txBody>
    </cdr:sp>
  </cdr:relSizeAnchor>
  <cdr:relSizeAnchor xmlns:cdr="http://schemas.openxmlformats.org/drawingml/2006/chartDrawing">
    <cdr:from>
      <cdr:x>0.70725</cdr:x>
      <cdr:y>0.56444</cdr:y>
    </cdr:from>
    <cdr:to>
      <cdr:x>0.95902</cdr:x>
      <cdr:y>0.60385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889885" y="3795667"/>
          <a:ext cx="2808665" cy="265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Second Income Quartile</a:t>
          </a:r>
        </a:p>
      </cdr:txBody>
    </cdr:sp>
  </cdr:relSizeAnchor>
  <cdr:relSizeAnchor xmlns:cdr="http://schemas.openxmlformats.org/drawingml/2006/chartDrawing">
    <cdr:from>
      <cdr:x>0.43373</cdr:x>
      <cdr:y>0.5</cdr:y>
    </cdr:from>
    <cdr:to>
      <cdr:x>0.6855</cdr:x>
      <cdr:y>0.53943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38585" y="3362325"/>
          <a:ext cx="2808665" cy="265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Third Income Quartile</a:t>
          </a:r>
        </a:p>
      </cdr:txBody>
    </cdr:sp>
  </cdr:relSizeAnchor>
  <cdr:relSizeAnchor xmlns:cdr="http://schemas.openxmlformats.org/drawingml/2006/chartDrawing">
    <cdr:from>
      <cdr:x>0.09945</cdr:x>
      <cdr:y>0.00585</cdr:y>
    </cdr:from>
    <cdr:to>
      <cdr:x>0.95847</cdr:x>
      <cdr:y>0.15955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09471" y="39338"/>
          <a:ext cx="9582913" cy="1033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Estimated Bachelor's Degree Completion Rates by Age 24</a:t>
          </a: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by Family Income Quartiles for Dependent College Students</a:t>
          </a: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Who Began College, 1970 to 2020</a:t>
          </a:r>
          <a:endParaRPr lang="en-US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</cdr:x>
      <cdr:y>0.94075</cdr:y>
    </cdr:from>
    <cdr:to>
      <cdr:x>0.67908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6200775"/>
          <a:ext cx="3648076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en-US" sz="1000" b="0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Source: Calculated from October Current Population Survey File </a:t>
          </a:r>
          <a:endParaRPr lang="en-US" sz="10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rtl="0"/>
          <a:r>
            <a:rPr lang="en-US" sz="1000" b="0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(Formerly Table 14 in Census Bureau's School Enrollment Report)</a:t>
          </a:r>
          <a:endParaRPr lang="en-US" sz="10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0.12785</cdr:x>
      <cdr:y>0.02471</cdr:y>
    </cdr:from>
    <cdr:to>
      <cdr:x>0.98599</cdr:x>
      <cdr:y>0.1587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2969" y="167050"/>
          <a:ext cx="8275792" cy="905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Change in Estimated Completion</a:t>
          </a:r>
          <a:r>
            <a:rPr lang="en-U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Rate by Income Quartile</a:t>
          </a:r>
        </a:p>
        <a:p xmlns:a="http://schemas.openxmlformats.org/drawingml/2006/main"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1970</a:t>
          </a:r>
          <a:r>
            <a:rPr lang="en-U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to 2020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0.00058</cdr:x>
      <cdr:y>0.92205</cdr:y>
    </cdr:from>
    <cdr:to>
      <cdr:x>0.67134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75" y="4619625"/>
          <a:ext cx="3648076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en-US" sz="1000" b="0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Source: Calculated from October Current Population Survey File </a:t>
          </a:r>
          <a:endParaRPr lang="en-US" sz="10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rtl="0"/>
          <a:r>
            <a:rPr lang="en-US" sz="1000" b="0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(Formerly Table 14 in Census Bureau's School Enrollment Report)</a:t>
          </a:r>
          <a:endParaRPr lang="en-US" sz="10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0.74503</cdr:x>
      <cdr:y>0.74516</cdr:y>
    </cdr:from>
    <cdr:to>
      <cdr:x>0.8948</cdr:x>
      <cdr:y>0.80139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6E1258E-556E-45C1-B506-40B61E044E37}"/>
            </a:ext>
          </a:extLst>
        </cdr:cNvPr>
        <cdr:cNvSpPr txBox="1"/>
      </cdr:nvSpPr>
      <cdr:spPr>
        <a:xfrm xmlns:a="http://schemas.openxmlformats.org/drawingml/2006/main">
          <a:off x="7184977" y="5037597"/>
          <a:ext cx="1444367" cy="380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All = 22.3%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0.91925</cdr:x>
      <cdr:y>0.14066</cdr:y>
    </cdr:from>
    <cdr:to>
      <cdr:x>1</cdr:x>
      <cdr:y>0.19232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24532" y="937280"/>
          <a:ext cx="880533" cy="344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Resources</a:t>
          </a:r>
        </a:p>
      </cdr:txBody>
    </cdr:sp>
  </cdr:relSizeAnchor>
  <cdr:relSizeAnchor xmlns:cdr="http://schemas.openxmlformats.org/drawingml/2006/chartDrawing">
    <cdr:from>
      <cdr:x>0</cdr:x>
      <cdr:y>0.96126</cdr:y>
    </cdr:from>
    <cdr:to>
      <cdr:x>0.20552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5672140"/>
          <a:ext cx="12763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Source: NPSAS2016</a:t>
          </a:r>
        </a:p>
      </cdr:txBody>
    </cdr:sp>
  </cdr:relSizeAnchor>
  <cdr:relSizeAnchor xmlns:cdr="http://schemas.openxmlformats.org/drawingml/2006/chartDrawing">
    <cdr:from>
      <cdr:x>0.28987</cdr:x>
      <cdr:y>0.59906</cdr:y>
    </cdr:from>
    <cdr:to>
      <cdr:x>0.44018</cdr:x>
      <cdr:y>0.65388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11" y="3643307"/>
          <a:ext cx="933470" cy="3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Unmet Need</a:t>
          </a:r>
        </a:p>
      </cdr:txBody>
    </cdr:sp>
  </cdr:relSizeAnchor>
  <cdr:relSizeAnchor xmlns:cdr="http://schemas.openxmlformats.org/drawingml/2006/chartDrawing">
    <cdr:from>
      <cdr:x>0.58793</cdr:x>
      <cdr:y>0.42495</cdr:y>
    </cdr:from>
    <cdr:to>
      <cdr:x>0.73824</cdr:x>
      <cdr:y>0.47977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51233" y="2584453"/>
          <a:ext cx="933470" cy="3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Overmet Need</a:t>
          </a:r>
        </a:p>
      </cdr:txBody>
    </cdr:sp>
  </cdr:relSizeAnchor>
  <cdr:relSizeAnchor xmlns:cdr="http://schemas.openxmlformats.org/drawingml/2006/chartDrawing">
    <cdr:from>
      <cdr:x>0.06748</cdr:x>
      <cdr:y>0</cdr:y>
    </cdr:from>
    <cdr:to>
      <cdr:x>0.90798</cdr:x>
      <cdr:y>0.15116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35874" y="0"/>
          <a:ext cx="9165708" cy="1007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Financial Aid Resources Received by Full-Time, Full-Year</a:t>
          </a:r>
          <a:endParaRPr lang="en-US" sz="20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Dependent Undergraduate Students by Parent's Income Quartiles at One Institution</a:t>
          </a:r>
          <a:endParaRPr lang="en-US" sz="20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2015-16</a:t>
          </a:r>
          <a:endParaRPr lang="en-US" sz="20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0.18778</cdr:x>
      <cdr:y>0</cdr:y>
    </cdr:from>
    <cdr:to>
      <cdr:x>0.92998</cdr:x>
      <cdr:y>0.16804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3433" y="0"/>
          <a:ext cx="6021378" cy="1126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Unmet Financial Need for Dependent Students</a:t>
          </a: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 Public 4-Year Institutions by Parent's Income Quartiles</a:t>
          </a:r>
          <a:endParaRPr lang="en-US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2015-16</a:t>
          </a:r>
          <a:endParaRPr lang="en-US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0.0149</cdr:x>
      <cdr:y>0.95794</cdr:y>
    </cdr:from>
    <cdr:to>
      <cdr:x>0.21908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250" y="5857874"/>
          <a:ext cx="13049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Source: NPSAS2016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0.97015</cdr:y>
    </cdr:from>
    <cdr:to>
      <cdr:x>0.3666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597858"/>
          <a:ext cx="3513270" cy="202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Source: US Census Bureau/</a:t>
          </a:r>
          <a:r>
            <a:rPr lang="en-US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ACS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0.18778</cdr:x>
      <cdr:y>0</cdr:y>
    </cdr:from>
    <cdr:to>
      <cdr:x>0.93444</cdr:x>
      <cdr:y>0.16216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7059" y="0"/>
          <a:ext cx="6827485" cy="1086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Student Work/Loan Burden for Dependent Students</a:t>
          </a: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 Public 4-Year Institutions by Parent's Income Quartiles</a:t>
          </a:r>
          <a:endParaRPr lang="en-US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2015-16</a:t>
          </a:r>
          <a:endParaRPr lang="en-US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0.0149</cdr:x>
      <cdr:y>0.95794</cdr:y>
    </cdr:from>
    <cdr:to>
      <cdr:x>0.21908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250" y="5857874"/>
          <a:ext cx="13049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Source: NPSAS2016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0.18778</cdr:x>
      <cdr:y>0</cdr:y>
    </cdr:from>
    <cdr:to>
      <cdr:x>0.92698</cdr:x>
      <cdr:y>0.15334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8207" y="0"/>
          <a:ext cx="6960586" cy="1041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Net Price to Family for Dependent Students</a:t>
          </a: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 Public 4-Year Institutions by Parent's Income Quartiles</a:t>
          </a:r>
          <a:endParaRPr lang="en-US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2015-16</a:t>
          </a:r>
          <a:endParaRPr lang="en-US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0.0149</cdr:x>
      <cdr:y>0.95794</cdr:y>
    </cdr:from>
    <cdr:to>
      <cdr:x>0.21908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250" y="5857874"/>
          <a:ext cx="13049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Source: NPSAS2016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0.20566</cdr:x>
      <cdr:y>0</cdr:y>
    </cdr:from>
    <cdr:to>
      <cdr:x>0.92986</cdr:x>
      <cdr:y>0.20217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574" y="0"/>
          <a:ext cx="6847496" cy="1370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Net Price to Family as a Percent of Parents' Income</a:t>
          </a: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for Dependent Students in Public 4-Year Institutions</a:t>
          </a: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by Parent's Income Quartiles </a:t>
          </a:r>
          <a:endParaRPr lang="en-US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2015-16</a:t>
          </a:r>
          <a:endParaRPr lang="en-US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0.0149</cdr:x>
      <cdr:y>0.95794</cdr:y>
    </cdr:from>
    <cdr:to>
      <cdr:x>0.21908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250" y="5857874"/>
          <a:ext cx="13049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Source: NPSAS2016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0.0965</cdr:x>
      <cdr:y>0.00548</cdr:y>
    </cdr:from>
    <cdr:to>
      <cdr:x>1</cdr:x>
      <cdr:y>0.14487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290661E-4EC2-4B8D-B1B7-15FEB9306DA0}"/>
            </a:ext>
          </a:extLst>
        </cdr:cNvPr>
        <cdr:cNvSpPr txBox="1"/>
      </cdr:nvSpPr>
      <cdr:spPr>
        <a:xfrm xmlns:a="http://schemas.openxmlformats.org/drawingml/2006/main">
          <a:off x="538163" y="33338"/>
          <a:ext cx="5038726" cy="84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pPr algn="ctr" rtl="0"/>
          <a:r>
            <a:rPr lang="en-US" sz="1600" b="1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Public 4-Year College/Universities</a:t>
          </a:r>
          <a:r>
            <a:rPr lang="en-US" sz="1200" b="1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*</a:t>
          </a:r>
          <a:r>
            <a:rPr lang="en-US" sz="1600" b="1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Enrolling the 25</a:t>
          </a:r>
        </a:p>
        <a:p xmlns:a="http://schemas.openxmlformats.org/drawingml/2006/main">
          <a:pPr algn="ctr" rtl="0"/>
          <a:r>
            <a:rPr lang="en-US" sz="1600" b="1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Smallest Shares of Undergraduates with Pell Grants</a:t>
          </a:r>
          <a:endParaRPr lang="en-US" sz="16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1600" b="1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2018-19</a:t>
          </a:r>
          <a:endParaRPr lang="en-US" sz="16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0.94092</cdr:y>
    </cdr:from>
    <cdr:to>
      <cdr:x>0.34263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813AF14-D43C-4310-909D-A944A7DA4FCE}"/>
            </a:ext>
          </a:extLst>
        </cdr:cNvPr>
        <cdr:cNvSpPr txBox="1"/>
      </cdr:nvSpPr>
      <cdr:spPr>
        <a:xfrm xmlns:a="http://schemas.openxmlformats.org/drawingml/2006/main">
          <a:off x="0" y="6296003"/>
          <a:ext cx="2047889" cy="395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* Schools with enrollment over 1,000</a:t>
          </a:r>
        </a:p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Source: IPEDS</a:t>
          </a:r>
        </a:p>
      </cdr:txBody>
    </cdr:sp>
  </cdr:relSizeAnchor>
  <cdr:relSizeAnchor xmlns:cdr="http://schemas.openxmlformats.org/drawingml/2006/chartDrawing">
    <cdr:from>
      <cdr:x>0.83053</cdr:x>
      <cdr:y>0.16868</cdr:y>
    </cdr:from>
    <cdr:to>
      <cdr:x>0.93718</cdr:x>
      <cdr:y>0.21708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B97DF84-5AA3-47D5-9EA9-C1F30120B442}"/>
            </a:ext>
          </a:extLst>
        </cdr:cNvPr>
        <cdr:cNvSpPr txBox="1"/>
      </cdr:nvSpPr>
      <cdr:spPr>
        <a:xfrm xmlns:a="http://schemas.openxmlformats.org/drawingml/2006/main">
          <a:off x="5414964" y="1128714"/>
          <a:ext cx="6953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U.S.=46%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0.01366</cdr:x>
      <cdr:y>0.00548</cdr:y>
    </cdr:from>
    <cdr:to>
      <cdr:x>1</cdr:x>
      <cdr:y>0.14487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290661E-4EC2-4B8D-B1B7-15FEB9306DA0}"/>
            </a:ext>
          </a:extLst>
        </cdr:cNvPr>
        <cdr:cNvSpPr txBox="1"/>
      </cdr:nvSpPr>
      <cdr:spPr>
        <a:xfrm xmlns:a="http://schemas.openxmlformats.org/drawingml/2006/main">
          <a:off x="76200" y="35546"/>
          <a:ext cx="5500689" cy="904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pPr algn="ctr" rtl="0"/>
          <a:r>
            <a:rPr lang="en-US" sz="1600" b="1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Public 4-Year College/Universities</a:t>
          </a:r>
          <a:r>
            <a:rPr lang="en-US" sz="1200" b="1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* </a:t>
          </a:r>
          <a:r>
            <a:rPr lang="en-US" sz="1600" b="1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Enrolling the 25 </a:t>
          </a:r>
        </a:p>
        <a:p xmlns:a="http://schemas.openxmlformats.org/drawingml/2006/main">
          <a:pPr algn="ctr" rtl="0"/>
          <a:r>
            <a:rPr lang="en-US" sz="1600" b="1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Largest Shares of Undergraduates with Pell Grants</a:t>
          </a:r>
          <a:endParaRPr lang="en-US" sz="16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1600" b="1" i="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2018-19</a:t>
          </a:r>
          <a:endParaRPr lang="en-US" sz="16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0.93906</cdr:y>
    </cdr:from>
    <cdr:to>
      <cdr:x>0.36721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813AF14-D43C-4310-909D-A944A7DA4FCE}"/>
            </a:ext>
          </a:extLst>
        </cdr:cNvPr>
        <cdr:cNvSpPr txBox="1"/>
      </cdr:nvSpPr>
      <cdr:spPr>
        <a:xfrm xmlns:a="http://schemas.openxmlformats.org/drawingml/2006/main">
          <a:off x="0" y="6091214"/>
          <a:ext cx="2047889" cy="395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* Schools with enrollment over 1,000</a:t>
          </a:r>
        </a:p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Source: IPEDS</a:t>
          </a:r>
        </a:p>
      </cdr:txBody>
    </cdr:sp>
  </cdr:relSizeAnchor>
  <cdr:relSizeAnchor xmlns:cdr="http://schemas.openxmlformats.org/drawingml/2006/chartDrawing">
    <cdr:from>
      <cdr:x>0.75835</cdr:x>
      <cdr:y>0.77729</cdr:y>
    </cdr:from>
    <cdr:to>
      <cdr:x>0.88303</cdr:x>
      <cdr:y>0.82722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05098FC-7F83-4877-A9DD-CDD85A2182C8}"/>
            </a:ext>
          </a:extLst>
        </cdr:cNvPr>
        <cdr:cNvSpPr txBox="1"/>
      </cdr:nvSpPr>
      <cdr:spPr>
        <a:xfrm xmlns:a="http://schemas.openxmlformats.org/drawingml/2006/main">
          <a:off x="6897459" y="5165297"/>
          <a:ext cx="1134010" cy="331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U.S.=46%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0.10504</cdr:x>
      <cdr:y>0.00548</cdr:y>
    </cdr:from>
    <cdr:to>
      <cdr:x>1</cdr:x>
      <cdr:y>0.14487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290661E-4EC2-4B8D-B1B7-15FEB9306DA0}"/>
            </a:ext>
          </a:extLst>
        </cdr:cNvPr>
        <cdr:cNvSpPr txBox="1"/>
      </cdr:nvSpPr>
      <cdr:spPr>
        <a:xfrm xmlns:a="http://schemas.openxmlformats.org/drawingml/2006/main">
          <a:off x="585789" y="34476"/>
          <a:ext cx="4991100" cy="876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pPr algn="ctr" rtl="0"/>
          <a:r>
            <a:rPr lang="en-US" sz="15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Private Not-for-Profit 4-Year College/Universities</a:t>
          </a:r>
          <a:r>
            <a:rPr lang="en-US" sz="12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*</a:t>
          </a:r>
          <a:r>
            <a:rPr lang="en-US" sz="15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Enrolling </a:t>
          </a:r>
        </a:p>
        <a:p xmlns:a="http://schemas.openxmlformats.org/drawingml/2006/main">
          <a:pPr algn="ctr" rtl="0"/>
          <a:r>
            <a:rPr lang="en-US" sz="15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 25 Smallest Shares of Undergraduates with Pell Grants</a:t>
          </a:r>
          <a:endParaRPr lang="en-US" sz="15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15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2018-19</a:t>
          </a:r>
          <a:endParaRPr lang="en-US" sz="15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0.935</cdr:y>
    </cdr:from>
    <cdr:to>
      <cdr:x>0.36721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813AF14-D43C-4310-909D-A944A7DA4FCE}"/>
            </a:ext>
          </a:extLst>
        </cdr:cNvPr>
        <cdr:cNvSpPr txBox="1"/>
      </cdr:nvSpPr>
      <cdr:spPr>
        <a:xfrm xmlns:a="http://schemas.openxmlformats.org/drawingml/2006/main">
          <a:off x="0" y="5686403"/>
          <a:ext cx="2047889" cy="395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* Schools with enrollment over 1,000</a:t>
          </a:r>
        </a:p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Source: IPEDS</a:t>
          </a:r>
        </a:p>
      </cdr:txBody>
    </cdr:sp>
  </cdr:relSizeAnchor>
  <cdr:relSizeAnchor xmlns:cdr="http://schemas.openxmlformats.org/drawingml/2006/chartDrawing">
    <cdr:from>
      <cdr:x>0.72881</cdr:x>
      <cdr:y>0.15868</cdr:y>
    </cdr:from>
    <cdr:to>
      <cdr:x>0.85348</cdr:x>
      <cdr:y>0.21016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A1D34E3-AE5D-4167-AF17-9954F9B47ABC}"/>
            </a:ext>
          </a:extLst>
        </cdr:cNvPr>
        <cdr:cNvSpPr txBox="1"/>
      </cdr:nvSpPr>
      <cdr:spPr>
        <a:xfrm xmlns:a="http://schemas.openxmlformats.org/drawingml/2006/main">
          <a:off x="6523931" y="1032892"/>
          <a:ext cx="1115986" cy="335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U.S.=46%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</cdr:x>
      <cdr:y>0.935</cdr:y>
    </cdr:from>
    <cdr:to>
      <cdr:x>0.36721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AD12862-2CB0-42B9-9FAD-F3C68F0AC3E4}"/>
            </a:ext>
          </a:extLst>
        </cdr:cNvPr>
        <cdr:cNvSpPr txBox="1"/>
      </cdr:nvSpPr>
      <cdr:spPr>
        <a:xfrm xmlns:a="http://schemas.openxmlformats.org/drawingml/2006/main">
          <a:off x="0" y="5686425"/>
          <a:ext cx="2047889" cy="395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* Schools with enrollment over 1,000</a:t>
          </a:r>
        </a:p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Source: IPEDS</a:t>
          </a:r>
        </a:p>
      </cdr:txBody>
    </cdr:sp>
  </cdr:relSizeAnchor>
  <cdr:relSizeAnchor xmlns:cdr="http://schemas.openxmlformats.org/drawingml/2006/chartDrawing">
    <cdr:from>
      <cdr:x>0.01537</cdr:x>
      <cdr:y>0.00548</cdr:y>
    </cdr:from>
    <cdr:to>
      <cdr:x>1</cdr:x>
      <cdr:y>0.14487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290661E-4EC2-4B8D-B1B7-15FEB9306DA0}"/>
            </a:ext>
          </a:extLst>
        </cdr:cNvPr>
        <cdr:cNvSpPr txBox="1"/>
      </cdr:nvSpPr>
      <cdr:spPr>
        <a:xfrm xmlns:a="http://schemas.openxmlformats.org/drawingml/2006/main">
          <a:off x="85726" y="33328"/>
          <a:ext cx="5491163" cy="847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pPr algn="ctr" rtl="0"/>
          <a:r>
            <a:rPr lang="en-US" sz="15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Private Not-for-Profit 4-Year College/Universities</a:t>
          </a:r>
          <a:r>
            <a:rPr lang="en-US" sz="12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*</a:t>
          </a:r>
          <a:r>
            <a:rPr lang="en-US" sz="15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Enrolling </a:t>
          </a:r>
        </a:p>
        <a:p xmlns:a="http://schemas.openxmlformats.org/drawingml/2006/main">
          <a:pPr algn="ctr" rtl="0"/>
          <a:r>
            <a:rPr lang="en-US" sz="15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 25 Largest Shares of Undergraduates with Pell Grants</a:t>
          </a:r>
          <a:endParaRPr lang="en-US" sz="15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1500" b="1" i="0" baseline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2018-19</a:t>
          </a:r>
          <a:endParaRPr lang="en-US" sz="15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0.73232</cdr:x>
      <cdr:y>0.74212</cdr:y>
    </cdr:from>
    <cdr:to>
      <cdr:x>0.857</cdr:x>
      <cdr:y>0.79467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A1D34E3-AE5D-4167-AF17-9954F9B47ABC}"/>
            </a:ext>
          </a:extLst>
        </cdr:cNvPr>
        <cdr:cNvSpPr txBox="1"/>
      </cdr:nvSpPr>
      <cdr:spPr>
        <a:xfrm xmlns:a="http://schemas.openxmlformats.org/drawingml/2006/main">
          <a:off x="6490833" y="4817379"/>
          <a:ext cx="1105081" cy="341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U.S.=46%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0.18778</cdr:x>
      <cdr:y>0</cdr:y>
    </cdr:from>
    <cdr:to>
      <cdr:x>0.93444</cdr:x>
      <cdr:y>0.16216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7059" y="0"/>
          <a:ext cx="6827485" cy="1086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Pell Grant Maximum Award</a:t>
          </a:r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for Dependent Students</a:t>
          </a: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at Public 4-Year Institutions by Parent's Income Quartiles</a:t>
          </a:r>
          <a:endParaRPr lang="en-US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/>
          <a:r>
            <a:rPr lang="en-US" sz="20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2015-16</a:t>
          </a:r>
          <a:endParaRPr lang="en-US" sz="2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0.0149</cdr:x>
      <cdr:y>0.95794</cdr:y>
    </cdr:from>
    <cdr:to>
      <cdr:x>0.21908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250" y="5857874"/>
          <a:ext cx="13049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Source: NPSAS2016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0.96666</cdr:y>
    </cdr:from>
    <cdr:to>
      <cdr:x>0.3666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574108"/>
          <a:ext cx="3561158" cy="226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Source: US Census </a:t>
          </a:r>
          <a:r>
            <a:rPr lang="en-US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Bureau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0.95408</cdr:y>
    </cdr:from>
    <cdr:to>
      <cdr:x>0.36179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804672" y="6316254"/>
          <a:ext cx="3775768" cy="304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Source: US Census Bureau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0.95408</cdr:y>
    </cdr:from>
    <cdr:to>
      <cdr:x>0.36179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343525"/>
          <a:ext cx="16954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Source: US Census Bureau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0.95749</cdr:y>
    </cdr:from>
    <cdr:to>
      <cdr:x>0.22715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ABB6DDA-14AD-4B67-A136-8464BC621372}"/>
            </a:ext>
          </a:extLst>
        </cdr:cNvPr>
        <cdr:cNvSpPr txBox="1"/>
      </cdr:nvSpPr>
      <cdr:spPr>
        <a:xfrm xmlns:a="http://schemas.openxmlformats.org/drawingml/2006/main">
          <a:off x="0" y="4505325"/>
          <a:ext cx="16573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Source: US Census Bureau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0.95749</cdr:y>
    </cdr:from>
    <cdr:to>
      <cdr:x>0.22715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ABB6DDA-14AD-4B67-A136-8464BC621372}"/>
            </a:ext>
          </a:extLst>
        </cdr:cNvPr>
        <cdr:cNvSpPr txBox="1"/>
      </cdr:nvSpPr>
      <cdr:spPr>
        <a:xfrm xmlns:a="http://schemas.openxmlformats.org/drawingml/2006/main">
          <a:off x="0" y="4505325"/>
          <a:ext cx="16573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Source: US Census Bureau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0.95749</cdr:y>
    </cdr:from>
    <cdr:to>
      <cdr:x>0.22715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ABB6DDA-14AD-4B67-A136-8464BC621372}"/>
            </a:ext>
          </a:extLst>
        </cdr:cNvPr>
        <cdr:cNvSpPr txBox="1"/>
      </cdr:nvSpPr>
      <cdr:spPr>
        <a:xfrm xmlns:a="http://schemas.openxmlformats.org/drawingml/2006/main">
          <a:off x="0" y="4505325"/>
          <a:ext cx="16573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Source: US Census Bureau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0.95749</cdr:y>
    </cdr:from>
    <cdr:to>
      <cdr:x>0.22715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ABB6DDA-14AD-4B67-A136-8464BC621372}"/>
            </a:ext>
          </a:extLst>
        </cdr:cNvPr>
        <cdr:cNvSpPr txBox="1"/>
      </cdr:nvSpPr>
      <cdr:spPr>
        <a:xfrm xmlns:a="http://schemas.openxmlformats.org/drawingml/2006/main">
          <a:off x="0" y="4505325"/>
          <a:ext cx="16573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Source: US Census Bureau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42C8-8E8F-4DE9-9930-2CB2ACDFD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6D329-6983-4B55-92A9-292884E2C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C95FA-708B-480D-AE0A-AF3C871DD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D87-8065-469B-8571-D109DA3417B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2B16F-0CB3-4B22-96BB-073E2056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6703B-35C1-455A-B863-6839D9CC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158C-D958-4E8E-B083-F7B4E1CD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014D-35B5-44AF-AC94-1162FA15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6DBE-D774-41F6-BAA7-2D8CB0C2E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B1CF-A979-46EF-BD5A-33AF3436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D87-8065-469B-8571-D109DA3417B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B013B-184D-431C-9DF6-24C72A9C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B579-D7B7-478F-8630-B0C2846D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158C-D958-4E8E-B083-F7B4E1CD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9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3B2FA-CB14-4F57-A0BD-49AE6E451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4145D-AF5E-4682-89B6-CE405A291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9E7A9-867C-4A0D-8CF9-0A2C3E6E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D87-8065-469B-8571-D109DA3417B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E78A-AA14-4B6A-900E-C1E0A09A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91195-A083-4FE7-B64C-45E78EB4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158C-D958-4E8E-B083-F7B4E1CD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2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3164-018E-493F-9F75-FE321FC0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C42B-929D-400E-BC1F-707205E38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83813-FEC0-42D2-8D9C-E94E3713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D87-8065-469B-8571-D109DA3417B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14D24-896D-47CB-A289-33A0BF1E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6090C-8C84-4066-9BB2-E9FCE491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158C-D958-4E8E-B083-F7B4E1CD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1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D5C5-51D0-498C-A48F-91037C19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3FFBA-FCF2-4EDB-A798-764909422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6C52F-8641-4ADB-9A31-FEDF3011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D87-8065-469B-8571-D109DA3417B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63085-360B-4600-BEAF-D1E63CED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A06C-6C54-4E63-AE81-AD8F7218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158C-D958-4E8E-B083-F7B4E1CD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D91A-AD4B-43B1-A674-A7CCE175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359BB-0333-4334-BE99-615782B59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B60E6-BE4D-4F5D-AE11-7C9C86C03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B56C8-F90F-4B94-A9B7-9E62CF37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D87-8065-469B-8571-D109DA3417B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576A0-ED46-4F51-9160-9A6CA21C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9BEF2-9343-4CC7-BB39-C46CEF31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158C-D958-4E8E-B083-F7B4E1CD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7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967A-A68F-4B3B-8BE3-80810B1A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2B4A6-C345-4021-850D-22A957E16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482FB-955E-4C20-A1D8-26E2A5381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74AD9-78E4-483F-945C-16E1427AF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7D387-E22E-4330-AFE7-1EBCCFDE5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B65E2-E8C1-4904-9827-59FB1383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D87-8065-469B-8571-D109DA3417B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5B963B-8625-43C0-8E3B-039DB612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39D68-FC1A-4407-AE3E-7304A6E7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158C-D958-4E8E-B083-F7B4E1CD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1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9827-ABA4-43FE-845A-9F9A0935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FC691-5A2D-447F-A49D-7CE69148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D87-8065-469B-8571-D109DA3417B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F96DC-ECC0-4A9A-B446-1C1CD7FB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1E97D-77DF-4736-A43D-A1B53A58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158C-D958-4E8E-B083-F7B4E1CD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1BCA7-D782-4DC0-9053-9365339E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D87-8065-469B-8571-D109DA3417B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08544-882E-431A-AC38-B2835179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14416-9A53-4B13-AC73-67423EDB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158C-D958-4E8E-B083-F7B4E1CD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2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DC4A-B173-4052-A71B-2D189738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746AD-60E5-4E4E-B0DA-F936828E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87AF3-E9FD-4BFE-AC01-936E1E4B5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4AB88-64E8-4B33-854D-1EC23514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D87-8065-469B-8571-D109DA3417B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DFE70-41BB-447B-9500-6B42C405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96568-6A81-4415-B13C-73BF5292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158C-D958-4E8E-B083-F7B4E1CD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9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D94F-B6AF-49E4-A0BB-FC326082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935A9-530C-4C5B-944C-1BA6CF2B0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855FA-D230-40D5-98C0-F89F57DA7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985AA-60BC-46E3-BE60-773E7896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D87-8065-469B-8571-D109DA3417B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16B82-CA48-4AD2-8AF6-10A7EB50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8F458-2F51-45B2-BDEB-F26350D7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158C-D958-4E8E-B083-F7B4E1CD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2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93EDE8-D4A0-4391-9D86-3E6181A8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5B583-DE0B-4E6B-87F4-89D330D13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91AD9-5C07-478A-A970-EECAE3343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3D87-8065-469B-8571-D109DA3417B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F9184-B61F-474F-BD29-E30E74318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5F4FC-15ED-4D38-8866-CBC340FD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0158C-D958-4E8E-B083-F7B4E1CD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6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brunt@pellinstitute.org" TargetMode="External"/><Relationship Id="rId2" Type="http://schemas.openxmlformats.org/officeDocument/2006/relationships/hyperlink" Target="mailto:Tom@postsecondary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C984EA6A-B229-4A52-AA7D-A39B440CA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7200" y="609600"/>
            <a:ext cx="16764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Intro</a:t>
            </a:r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46FE9511-005E-4068-BAF5-3BC37D4386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76951" y="1828800"/>
            <a:ext cx="9741528" cy="4572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Cancer of Inequality: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Education’s Contribution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Mortenson, Senior Scholar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Nicole Brunt, Research Associate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Pell Institute for the Study of Opportunity in Higher Education</a:t>
            </a:r>
          </a:p>
        </p:txBody>
      </p:sp>
      <p:pic>
        <p:nvPicPr>
          <p:cNvPr id="4100" name="Picture 1028">
            <a:extLst>
              <a:ext uri="{FF2B5EF4-FFF2-40B4-BE49-F238E27FC236}">
                <a16:creationId xmlns:a16="http://schemas.microsoft.com/office/drawing/2014/main" id="{0065D1DC-2633-4399-81CB-7400E5E3E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464"/>
            <a:ext cx="9144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175819-C870-4A76-AF1C-67AF9DDC8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822734"/>
              </p:ext>
            </p:extLst>
          </p:nvPr>
        </p:nvGraphicFramePr>
        <p:xfrm>
          <a:off x="816864" y="0"/>
          <a:ext cx="1102156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026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9E2AEE3-4FDF-400B-B4CA-85A6F7176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610681"/>
              </p:ext>
            </p:extLst>
          </p:nvPr>
        </p:nvGraphicFramePr>
        <p:xfrm>
          <a:off x="633985" y="97536"/>
          <a:ext cx="10863072" cy="676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87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7324189-0B54-4A3C-8BD9-DEAC1F9D5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708261"/>
              </p:ext>
            </p:extLst>
          </p:nvPr>
        </p:nvGraphicFramePr>
        <p:xfrm>
          <a:off x="902208" y="0"/>
          <a:ext cx="1027785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24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B7173-9ECA-4218-85BD-B1378AD7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0656"/>
            <a:ext cx="9144000" cy="113294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Resetting Higher Education:</a:t>
            </a:r>
            <a:b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Policies, Programs and Funding</a:t>
            </a: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2B8F25-292A-448B-A75B-06B5FB6DA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4898"/>
            <a:ext cx="9144000" cy="499549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Gini coefficients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by education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education’s contribution to income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Bachelor’s degree attainment by age 24 by family income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barriers to higher education by family income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Admissions barriers to higher education by family income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Resetting American higher education to address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student financial need (without loans)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Abandoning selective college admission with a lottery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Rewarding bachelor’s degree graduation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ED99B40-E5AA-4A83-9883-46217D0BB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580437"/>
              </p:ext>
            </p:extLst>
          </p:nvPr>
        </p:nvGraphicFramePr>
        <p:xfrm>
          <a:off x="643467" y="87549"/>
          <a:ext cx="10905066" cy="667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1206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B78204F-5211-473C-B00D-5FAD594D0B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11967"/>
              </p:ext>
            </p:extLst>
          </p:nvPr>
        </p:nvGraphicFramePr>
        <p:xfrm>
          <a:off x="643467" y="107004"/>
          <a:ext cx="10905066" cy="668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BAC0AD5-6915-4A82-BD1E-1FFEEAADE7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30632"/>
              </p:ext>
            </p:extLst>
          </p:nvPr>
        </p:nvGraphicFramePr>
        <p:xfrm>
          <a:off x="643467" y="116732"/>
          <a:ext cx="10905066" cy="666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501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2C4049-EC4D-4BF4-8A1C-743A60395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70320"/>
              </p:ext>
            </p:extLst>
          </p:nvPr>
        </p:nvGraphicFramePr>
        <p:xfrm>
          <a:off x="1040861" y="119062"/>
          <a:ext cx="9465216" cy="661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63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B7173-9ECA-4218-85BD-B1378AD7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0656"/>
            <a:ext cx="9144000" cy="113294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Resetting Higher Education:</a:t>
            </a:r>
            <a:b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Policies, Programs and Funding</a:t>
            </a: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2B8F25-292A-448B-A75B-06B5FB6DA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4898"/>
            <a:ext cx="9144000" cy="484158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Gini coefficients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by education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education’s contribution to income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Bachelor’s degree attainment by age 24 by family income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barriers to higher education by family income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Admissions barriers to higher education by family income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Resetting American higher education to address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student financial need (without loans)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Abandoning selective college admission with a lottery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Rewarding bachelor’s degree graduation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14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58AD0E3-33F1-4F2A-A914-51D0065F82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579220"/>
              </p:ext>
            </p:extLst>
          </p:nvPr>
        </p:nvGraphicFramePr>
        <p:xfrm>
          <a:off x="158496" y="85725"/>
          <a:ext cx="11387327" cy="668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67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B7173-9ECA-4218-85BD-B1378AD7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0656"/>
            <a:ext cx="9144000" cy="113294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Resetting Higher Education:</a:t>
            </a:r>
            <a:b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Policies, Programs and Funding</a:t>
            </a: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2B8F25-292A-448B-A75B-06B5FB6DA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4898"/>
            <a:ext cx="9144000" cy="484158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Gini coefficients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by education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education’s contribution to income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Bachelor’s degree attainment by age 24 by family income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barriers to higher education by family income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Admissions barriers to higher education by family income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Resetting American higher education to address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student financial need (without loans)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Abandoning selective college admission with a lottery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Rewarding bachelor’s degree graduation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4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163459"/>
              </p:ext>
            </p:extLst>
          </p:nvPr>
        </p:nvGraphicFramePr>
        <p:xfrm>
          <a:off x="890016" y="170688"/>
          <a:ext cx="9936480" cy="644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716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125956"/>
              </p:ext>
            </p:extLst>
          </p:nvPr>
        </p:nvGraphicFramePr>
        <p:xfrm>
          <a:off x="268224" y="0"/>
          <a:ext cx="11155680" cy="672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087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973B4AF-7736-4413-9347-EDAC35238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088142"/>
              </p:ext>
            </p:extLst>
          </p:nvPr>
        </p:nvGraphicFramePr>
        <p:xfrm>
          <a:off x="1097280" y="97536"/>
          <a:ext cx="9643872" cy="676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0998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480219"/>
              </p:ext>
            </p:extLst>
          </p:nvPr>
        </p:nvGraphicFramePr>
        <p:xfrm>
          <a:off x="643467" y="97277"/>
          <a:ext cx="10905066" cy="666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0118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307628"/>
              </p:ext>
            </p:extLst>
          </p:nvPr>
        </p:nvGraphicFramePr>
        <p:xfrm>
          <a:off x="2042809" y="77821"/>
          <a:ext cx="8112868" cy="670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319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621845"/>
              </p:ext>
            </p:extLst>
          </p:nvPr>
        </p:nvGraphicFramePr>
        <p:xfrm>
          <a:off x="1595336" y="90535"/>
          <a:ext cx="9144000" cy="669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6396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883815"/>
              </p:ext>
            </p:extLst>
          </p:nvPr>
        </p:nvGraphicFramePr>
        <p:xfrm>
          <a:off x="1157591" y="0"/>
          <a:ext cx="9416375" cy="678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537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33136"/>
              </p:ext>
            </p:extLst>
          </p:nvPr>
        </p:nvGraphicFramePr>
        <p:xfrm>
          <a:off x="1420239" y="77821"/>
          <a:ext cx="9455284" cy="678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460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8278776-3D8C-4EC0-B98E-FE983BFDB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317742"/>
              </p:ext>
            </p:extLst>
          </p:nvPr>
        </p:nvGraphicFramePr>
        <p:xfrm>
          <a:off x="1412341" y="83343"/>
          <a:ext cx="9297812" cy="669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9572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10C1157-8EA8-4668-9CCE-237CF0FD7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462747"/>
              </p:ext>
            </p:extLst>
          </p:nvPr>
        </p:nvGraphicFramePr>
        <p:xfrm>
          <a:off x="1527243" y="126749"/>
          <a:ext cx="9095361" cy="664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010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4F7456-2182-43E5-A6BF-8A204512A2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440546"/>
              </p:ext>
            </p:extLst>
          </p:nvPr>
        </p:nvGraphicFramePr>
        <p:xfrm>
          <a:off x="487680" y="0"/>
          <a:ext cx="11375136" cy="66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3187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4630D56-8AD8-4635-B9F2-0F1DF3BABD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596955"/>
              </p:ext>
            </p:extLst>
          </p:nvPr>
        </p:nvGraphicFramePr>
        <p:xfrm>
          <a:off x="1570182" y="199176"/>
          <a:ext cx="8951513" cy="650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4733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D3C3E0F-93A8-4703-B0D5-1C837CA76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812814"/>
              </p:ext>
            </p:extLst>
          </p:nvPr>
        </p:nvGraphicFramePr>
        <p:xfrm>
          <a:off x="1729212" y="199176"/>
          <a:ext cx="8863341" cy="649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091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B7173-9ECA-4218-85BD-B1378AD7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0656"/>
            <a:ext cx="9144000" cy="113294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Resetting Higher Education:</a:t>
            </a:r>
            <a:b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Policies, Programs and Funding</a:t>
            </a: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2B8F25-292A-448B-A75B-06B5FB6DA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4898"/>
            <a:ext cx="9144000" cy="484158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Gini coefficients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by education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education’s contribution to income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Bachelor’s degree attainment by age 24 by family income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barriers to higher education by family income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Admissions barriers to higher education by family income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Resetting American higher education to address inequality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student financial need (without loans)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Abandoning selective college admission with a lottery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Rewarding bachelor’s degree graduation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99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164229"/>
              </p:ext>
            </p:extLst>
          </p:nvPr>
        </p:nvGraphicFramePr>
        <p:xfrm>
          <a:off x="1595336" y="90535"/>
          <a:ext cx="9144000" cy="669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3591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0AA6ED-0B06-4A49-932D-582FE5B4FCE3}"/>
              </a:ext>
            </a:extLst>
          </p:cNvPr>
          <p:cNvSpPr txBox="1"/>
          <p:nvPr/>
        </p:nvSpPr>
        <p:spPr>
          <a:xfrm>
            <a:off x="1195639" y="988562"/>
            <a:ext cx="1024295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Resetting American Higher Education: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Policy, Programs and Funding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$30,000 Pell Grant Maximum Award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negative Expected Family Contribution in need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 need for education loans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Pell Grant Program funded 50% federal/50% state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Restore state investment in higher education, targeted on needy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05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15BCF8-0FDE-4ECC-80D5-10868BB80CF8}"/>
              </a:ext>
            </a:extLst>
          </p:cNvPr>
          <p:cNvSpPr txBox="1"/>
          <p:nvPr/>
        </p:nvSpPr>
        <p:spPr>
          <a:xfrm>
            <a:off x="1756372" y="527860"/>
            <a:ext cx="80304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Resetting American Higher Education: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Policy, Programs and Funding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6B17B-AA40-4C5C-B432-127B92674A26}"/>
              </a:ext>
            </a:extLst>
          </p:cNvPr>
          <p:cNvSpPr txBox="1"/>
          <p:nvPr/>
        </p:nvSpPr>
        <p:spPr>
          <a:xfrm>
            <a:off x="1282575" y="2690067"/>
            <a:ext cx="915305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institutions: Tax exempt status dependent on share of undergraduates with Pell Grants (46% for full eligibility)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institutions: State funding dependent on share of undergraduates with Pell Grants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Reward for graduation rates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college admissions: replace with lottery?</a:t>
            </a:r>
          </a:p>
        </p:txBody>
      </p:sp>
    </p:spTree>
    <p:extLst>
      <p:ext uri="{BB962C8B-B14F-4D97-AF65-F5344CB8AC3E}">
        <p14:creationId xmlns:p14="http://schemas.microsoft.com/office/powerpoint/2010/main" val="3247980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01D31CD6-DAA7-41FA-A630-B203E7B8A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361" y="3248406"/>
            <a:ext cx="4528270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400" b="1" dirty="0"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00" b="1" dirty="0">
                <a:cs typeface="Times New Roman" panose="02020603050405020304" pitchFamily="18" charset="0"/>
              </a:rPr>
              <a:t>Email to request PowerPoint from:</a:t>
            </a:r>
          </a:p>
          <a:p>
            <a:pPr algn="ctr" eaLnBrk="1" hangingPunct="1"/>
            <a:r>
              <a:rPr lang="en-US" altLang="en-US" sz="2400" b="1" dirty="0">
                <a:cs typeface="Times New Roman" panose="02020603050405020304" pitchFamily="18" charset="0"/>
                <a:hlinkClick r:id="rId2"/>
              </a:rPr>
              <a:t>Tom@postsecondary.org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600" b="1" dirty="0">
                <a:cs typeface="Times New Roman" panose="02020603050405020304" pitchFamily="18" charset="0"/>
              </a:rPr>
              <a:t>or</a:t>
            </a:r>
          </a:p>
          <a:p>
            <a:pPr algn="ctr" eaLnBrk="1" hangingPunct="1"/>
            <a:r>
              <a:rPr lang="en-US" altLang="en-US" sz="2400" b="1" dirty="0">
                <a:cs typeface="Times New Roman" panose="02020603050405020304" pitchFamily="18" charset="0"/>
                <a:hlinkClick r:id="rId3"/>
              </a:rPr>
              <a:t>Nicole.Brunt@pellinstitute.org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b="1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000" b="1" dirty="0">
              <a:cs typeface="Times New Roman" panose="02020603050405020304" pitchFamily="18" charset="0"/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D4286F1B-2D70-49C4-9203-C5F92D16D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1" y="2400301"/>
            <a:ext cx="442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cs typeface="Times New Roman" panose="02020603050405020304" pitchFamily="18" charset="0"/>
              </a:rPr>
              <a:t>Contact Information:</a:t>
            </a:r>
          </a:p>
        </p:txBody>
      </p:sp>
      <p:pic>
        <p:nvPicPr>
          <p:cNvPr id="50181" name="Picture 5" descr="PEO Header_new">
            <a:extLst>
              <a:ext uri="{FF2B5EF4-FFF2-40B4-BE49-F238E27FC236}">
                <a16:creationId xmlns:a16="http://schemas.microsoft.com/office/drawing/2014/main" id="{7050991F-FC91-4F7D-971D-0F809870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200151"/>
            <a:ext cx="67437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15C77F-CDD6-436E-A89C-7908B8CCCF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959257"/>
              </p:ext>
            </p:extLst>
          </p:nvPr>
        </p:nvGraphicFramePr>
        <p:xfrm>
          <a:off x="609600" y="97536"/>
          <a:ext cx="10655807" cy="664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68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358076"/>
              </p:ext>
            </p:extLst>
          </p:nvPr>
        </p:nvGraphicFramePr>
        <p:xfrm>
          <a:off x="1520042" y="28574"/>
          <a:ext cx="9583387" cy="680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1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406156"/>
              </p:ext>
            </p:extLst>
          </p:nvPr>
        </p:nvGraphicFramePr>
        <p:xfrm>
          <a:off x="1436914" y="28574"/>
          <a:ext cx="9714016" cy="680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228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8FCAC4-33BF-4ECA-89AA-88A42996F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825284"/>
              </p:ext>
            </p:extLst>
          </p:nvPr>
        </p:nvGraphicFramePr>
        <p:xfrm>
          <a:off x="804672" y="97536"/>
          <a:ext cx="10436352" cy="662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720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DA4E9E5-D508-4955-9F51-DD141B0E9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170388"/>
              </p:ext>
            </p:extLst>
          </p:nvPr>
        </p:nvGraphicFramePr>
        <p:xfrm>
          <a:off x="816864" y="0"/>
          <a:ext cx="1053388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8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EFD8D7-6BD9-42A7-B4CB-7E3A822F71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839175"/>
              </p:ext>
            </p:extLst>
          </p:nvPr>
        </p:nvGraphicFramePr>
        <p:xfrm>
          <a:off x="341376" y="0"/>
          <a:ext cx="11533631" cy="675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6305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1285</Words>
  <Application>Microsoft Office PowerPoint</Application>
  <PresentationFormat>Widescreen</PresentationFormat>
  <Paragraphs>265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Intro</vt:lpstr>
      <vt:lpstr>Resetting Higher Education: Policies, Programs and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Resetting Higher Education: Policies, Programs and Funding</vt:lpstr>
      <vt:lpstr>PowerPoint Presentation</vt:lpstr>
      <vt:lpstr>PowerPoint Presentation</vt:lpstr>
      <vt:lpstr>PowerPoint Presentation</vt:lpstr>
      <vt:lpstr>PowerPoint Presentation</vt:lpstr>
      <vt:lpstr>Resetting Higher Education: Policies, Programs and Funding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Resetting Higher Education: Policies, Programs and Funding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Tom Mortenson</dc:creator>
  <cp:lastModifiedBy>Nicole Brunt</cp:lastModifiedBy>
  <cp:revision>52</cp:revision>
  <dcterms:created xsi:type="dcterms:W3CDTF">2021-03-03T16:49:16Z</dcterms:created>
  <dcterms:modified xsi:type="dcterms:W3CDTF">2023-10-27T00:20:32Z</dcterms:modified>
</cp:coreProperties>
</file>