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9" r:id="rId3"/>
    <p:sldId id="303" r:id="rId4"/>
    <p:sldId id="302" r:id="rId5"/>
    <p:sldId id="308" r:id="rId6"/>
    <p:sldId id="304" r:id="rId7"/>
    <p:sldId id="316" r:id="rId8"/>
    <p:sldId id="309" r:id="rId9"/>
    <p:sldId id="310" r:id="rId10"/>
    <p:sldId id="311" r:id="rId11"/>
    <p:sldId id="307" r:id="rId12"/>
    <p:sldId id="314" r:id="rId13"/>
    <p:sldId id="313" r:id="rId14"/>
    <p:sldId id="312" r:id="rId15"/>
    <p:sldId id="315" r:id="rId16"/>
    <p:sldId id="317" r:id="rId17"/>
    <p:sldId id="301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15" autoAdjust="0"/>
    <p:restoredTop sz="94660"/>
  </p:normalViewPr>
  <p:slideViewPr>
    <p:cSldViewPr>
      <p:cViewPr varScale="1">
        <p:scale>
          <a:sx n="69" d="100"/>
          <a:sy n="69" d="100"/>
        </p:scale>
        <p:origin x="-57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FC58E47-6CDC-4853-9647-4C2260F10674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C6F6842-13A2-4F2B-B12C-03921E1F01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AE1F5FF-DA97-40FB-A26E-C85F464167B2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3B7B6E1-8151-46BA-B872-EAEB515CCD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ＭＳ Ｐゴシック" pitchFamily="84" charset="-128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D507A36-BCC6-4A4F-8BBD-C887B7A5D9A8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dirty="0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7399F3-E57C-4160-A891-84B14EFD5C5B}" type="slidenum">
              <a:rPr lang="en-US">
                <a:ea typeface="ＭＳ Ｐゴシック" pitchFamily="84" charset="-128"/>
                <a:cs typeface="ＭＳ Ｐゴシック" pitchFamily="8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dirty="0">
              <a:ea typeface="ＭＳ Ｐゴシック" pitchFamily="84" charset="-128"/>
              <a:cs typeface="ＭＳ Ｐゴシック" pitchFamily="8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B7B6E1-8151-46BA-B872-EAEB515CCD08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2CCFB-F4EC-47BF-A772-6634534F66A2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4431E-4A77-4DC0-B475-8DCDE23B44D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8FE65-2381-4323-8AF0-7F06D3B5CA81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7181F-7AB2-4203-868E-F4BB0A42F1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A5B8E-9D3A-4B6A-B394-AB2C4753915A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CEA72-6621-4CA8-878B-2DE88B3D56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2D50B-0650-433C-B008-27D3EA3DF46B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4D7D5-F61B-4E94-85E7-F50617B064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6EEE5-460E-4014-A254-15FC4A5A3D41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DD2DB-CE35-48D8-84D5-9406CEBBF4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13CC4-3D1B-428D-980F-20304054758C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6565E-C462-4DE8-9897-68C96B84DA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0480-E54D-40A8-BF32-8D5E22F012B6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8D322-6B84-41D0-9E8D-2CBD2E82C87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24DC6-3B14-4C50-B156-14EDB17547BE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B697-41B6-4E07-B99C-FEF127A080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8B569-0EBB-417E-8C70-2EB23C6C52F2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 dirty="0"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446CE-1EE7-4610-A3E1-3F0ED5718F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184AF-EEA0-4613-9ADE-E6A30DBD594F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D5561-526F-459B-82A6-92AD459E12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835E5-4521-418E-A49A-4B7DC7D2C251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A03C0-634C-4C78-9966-A6ED05BBE4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23F91EA-DBCE-4788-863B-520284991984}" type="datetimeFigureOut">
              <a:rPr lang="en-US"/>
              <a:pPr>
                <a:defRPr/>
              </a:pPr>
              <a:t>6/2/2011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9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ED6596F-E7D0-4419-B3DE-0F6FA5CCC9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74" r:id="rId7"/>
    <p:sldLayoutId id="2147483675" r:id="rId8"/>
    <p:sldLayoutId id="2147483676" r:id="rId9"/>
    <p:sldLayoutId id="2147483667" r:id="rId10"/>
    <p:sldLayoutId id="214748367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ＭＳ Ｐゴシック" pitchFamily="84" charset="-128"/>
          <a:cs typeface="ＭＳ Ｐゴシック" pitchFamily="84" charset="-128"/>
        </a:defRPr>
      </a:lvl1pPr>
      <a:lvl2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2pPr>
      <a:lvl3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3pPr>
      <a:lvl4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4pPr>
      <a:lvl5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84" charset="0"/>
          <a:ea typeface="ＭＳ Ｐゴシック" pitchFamily="84" charset="-128"/>
          <a:cs typeface="ＭＳ Ｐゴシック" pitchFamily="84" charset="-128"/>
        </a:defRPr>
      </a:lvl9pPr>
    </p:titleStyle>
    <p:bodyStyle>
      <a:lvl1pPr marL="438150" indent="-319088" algn="l" rtl="0" fontAlgn="base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84" charset="2"/>
        <a:buChar char=""/>
        <a:defRPr sz="3200" kern="1200">
          <a:solidFill>
            <a:schemeClr val="tx1"/>
          </a:solidFill>
          <a:latin typeface="+mn-lt"/>
          <a:ea typeface="ＭＳ Ｐゴシック" pitchFamily="84" charset="-128"/>
          <a:cs typeface="ＭＳ Ｐゴシック" pitchFamily="84" charset="-128"/>
        </a:defRPr>
      </a:lvl1pPr>
      <a:lvl2pPr marL="7302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84" charset="2"/>
        <a:buChar char=""/>
        <a:defRPr sz="28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rgbClr val="E66C7D"/>
        </a:buClr>
        <a:buFont typeface="Arial" pitchFamily="84" charset="0"/>
        <a:buChar char="▪"/>
        <a:defRPr sz="24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3pPr>
      <a:lvl4pPr marL="1216025" indent="-182563" algn="l" rtl="0" fontAlgn="base">
        <a:spcBef>
          <a:spcPct val="20000"/>
        </a:spcBef>
        <a:spcAft>
          <a:spcPct val="0"/>
        </a:spcAft>
        <a:buClr>
          <a:srgbClr val="6BB76D"/>
        </a:buClr>
        <a:buFont typeface="Arial" pitchFamily="84" charset="0"/>
        <a:buChar char="▪"/>
        <a:defRPr sz="20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4pPr>
      <a:lvl5pPr marL="1425575" indent="-182563" algn="l" rtl="0" fontAlgn="base">
        <a:spcBef>
          <a:spcPct val="20000"/>
        </a:spcBef>
        <a:spcAft>
          <a:spcPct val="0"/>
        </a:spcAft>
        <a:buClr>
          <a:srgbClr val="E88651"/>
        </a:buClr>
        <a:buFont typeface="Wingdings 3" pitchFamily="84" charset="2"/>
        <a:buChar char=""/>
        <a:defRPr lang="en-US" sz="2000" kern="1200">
          <a:solidFill>
            <a:schemeClr val="tx1"/>
          </a:solidFill>
          <a:latin typeface="+mn-lt"/>
          <a:ea typeface="ＭＳ Ｐゴシック" pitchFamily="84" charset="-128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tankersleybankheaea@missouri.edu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cac.missouri.ed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88640"/>
            <a:ext cx="8382000" cy="4840560"/>
          </a:xfrm>
        </p:spPr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sz="44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  <a:t/>
            </a:r>
            <a:br>
              <a:rPr lang="en-US" sz="44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</a:br>
            <a:r>
              <a:rPr lang="en-US" sz="4000" dirty="0" smtClean="0"/>
              <a:t>Near-Peer College Advising: A Successful Strategy for Increasing Financial Aid Awards In Underserved High Schools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3600" dirty="0" smtClean="0"/>
              <a:t> Missouri College Advising Corps </a:t>
            </a:r>
            <a:r>
              <a:rPr lang="en-US" sz="54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  <a:t/>
            </a:r>
            <a:br>
              <a:rPr lang="en-US" sz="54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</a:br>
            <a:r>
              <a:rPr lang="en-US" sz="22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  <a:t>Chelsea Sims</a:t>
            </a:r>
            <a:br>
              <a:rPr lang="en-US" sz="22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</a:br>
            <a:r>
              <a:rPr lang="en-US" sz="22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  <a:t>Cherelle Washington</a:t>
            </a:r>
            <a:br>
              <a:rPr lang="en-US" sz="22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</a:br>
            <a:r>
              <a:rPr lang="en-US" sz="22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  <a:t>Beth Tankersley-Bankhead</a:t>
            </a:r>
            <a:endParaRPr lang="en-US" sz="2200" dirty="0">
              <a:solidFill>
                <a:schemeClr val="accent1">
                  <a:satMod val="150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15362" name="TextBox 3"/>
          <p:cNvSpPr txBox="1">
            <a:spLocks noChangeArrowheads="1"/>
          </p:cNvSpPr>
          <p:nvPr/>
        </p:nvSpPr>
        <p:spPr bwMode="auto">
          <a:xfrm>
            <a:off x="395536" y="5373216"/>
            <a:ext cx="842493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 smtClean="0">
                <a:latin typeface="Corbel" pitchFamily="34" charset="0"/>
              </a:rPr>
              <a:t>27th Annual</a:t>
            </a:r>
          </a:p>
          <a:p>
            <a:pPr algn="r"/>
            <a:r>
              <a:rPr lang="en-US" sz="2000" dirty="0" smtClean="0">
                <a:latin typeface="Corbel" pitchFamily="34" charset="0"/>
              </a:rPr>
              <a:t>Student Financial Aid Research Network Conference</a:t>
            </a:r>
          </a:p>
          <a:p>
            <a:pPr algn="r"/>
            <a:r>
              <a:rPr lang="en-US" sz="2000" dirty="0" smtClean="0">
                <a:latin typeface="Corbel" pitchFamily="34" charset="0"/>
              </a:rPr>
              <a:t>June 2, 2011</a:t>
            </a:r>
          </a:p>
          <a:p>
            <a:pPr algn="r"/>
            <a:r>
              <a:rPr lang="en-US" sz="2400" b="1" dirty="0" smtClean="0">
                <a:latin typeface="Corbel" pitchFamily="34" charset="0"/>
              </a:rPr>
              <a:t> </a:t>
            </a:r>
            <a:endParaRPr lang="en-US" sz="2400" dirty="0" smtClean="0">
              <a:latin typeface="Corbel" pitchFamily="34" charset="0"/>
            </a:endParaRPr>
          </a:p>
        </p:txBody>
      </p:sp>
      <p:pic>
        <p:nvPicPr>
          <p:cNvPr id="1026" name="Picture 2" descr="C:\Users\tankersleybankheaea\Desktop\Logos\ncac_logo_center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43512"/>
            <a:ext cx="1475656" cy="576064"/>
          </a:xfrm>
          <a:prstGeom prst="rect">
            <a:avLst/>
          </a:prstGeom>
          <a:noFill/>
        </p:spPr>
      </p:pic>
      <p:pic>
        <p:nvPicPr>
          <p:cNvPr id="1027" name="Picture 3" descr="C:\Users\tankersleybankheaea\Desktop\Logos\MCAC logos\MCAC_color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6381328"/>
            <a:ext cx="3131839" cy="476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1408176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accent1">
                    <a:satMod val="150000"/>
                  </a:schemeClr>
                </a:solidFill>
                <a:ea typeface="+mj-ea"/>
                <a:cs typeface="+mj-cs"/>
              </a:rPr>
              <a:t>National and Missouri College Advising Corps  Model: A Unique College Access Program </a:t>
            </a:r>
            <a:endParaRPr lang="en-US" sz="3600" dirty="0">
              <a:solidFill>
                <a:schemeClr val="accent1">
                  <a:satMod val="150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8001000" cy="5029200"/>
          </a:xfrm>
        </p:spPr>
        <p:txBody>
          <a:bodyPr rtlCol="0">
            <a:normAutofit fontScale="92500" lnSpcReduction="10000"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>
                <a:ea typeface="+mn-ea"/>
                <a:cs typeface="+mn-cs"/>
              </a:rPr>
              <a:t>Near-peer model    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 smtClean="0">
              <a:ea typeface="+mn-ea"/>
              <a:cs typeface="+mn-cs"/>
            </a:endParaRP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>
                <a:ea typeface="+mn-ea"/>
                <a:cs typeface="+mn-cs"/>
              </a:rPr>
              <a:t>Full-time college advisers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 smtClean="0">
              <a:ea typeface="+mn-ea"/>
              <a:cs typeface="+mn-cs"/>
            </a:endParaRP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>
                <a:ea typeface="+mn-ea"/>
                <a:cs typeface="+mn-cs"/>
              </a:rPr>
              <a:t>Immersed in the partner school 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 smtClean="0">
              <a:ea typeface="+mn-ea"/>
              <a:cs typeface="+mn-cs"/>
            </a:endParaRP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>
                <a:ea typeface="+mn-ea"/>
                <a:cs typeface="+mn-cs"/>
              </a:rPr>
              <a:t>100% focus on college planning 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 smtClean="0">
              <a:ea typeface="+mn-ea"/>
              <a:cs typeface="+mn-cs"/>
            </a:endParaRP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>
                <a:ea typeface="+mn-ea"/>
                <a:cs typeface="+mn-cs"/>
              </a:rPr>
              <a:t>Headquartered at postsecondary institutions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 smtClean="0">
              <a:ea typeface="+mn-ea"/>
              <a:cs typeface="+mn-cs"/>
            </a:endParaRP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>
                <a:ea typeface="+mn-ea"/>
                <a:cs typeface="+mn-cs"/>
              </a:rPr>
              <a:t>Intensive pre-service and in-service training </a:t>
            </a:r>
            <a:endParaRPr lang="en-US" dirty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Students Served in Missouri</a:t>
            </a:r>
            <a:endParaRPr lang="en-US" dirty="0"/>
          </a:p>
        </p:txBody>
      </p:sp>
      <p:pic>
        <p:nvPicPr>
          <p:cNvPr id="4" name="Content Placeholder 3" descr="pic 3 st. louis post dispatch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2420888"/>
            <a:ext cx="4724400" cy="3253740"/>
          </a:xfrm>
        </p:spPr>
      </p:pic>
      <p:sp>
        <p:nvSpPr>
          <p:cNvPr id="5" name="TextBox 4"/>
          <p:cNvSpPr txBox="1"/>
          <p:nvPr/>
        </p:nvSpPr>
        <p:spPr>
          <a:xfrm>
            <a:off x="467544" y="1700808"/>
            <a:ext cx="3600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9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– 12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graders</a:t>
            </a:r>
          </a:p>
          <a:p>
            <a:endParaRPr lang="en-US" sz="2400" dirty="0" smtClean="0"/>
          </a:p>
          <a:p>
            <a:r>
              <a:rPr lang="en-US" sz="2400" dirty="0" smtClean="0"/>
              <a:t>&gt;78% first-generation </a:t>
            </a:r>
          </a:p>
          <a:p>
            <a:r>
              <a:rPr lang="en-US" sz="2400" dirty="0" smtClean="0"/>
              <a:t>to college</a:t>
            </a:r>
          </a:p>
          <a:p>
            <a:endParaRPr lang="en-US" sz="2400" dirty="0" smtClean="0"/>
          </a:p>
          <a:p>
            <a:r>
              <a:rPr lang="en-US" sz="2400" dirty="0" smtClean="0"/>
              <a:t>89% in urban and 69% </a:t>
            </a:r>
          </a:p>
          <a:p>
            <a:r>
              <a:rPr lang="en-US" sz="2400" dirty="0" smtClean="0"/>
              <a:t>in 11 total partner </a:t>
            </a:r>
          </a:p>
          <a:p>
            <a:r>
              <a:rPr lang="en-US" sz="2400" dirty="0" smtClean="0"/>
              <a:t>high schools underrepresented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&gt;73% free and reduced lunch-eligible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College Advisement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5"/>
            <a:ext cx="8352928" cy="4627985"/>
          </a:xfrm>
        </p:spPr>
        <p:txBody>
          <a:bodyPr/>
          <a:lstStyle/>
          <a:p>
            <a:r>
              <a:rPr lang="en-US" dirty="0" smtClean="0"/>
              <a:t>One-on-one advising</a:t>
            </a:r>
          </a:p>
          <a:p>
            <a:r>
              <a:rPr lang="en-US" dirty="0" smtClean="0"/>
              <a:t>Workshop/group advisement</a:t>
            </a:r>
          </a:p>
          <a:p>
            <a:r>
              <a:rPr lang="en-US" dirty="0" smtClean="0"/>
              <a:t>College application assistance</a:t>
            </a:r>
          </a:p>
          <a:p>
            <a:r>
              <a:rPr lang="en-US" dirty="0" smtClean="0"/>
              <a:t>Campus tours</a:t>
            </a:r>
          </a:p>
          <a:p>
            <a:r>
              <a:rPr lang="en-US" dirty="0" smtClean="0"/>
              <a:t>ACT prep and registration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FAFSA completion assistance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Financial aid and financial literacy information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Scholarship search and application assistance</a:t>
            </a:r>
          </a:p>
          <a:p>
            <a:r>
              <a:rPr lang="en-US" dirty="0" smtClean="0"/>
              <a:t>Advisement to families/parents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Research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80920" cy="4627984"/>
          </a:xfrm>
        </p:spPr>
        <p:txBody>
          <a:bodyPr/>
          <a:lstStyle/>
          <a:p>
            <a:r>
              <a:rPr lang="en-US" sz="2000" dirty="0" smtClean="0"/>
              <a:t>Curs, B., &amp; Singell, L. D. Jr., (2002). </a:t>
            </a:r>
            <a:r>
              <a:rPr lang="en-US" sz="2000" i="1" dirty="0" smtClean="0"/>
              <a:t>An analysis of the application and enrollment processes for in-state and out-of-state students at a large public university.</a:t>
            </a:r>
          </a:p>
          <a:p>
            <a:r>
              <a:rPr lang="en-US" sz="2000" dirty="0" smtClean="0"/>
              <a:t>Dynarski, S. M. (1999). </a:t>
            </a:r>
            <a:r>
              <a:rPr lang="en-US" sz="2000" i="1" dirty="0" smtClean="0"/>
              <a:t>Does aid matter? Measuring the effect of student aid on college attendance and completion.</a:t>
            </a:r>
          </a:p>
          <a:p>
            <a:r>
              <a:rPr lang="en-US" sz="2000" dirty="0" smtClean="0"/>
              <a:t>Heller, D. E. (1997). </a:t>
            </a:r>
            <a:r>
              <a:rPr lang="en-US" sz="2000" i="1" dirty="0" smtClean="0"/>
              <a:t>Student price response in higher education: An update to Leslie and Brinkman.</a:t>
            </a:r>
          </a:p>
          <a:p>
            <a:r>
              <a:rPr lang="en-US" sz="2000" dirty="0" smtClean="0"/>
              <a:t>Panera, L. W. (2006). </a:t>
            </a:r>
            <a:r>
              <a:rPr lang="en-US" sz="2000" i="1" dirty="0" smtClean="0"/>
              <a:t>Understanding the relationship between information about college prices and financial aid and college-related behaviors.</a:t>
            </a:r>
          </a:p>
          <a:p>
            <a:r>
              <a:rPr lang="en-US" sz="2000" dirty="0" smtClean="0"/>
              <a:t>Savoca, E. (1990). </a:t>
            </a:r>
            <a:r>
              <a:rPr lang="en-US" sz="2000" i="1" dirty="0" smtClean="0"/>
              <a:t>Another look at the demand for higher education: Measuring the price sensitivity of the decision to apply to college.</a:t>
            </a:r>
          </a:p>
          <a:p>
            <a:endParaRPr lang="en-US" sz="2000" i="1" dirty="0" smtClean="0"/>
          </a:p>
          <a:p>
            <a:r>
              <a:rPr lang="en-US" sz="2000" dirty="0" smtClean="0"/>
              <a:t>Education Trust (June 1, 2011). </a:t>
            </a:r>
            <a:r>
              <a:rPr lang="en-US" sz="2000" i="1" dirty="0" smtClean="0"/>
              <a:t>For low-income students, turning college dreams into reality isn’t easy</a:t>
            </a:r>
            <a:endParaRPr lang="en-US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Research Foundation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060848"/>
            <a:ext cx="7488832" cy="4176464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For high-need, low-income students –</a:t>
            </a:r>
          </a:p>
          <a:p>
            <a:pPr>
              <a:buNone/>
            </a:pPr>
            <a:r>
              <a:rPr lang="en-US" dirty="0" smtClean="0"/>
              <a:t>like those served by MCAC – filing the Free</a:t>
            </a:r>
          </a:p>
          <a:p>
            <a:pPr>
              <a:buNone/>
            </a:pPr>
            <a:r>
              <a:rPr lang="en-US" dirty="0" smtClean="0"/>
              <a:t>Application for Federal Student Aid</a:t>
            </a:r>
          </a:p>
          <a:p>
            <a:pPr>
              <a:buNone/>
            </a:pPr>
            <a:r>
              <a:rPr lang="en-US" dirty="0" smtClean="0"/>
              <a:t>(FAFSA) may be the most critical step</a:t>
            </a:r>
          </a:p>
          <a:p>
            <a:pPr>
              <a:buNone/>
            </a:pPr>
            <a:r>
              <a:rPr lang="en-US" dirty="0" smtClean="0"/>
              <a:t>to complete and the best predictor of</a:t>
            </a:r>
          </a:p>
          <a:p>
            <a:pPr>
              <a:buNone/>
            </a:pPr>
            <a:r>
              <a:rPr lang="en-US" dirty="0" smtClean="0"/>
              <a:t>whether students will apply for college.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5715016"/>
            <a:ext cx="821537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Bowen, W., Chingos, M., and McPherson. M., 2009, </a:t>
            </a:r>
            <a:r>
              <a:rPr lang="en-US" sz="1600" i="1" dirty="0" smtClean="0"/>
              <a:t>Crossing the finish line: Completing college at America’s public universities, </a:t>
            </a:r>
            <a:r>
              <a:rPr lang="en-US" sz="1600" dirty="0" smtClean="0"/>
              <a:t>Princeton University Press.</a:t>
            </a:r>
          </a:p>
          <a:p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714488"/>
            <a:ext cx="8572560" cy="4686312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Given that 40% of MO students eligible for state and</a:t>
            </a:r>
          </a:p>
          <a:p>
            <a:pPr>
              <a:buNone/>
            </a:pPr>
            <a:r>
              <a:rPr lang="en-US" sz="2800" dirty="0" smtClean="0"/>
              <a:t>federal aid do not submit the FAFSA by the State</a:t>
            </a:r>
          </a:p>
          <a:p>
            <a:pPr>
              <a:buNone/>
            </a:pPr>
            <a:r>
              <a:rPr lang="en-US" sz="2800" dirty="0" smtClean="0"/>
              <a:t>deadline and given that MCAC serves in schools with</a:t>
            </a:r>
          </a:p>
          <a:p>
            <a:pPr>
              <a:buNone/>
            </a:pPr>
            <a:r>
              <a:rPr lang="en-US" sz="2800" dirty="0" smtClean="0"/>
              <a:t>&gt;70% low-income students: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How can MCAC college advisers boost the number of students submitting FAFSAs by the State deadline?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How can MCAC college advisers assist students in securing scholarships and institutional aid?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arric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1628800"/>
            <a:ext cx="243027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60848"/>
            <a:ext cx="6264696" cy="433995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8-week FAFSA Work Plan</a:t>
            </a:r>
          </a:p>
          <a:p>
            <a:r>
              <a:rPr lang="en-US" sz="2800" dirty="0" smtClean="0"/>
              <a:t>Consult with school staff</a:t>
            </a:r>
          </a:p>
          <a:p>
            <a:r>
              <a:rPr lang="en-US" sz="2800" dirty="0" smtClean="0"/>
              <a:t>Weekly benchmarks</a:t>
            </a:r>
          </a:p>
          <a:p>
            <a:r>
              <a:rPr lang="en-US" sz="2800" dirty="0" smtClean="0"/>
              <a:t>Strategies to reach goals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Daily announcements and visits</a:t>
            </a:r>
          </a:p>
          <a:p>
            <a:pPr>
              <a:buNone/>
            </a:pPr>
            <a:r>
              <a:rPr lang="en-US" dirty="0" smtClean="0"/>
              <a:t>to senior advisement classes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844824"/>
            <a:ext cx="7931224" cy="4555976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Financial Aid Night</a:t>
            </a:r>
          </a:p>
          <a:p>
            <a:r>
              <a:rPr lang="en-US" sz="2800" dirty="0" smtClean="0"/>
              <a:t>In December</a:t>
            </a:r>
          </a:p>
          <a:p>
            <a:r>
              <a:rPr lang="en-US" sz="2800" dirty="0" smtClean="0"/>
              <a:t>Presentation on types of aid (grants, scholarships, loans)</a:t>
            </a:r>
          </a:p>
          <a:p>
            <a:r>
              <a:rPr lang="en-US" sz="2800" dirty="0" smtClean="0"/>
              <a:t>Assisted parents and students with applying for FAFSA pin</a:t>
            </a:r>
          </a:p>
          <a:p>
            <a:pPr>
              <a:buNone/>
            </a:pPr>
            <a:r>
              <a:rPr lang="en-US" b="1" dirty="0" smtClean="0"/>
              <a:t> </a:t>
            </a:r>
          </a:p>
          <a:p>
            <a:pPr>
              <a:buNone/>
            </a:pPr>
            <a:r>
              <a:rPr lang="en-US" dirty="0" smtClean="0"/>
              <a:t>PINS in the Cafeteria</a:t>
            </a:r>
          </a:p>
          <a:p>
            <a:r>
              <a:rPr lang="en-US" sz="2800" dirty="0" smtClean="0"/>
              <a:t>Seniors applied for FAFSA PINS during lunch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 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88840"/>
            <a:ext cx="8075240" cy="441196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FAFSA Nights</a:t>
            </a:r>
          </a:p>
          <a:p>
            <a:r>
              <a:rPr lang="en-US" sz="2800" dirty="0" smtClean="0"/>
              <a:t>After school completion every Monday &amp;</a:t>
            </a:r>
          </a:p>
          <a:p>
            <a:pPr>
              <a:buNone/>
            </a:pPr>
            <a:r>
              <a:rPr lang="en-US" sz="2800" dirty="0" smtClean="0"/>
              <a:t>	Wednesday, January – March 31, 2011</a:t>
            </a:r>
          </a:p>
          <a:p>
            <a:r>
              <a:rPr lang="en-US" sz="2800" dirty="0" smtClean="0"/>
              <a:t>Postcard home to families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March Madness</a:t>
            </a:r>
          </a:p>
          <a:p>
            <a:r>
              <a:rPr lang="en-US" sz="2800" dirty="0" smtClean="0"/>
              <a:t>Raffle every Friday in March for students that successfully completed/submitted the FAFSA</a:t>
            </a:r>
          </a:p>
          <a:p>
            <a:r>
              <a:rPr lang="en-US" sz="2800" dirty="0" smtClean="0"/>
              <a:t>Incentives: microwave, DVD Player, iPod, printer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664" y="1774825"/>
            <a:ext cx="7139136" cy="4625975"/>
          </a:xfrm>
        </p:spPr>
        <p:txBody>
          <a:bodyPr/>
          <a:lstStyle/>
          <a:p>
            <a:r>
              <a:rPr lang="en-US" dirty="0" smtClean="0"/>
              <a:t>Weekly Reminders</a:t>
            </a:r>
          </a:p>
          <a:p>
            <a:endParaRPr lang="en-US" dirty="0" smtClean="0"/>
          </a:p>
          <a:p>
            <a:r>
              <a:rPr lang="en-US" dirty="0" smtClean="0"/>
              <a:t>Automated Calls </a:t>
            </a:r>
          </a:p>
          <a:p>
            <a:endParaRPr lang="en-US" dirty="0" smtClean="0"/>
          </a:p>
          <a:p>
            <a:r>
              <a:rPr lang="en-US" dirty="0" smtClean="0"/>
              <a:t>Financial Aid Workshop</a:t>
            </a:r>
          </a:p>
          <a:p>
            <a:endParaRPr lang="en-US" dirty="0" smtClean="0"/>
          </a:p>
          <a:p>
            <a:r>
              <a:rPr lang="en-US" i="1" dirty="0" smtClean="0"/>
              <a:t>FAFSA Frenzy</a:t>
            </a:r>
          </a:p>
          <a:p>
            <a:endParaRPr lang="en-US" dirty="0" smtClean="0"/>
          </a:p>
          <a:p>
            <a:r>
              <a:rPr lang="en-US" dirty="0" smtClean="0"/>
              <a:t>FAFSA Nights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</a:t>
            </a:r>
            <a:endParaRPr lang="en-US" dirty="0"/>
          </a:p>
        </p:txBody>
      </p:sp>
      <p:pic>
        <p:nvPicPr>
          <p:cNvPr id="4" name="Picture 8" descr="FAFSA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772816"/>
            <a:ext cx="6324600" cy="438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916832"/>
            <a:ext cx="7859216" cy="448396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Financial Aid Workshop</a:t>
            </a:r>
          </a:p>
          <a:p>
            <a:pPr>
              <a:buNone/>
            </a:pPr>
            <a:endParaRPr lang="en-US" dirty="0" smtClean="0"/>
          </a:p>
          <a:p>
            <a:r>
              <a:rPr lang="en-US" sz="2800" dirty="0" smtClean="0"/>
              <a:t>Facilitated by financial aid officer from local postsecondary institution 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Highlighted types of aid (grants, loans, scholarships) and how to apply for each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Followed immediately by </a:t>
            </a:r>
            <a:r>
              <a:rPr lang="en-US" sz="2800" i="1" dirty="0" smtClean="0"/>
              <a:t>FAFSA Frenzy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Strategies Implemented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55976"/>
          </a:xfrm>
        </p:spPr>
        <p:txBody>
          <a:bodyPr/>
          <a:lstStyle/>
          <a:p>
            <a:pPr>
              <a:buNone/>
            </a:pPr>
            <a:r>
              <a:rPr lang="en-US" i="1" dirty="0" smtClean="0"/>
              <a:t>FAFSA Frenzy</a:t>
            </a:r>
          </a:p>
          <a:p>
            <a:r>
              <a:rPr lang="en-US" sz="2800" dirty="0" smtClean="0"/>
              <a:t>Sponsored by Missouri Department of Higher Education</a:t>
            </a:r>
          </a:p>
          <a:p>
            <a:r>
              <a:rPr lang="en-US" sz="2800" dirty="0" smtClean="0"/>
              <a:t>Provided promotional materials and training to site coordinators</a:t>
            </a:r>
          </a:p>
          <a:p>
            <a:r>
              <a:rPr lang="en-US" sz="2800" dirty="0" smtClean="0"/>
              <a:t>Open to the community</a:t>
            </a:r>
          </a:p>
          <a:p>
            <a:r>
              <a:rPr lang="en-US" sz="2800" dirty="0" smtClean="0"/>
              <a:t>Volunteers: MCAC college advisers, teachers, and financial aid professionals from postsecondary institutions</a:t>
            </a:r>
            <a:endParaRPr lang="en-US" sz="2800" dirty="0"/>
          </a:p>
        </p:txBody>
      </p:sp>
      <p:pic>
        <p:nvPicPr>
          <p:cNvPr id="4" name="Picture 9" descr="fafsaFrenzy-110x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5611812"/>
            <a:ext cx="2286000" cy="1246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Results – as of April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785925"/>
            <a:ext cx="8358246" cy="4614875"/>
          </a:xfrm>
        </p:spPr>
        <p:txBody>
          <a:bodyPr/>
          <a:lstStyle/>
          <a:p>
            <a:r>
              <a:rPr lang="en-US" sz="2800" dirty="0" smtClean="0"/>
              <a:t>133 financial aid/literacy workshops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2,246 students assisted with scholarship applications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$3.5M in private and institutional aid</a:t>
            </a:r>
          </a:p>
          <a:p>
            <a:endParaRPr lang="en-US" sz="2800" dirty="0" smtClean="0"/>
          </a:p>
          <a:p>
            <a:r>
              <a:rPr lang="en-US" sz="2800" dirty="0" smtClean="0"/>
              <a:t>2,216 students assisted with FAFSA</a:t>
            </a:r>
          </a:p>
          <a:p>
            <a:pPr lvl="1"/>
            <a:r>
              <a:rPr lang="en-US" sz="2400" dirty="0" smtClean="0"/>
              <a:t>1,283 assisted last year with same # advisers</a:t>
            </a:r>
          </a:p>
          <a:p>
            <a:pPr lvl="1"/>
            <a:r>
              <a:rPr lang="en-US" sz="2400" dirty="0" smtClean="0"/>
              <a:t>Cherelle and Chelsea – 341 of 377 seniors assisted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329122"/>
          </a:xfrm>
        </p:spPr>
        <p:txBody>
          <a:bodyPr/>
          <a:lstStyle/>
          <a:p>
            <a:r>
              <a:rPr lang="en-US" dirty="0" smtClean="0"/>
              <a:t>Students applied to over 350 </a:t>
            </a:r>
            <a:r>
              <a:rPr lang="en-US" dirty="0" smtClean="0"/>
              <a:t>institutions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Students admitted to 250+ </a:t>
            </a:r>
            <a:r>
              <a:rPr lang="en-US" dirty="0" smtClean="0"/>
              <a:t>institutions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6.4% increase in college-going – year 2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4.6% increase in college-going – year 1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smtClean="0"/>
              <a:t>Q &amp; A and Dialogue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772816"/>
            <a:ext cx="7560840" cy="4627984"/>
          </a:xfrm>
        </p:spPr>
        <p:txBody>
          <a:bodyPr/>
          <a:lstStyle/>
          <a:p>
            <a:pPr algn="ctr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Contact Information:</a:t>
            </a:r>
          </a:p>
          <a:p>
            <a:pPr algn="ctr">
              <a:buNone/>
            </a:pPr>
            <a:endParaRPr lang="en-US" b="1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2800" dirty="0" smtClean="0"/>
              <a:t>Missouri College Advising Corps</a:t>
            </a:r>
          </a:p>
          <a:p>
            <a:pPr algn="ctr">
              <a:buNone/>
            </a:pPr>
            <a:r>
              <a:rPr lang="en-US" sz="2800" dirty="0" smtClean="0"/>
              <a:t>46 Jesse Hall</a:t>
            </a:r>
          </a:p>
          <a:p>
            <a:pPr algn="ctr">
              <a:buNone/>
            </a:pPr>
            <a:r>
              <a:rPr lang="en-US" sz="2800" dirty="0" smtClean="0"/>
              <a:t>University of Missouri (MU)</a:t>
            </a:r>
          </a:p>
          <a:p>
            <a:pPr algn="ctr">
              <a:buNone/>
            </a:pPr>
            <a:r>
              <a:rPr lang="en-US" sz="2800" dirty="0" smtClean="0"/>
              <a:t>Columbia, MO 65211</a:t>
            </a:r>
          </a:p>
          <a:p>
            <a:pPr algn="ctr">
              <a:buNone/>
            </a:pPr>
            <a:r>
              <a:rPr lang="en-US" sz="2800" dirty="0" smtClean="0"/>
              <a:t>573-884-12928</a:t>
            </a:r>
          </a:p>
          <a:p>
            <a:pPr algn="ctr">
              <a:buNone/>
            </a:pPr>
            <a:r>
              <a:rPr lang="en-US" sz="2800" dirty="0" smtClean="0">
                <a:hlinkClick r:id="rId3"/>
              </a:rPr>
              <a:t>tankersleybankheaea@missouri.edu</a:t>
            </a:r>
            <a:endParaRPr lang="en-US" sz="2800" dirty="0" smtClean="0"/>
          </a:p>
          <a:p>
            <a:pPr algn="ctr">
              <a:buNone/>
            </a:pPr>
            <a:endParaRPr lang="en-US" sz="2800" dirty="0" smtClean="0"/>
          </a:p>
          <a:p>
            <a:pPr algn="ctr">
              <a:buNone/>
            </a:pPr>
            <a:r>
              <a:rPr lang="en-US" sz="2800" dirty="0" smtClean="0">
                <a:hlinkClick r:id="rId4"/>
              </a:rPr>
              <a:t>http://mcac.missouri.edu/</a:t>
            </a:r>
            <a:endParaRPr lang="en-US" sz="2800" dirty="0" smtClean="0"/>
          </a:p>
          <a:p>
            <a:pPr algn="ctr">
              <a:buNone/>
            </a:pPr>
            <a:endParaRPr lang="en-US" sz="2800" dirty="0" smtClean="0"/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1099</TotalTime>
  <Words>691</Words>
  <Application>Microsoft Office PowerPoint</Application>
  <PresentationFormat>On-screen Show (4:3)</PresentationFormat>
  <Paragraphs>165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Module</vt:lpstr>
      <vt:lpstr> Near-Peer College Advising: A Successful Strategy for Increasing Financial Aid Awards In Underserved High Schools    Missouri College Advising Corps  Chelsea Sims Cherelle Washington Beth Tankersley-Bankhead</vt:lpstr>
      <vt:lpstr>National and Missouri College Advising Corps  Model: A Unique College Access Program </vt:lpstr>
      <vt:lpstr>Students Served in Missouri</vt:lpstr>
      <vt:lpstr>College Advisement Services</vt:lpstr>
      <vt:lpstr>Research Framework</vt:lpstr>
      <vt:lpstr>Research Foundation </vt:lpstr>
      <vt:lpstr>Questions</vt:lpstr>
      <vt:lpstr>Strategies Implemented </vt:lpstr>
      <vt:lpstr>Strategies Implemented</vt:lpstr>
      <vt:lpstr>Strategies Implemented</vt:lpstr>
      <vt:lpstr>Strategies Implemented </vt:lpstr>
      <vt:lpstr>Strategies Implemented</vt:lpstr>
      <vt:lpstr>Strategies Implemented</vt:lpstr>
      <vt:lpstr>Strategies Implemented</vt:lpstr>
      <vt:lpstr>Results – as of April 2011</vt:lpstr>
      <vt:lpstr>Results</vt:lpstr>
      <vt:lpstr>Q &amp; A and Dialogue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Missouri College Advising Corps</dc:title>
  <dc:creator>Tankersley-Bankhead, Elizabeth</dc:creator>
  <cp:lastModifiedBy> </cp:lastModifiedBy>
  <cp:revision>134</cp:revision>
  <dcterms:created xsi:type="dcterms:W3CDTF">2006-08-16T00:00:00Z</dcterms:created>
  <dcterms:modified xsi:type="dcterms:W3CDTF">2011-06-02T22:14:58Z</dcterms:modified>
</cp:coreProperties>
</file>