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theme/themeOverride2.xml" ContentType="application/vnd.openxmlformats-officedocument.themeOverride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theme/themeOverride3.xml" ContentType="application/vnd.openxmlformats-officedocument.themeOverride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charts/chart29.xml" ContentType="application/vnd.openxmlformats-officedocument.drawingml.chart+xml"/>
  <Override PartName="/ppt/charts/chart30.xml" ContentType="application/vnd.openxmlformats-officedocument.drawingml.chart+xml"/>
  <Override PartName="/ppt/charts/chart31.xml" ContentType="application/vnd.openxmlformats-officedocument.drawingml.chart+xml"/>
  <Override PartName="/ppt/charts/chart32.xml" ContentType="application/vnd.openxmlformats-officedocument.drawingml.chart+xml"/>
  <Override PartName="/ppt/charts/chart33.xml" ContentType="application/vnd.openxmlformats-officedocument.drawingml.chart+xml"/>
  <Override PartName="/ppt/charts/chart3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4" r:id="rId2"/>
    <p:sldMasterId id="2147483678" r:id="rId3"/>
  </p:sldMasterIdLst>
  <p:notesMasterIdLst>
    <p:notesMasterId r:id="rId47"/>
  </p:notesMasterIdLst>
  <p:handoutMasterIdLst>
    <p:handoutMasterId r:id="rId48"/>
  </p:handoutMasterIdLst>
  <p:sldIdLst>
    <p:sldId id="259" r:id="rId4"/>
    <p:sldId id="371" r:id="rId5"/>
    <p:sldId id="372" r:id="rId6"/>
    <p:sldId id="346" r:id="rId7"/>
    <p:sldId id="334" r:id="rId8"/>
    <p:sldId id="332" r:id="rId9"/>
    <p:sldId id="335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45" r:id="rId20"/>
    <p:sldId id="347" r:id="rId21"/>
    <p:sldId id="369" r:id="rId22"/>
    <p:sldId id="350" r:id="rId23"/>
    <p:sldId id="351" r:id="rId24"/>
    <p:sldId id="352" r:id="rId25"/>
    <p:sldId id="353" r:id="rId26"/>
    <p:sldId id="354" r:id="rId27"/>
    <p:sldId id="355" r:id="rId28"/>
    <p:sldId id="356" r:id="rId29"/>
    <p:sldId id="357" r:id="rId30"/>
    <p:sldId id="358" r:id="rId31"/>
    <p:sldId id="265" r:id="rId32"/>
    <p:sldId id="359" r:id="rId33"/>
    <p:sldId id="360" r:id="rId34"/>
    <p:sldId id="370" r:id="rId35"/>
    <p:sldId id="361" r:id="rId36"/>
    <p:sldId id="362" r:id="rId37"/>
    <p:sldId id="363" r:id="rId38"/>
    <p:sldId id="364" r:id="rId39"/>
    <p:sldId id="365" r:id="rId40"/>
    <p:sldId id="366" r:id="rId41"/>
    <p:sldId id="367" r:id="rId42"/>
    <p:sldId id="368" r:id="rId43"/>
    <p:sldId id="373" r:id="rId44"/>
    <p:sldId id="292" r:id="rId45"/>
    <p:sldId id="296" r:id="rId4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ED6"/>
    <a:srgbClr val="00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62" autoAdjust="0"/>
    <p:restoredTop sz="91694" autoAdjust="0"/>
  </p:normalViewPr>
  <p:slideViewPr>
    <p:cSldViewPr>
      <p:cViewPr>
        <p:scale>
          <a:sx n="100" d="100"/>
          <a:sy n="100" d="100"/>
        </p:scale>
        <p:origin x="-450" y="5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0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11232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ll%20institution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ll%20institutions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Macintosh%20HD:Users:sswail12:EPI%20Research:Active%20Projects:BPS%202009%20Persistence%20Study:BPS%20Data:BPS0409%20%20Percent%20Dropout_Enroll_Graduate%20by%20Demos%20all%20institutions.xlsx" TargetMode="External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ll%20institution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ll%20institutions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ll%20institution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ll%20institution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ll%20institutions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ll%20institutions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ll%20institutions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ll%20institutions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ll%20institutions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4%20year.xlsx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oleObject" Target="Macintosh%20HD:Users:sswail12:EPI%20Research:Active%20Projects:BPS%202009%20Persistence%20Study:BPS%20Data:BPS0409%20%20Percent%20Dropout_Enroll_Graduate%20by%20Demos%20at%20Public%204%20year.xlsx" TargetMode="External"/><Relationship Id="rId1" Type="http://schemas.openxmlformats.org/officeDocument/2006/relationships/themeOverride" Target="../theme/themeOverride2.xm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4%20year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4%20year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4%20year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4%20year.xlsx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4%20year.xlsx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4%20year.xlsx" TargetMode="External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4%20year.xlsx" TargetMode="Externa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4%20year.xlsx" TargetMode="External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4%20year.xlsx" TargetMode="External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2%20year.xlsx" TargetMode="External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2%20year.xlsx" TargetMode="External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oleObject" Target="Macintosh%20HD:Users:sswail12:EPI%20Research:Active%20Projects:BPS%202009%20Persistence%20Study:BPS%20Data:BPS0409%20%20Percent%20Dropout_Enroll_Graduate%20by%20Demos%20at%20Public%202%20year.xlsx" TargetMode="External"/><Relationship Id="rId1" Type="http://schemas.openxmlformats.org/officeDocument/2006/relationships/themeOverride" Target="../theme/themeOverride3.xml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2%20year.xlsx" TargetMode="External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2%20year.xlsx" TargetMode="External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2%20year.xlsx" TargetMode="External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2%20year.xlsx" TargetMode="External"/></Relationships>
</file>

<file path=ppt/charts/_rels/chart3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2%20year.xlsx" TargetMode="External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2%20year.xlsx" TargetMode="External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2%20year.xlsx" TargetMode="External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sswail12:EPI%20Research:Active%20Projects:BPS%202009%20Persistence%20Study:BPS%20Data:BPS0409%20%20Percent%20Dropout_Enroll_Graduate%20by%20Demos%20at%20Public%202%20year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'Data for charts'!$A$4</c:f>
              <c:strCache>
                <c:ptCount val="1"/>
                <c:pt idx="0">
                  <c:v>Total</c:v>
                </c:pt>
              </c:strCache>
            </c:strRef>
          </c:tx>
          <c:explosion val="8"/>
          <c:dLbls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'Data for charts'!$B$3:$G$3</c:f>
              <c:strCache>
                <c:ptCount val="6"/>
                <c:pt idx="0">
                  <c:v>1st Year</c:v>
                </c:pt>
                <c:pt idx="1">
                  <c:v>2nd Year</c:v>
                </c:pt>
                <c:pt idx="2">
                  <c:v>3rd Year</c:v>
                </c:pt>
                <c:pt idx="3">
                  <c:v>4 or More</c:v>
                </c:pt>
                <c:pt idx="4">
                  <c:v>Still enrolled</c:v>
                </c:pt>
                <c:pt idx="5">
                  <c:v>Attained degree</c:v>
                </c:pt>
              </c:strCache>
            </c:strRef>
          </c:cat>
          <c:val>
            <c:numRef>
              <c:f>'Data for charts'!$B$4:$G$4</c:f>
              <c:numCache>
                <c:formatCode>0</c:formatCode>
                <c:ptCount val="6"/>
                <c:pt idx="0">
                  <c:v>8.1</c:v>
                </c:pt>
                <c:pt idx="1">
                  <c:v>7</c:v>
                </c:pt>
                <c:pt idx="2">
                  <c:v>7.7</c:v>
                </c:pt>
                <c:pt idx="3">
                  <c:v>12.9</c:v>
                </c:pt>
                <c:pt idx="4">
                  <c:v>15</c:v>
                </c:pt>
                <c:pt idx="5">
                  <c:v>49.3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'Data for charts'!$E$9</c:f>
              <c:strCache>
                <c:ptCount val="1"/>
                <c:pt idx="0">
                  <c:v>No degree, no participation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charts'!$A$10:$A$13</c:f>
              <c:strCache>
                <c:ptCount val="4"/>
                <c:pt idx="0">
                  <c:v>Total</c:v>
                </c:pt>
                <c:pt idx="1">
                  <c:v>  4-year</c:v>
                </c:pt>
                <c:pt idx="2">
                  <c:v>  2-year</c:v>
                </c:pt>
                <c:pt idx="3">
                  <c:v>  Less-than-2-year</c:v>
                </c:pt>
              </c:strCache>
            </c:strRef>
          </c:cat>
          <c:val>
            <c:numRef>
              <c:f>'Data for charts'!$E$10:$E$13</c:f>
              <c:numCache>
                <c:formatCode>0</c:formatCode>
                <c:ptCount val="4"/>
                <c:pt idx="0">
                  <c:v>35.700000000000003</c:v>
                </c:pt>
                <c:pt idx="1">
                  <c:v>23.7</c:v>
                </c:pt>
                <c:pt idx="2">
                  <c:v>46.6</c:v>
                </c:pt>
                <c:pt idx="3">
                  <c:v>34.900000000000013</c:v>
                </c:pt>
              </c:numCache>
            </c:numRef>
          </c:val>
        </c:ser>
        <c:ser>
          <c:idx val="1"/>
          <c:order val="1"/>
          <c:tx>
            <c:strRef>
              <c:f>'Data for charts'!$F$9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charts'!$A$10:$A$13</c:f>
              <c:strCache>
                <c:ptCount val="4"/>
                <c:pt idx="0">
                  <c:v>Total</c:v>
                </c:pt>
                <c:pt idx="1">
                  <c:v>  4-year</c:v>
                </c:pt>
                <c:pt idx="2">
                  <c:v>  2-year</c:v>
                </c:pt>
                <c:pt idx="3">
                  <c:v>  Less-than-2-year</c:v>
                </c:pt>
              </c:strCache>
            </c:strRef>
          </c:cat>
          <c:val>
            <c:numRef>
              <c:f>'Data for charts'!$F$10:$F$13</c:f>
              <c:numCache>
                <c:formatCode>0</c:formatCode>
                <c:ptCount val="4"/>
                <c:pt idx="0">
                  <c:v>15</c:v>
                </c:pt>
                <c:pt idx="1">
                  <c:v>12.2</c:v>
                </c:pt>
                <c:pt idx="2">
                  <c:v>18.7</c:v>
                </c:pt>
                <c:pt idx="3">
                  <c:v>8.6</c:v>
                </c:pt>
              </c:numCache>
            </c:numRef>
          </c:val>
        </c:ser>
        <c:ser>
          <c:idx val="2"/>
          <c:order val="2"/>
          <c:tx>
            <c:strRef>
              <c:f>'Data for charts'!$G$9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charts'!$A$10:$A$13</c:f>
              <c:strCache>
                <c:ptCount val="4"/>
                <c:pt idx="0">
                  <c:v>Total</c:v>
                </c:pt>
                <c:pt idx="1">
                  <c:v>  4-year</c:v>
                </c:pt>
                <c:pt idx="2">
                  <c:v>  2-year</c:v>
                </c:pt>
                <c:pt idx="3">
                  <c:v>  Less-than-2-year</c:v>
                </c:pt>
              </c:strCache>
            </c:strRef>
          </c:cat>
          <c:val>
            <c:numRef>
              <c:f>'Data for charts'!$G$10:$G$13</c:f>
              <c:numCache>
                <c:formatCode>0</c:formatCode>
                <c:ptCount val="4"/>
                <c:pt idx="0">
                  <c:v>49.3</c:v>
                </c:pt>
                <c:pt idx="1">
                  <c:v>64.099999999999994</c:v>
                </c:pt>
                <c:pt idx="2">
                  <c:v>34.700000000000003</c:v>
                </c:pt>
                <c:pt idx="3">
                  <c:v>56.5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7507584"/>
        <c:axId val="71813952"/>
      </c:barChart>
      <c:catAx>
        <c:axId val="37507584"/>
        <c:scaling>
          <c:orientation val="minMax"/>
        </c:scaling>
        <c:delete val="0"/>
        <c:axPos val="l"/>
        <c:majorTickMark val="out"/>
        <c:minorTickMark val="none"/>
        <c:tickLblPos val="nextTo"/>
        <c:crossAx val="71813952"/>
        <c:crosses val="autoZero"/>
        <c:auto val="1"/>
        <c:lblAlgn val="ctr"/>
        <c:lblOffset val="100"/>
        <c:noMultiLvlLbl val="0"/>
      </c:catAx>
      <c:valAx>
        <c:axId val="71813952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37507584"/>
        <c:crosses val="autoZero"/>
        <c:crossBetween val="between"/>
        <c:majorUnit val="25"/>
        <c:minorUnit val="2"/>
      </c:valAx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'Data for charts'!$B$3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charts'!$A$4:$A$7</c:f>
              <c:strCache>
                <c:ptCount val="4"/>
                <c:pt idx="0">
                  <c:v>Total</c:v>
                </c:pt>
                <c:pt idx="1">
                  <c:v>  4-year</c:v>
                </c:pt>
                <c:pt idx="2">
                  <c:v>  2-year</c:v>
                </c:pt>
                <c:pt idx="3">
                  <c:v>  Less-than-2-year</c:v>
                </c:pt>
              </c:strCache>
            </c:strRef>
          </c:cat>
          <c:val>
            <c:numRef>
              <c:f>'Data for charts'!$B$4:$B$7</c:f>
              <c:numCache>
                <c:formatCode>0</c:formatCode>
                <c:ptCount val="4"/>
                <c:pt idx="0">
                  <c:v>8.1</c:v>
                </c:pt>
                <c:pt idx="1">
                  <c:v>3.3</c:v>
                </c:pt>
                <c:pt idx="2">
                  <c:v>12.5</c:v>
                </c:pt>
                <c:pt idx="3">
                  <c:v>8.8000000000000007</c:v>
                </c:pt>
              </c:numCache>
            </c:numRef>
          </c:val>
        </c:ser>
        <c:ser>
          <c:idx val="1"/>
          <c:order val="1"/>
          <c:tx>
            <c:strRef>
              <c:f>'Data for charts'!$C$3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charts'!$A$4:$A$7</c:f>
              <c:strCache>
                <c:ptCount val="4"/>
                <c:pt idx="0">
                  <c:v>Total</c:v>
                </c:pt>
                <c:pt idx="1">
                  <c:v>  4-year</c:v>
                </c:pt>
                <c:pt idx="2">
                  <c:v>  2-year</c:v>
                </c:pt>
                <c:pt idx="3">
                  <c:v>  Less-than-2-year</c:v>
                </c:pt>
              </c:strCache>
            </c:strRef>
          </c:cat>
          <c:val>
            <c:numRef>
              <c:f>'Data for charts'!$C$4:$C$7</c:f>
              <c:numCache>
                <c:formatCode>0</c:formatCode>
                <c:ptCount val="4"/>
                <c:pt idx="0">
                  <c:v>7</c:v>
                </c:pt>
                <c:pt idx="1">
                  <c:v>3.6</c:v>
                </c:pt>
                <c:pt idx="2">
                  <c:v>8.5</c:v>
                </c:pt>
                <c:pt idx="3">
                  <c:v>16.5</c:v>
                </c:pt>
              </c:numCache>
            </c:numRef>
          </c:val>
        </c:ser>
        <c:ser>
          <c:idx val="2"/>
          <c:order val="2"/>
          <c:tx>
            <c:strRef>
              <c:f>'Data for charts'!$D$3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charts'!$A$4:$A$7</c:f>
              <c:strCache>
                <c:ptCount val="4"/>
                <c:pt idx="0">
                  <c:v>Total</c:v>
                </c:pt>
                <c:pt idx="1">
                  <c:v>  4-year</c:v>
                </c:pt>
                <c:pt idx="2">
                  <c:v>  2-year</c:v>
                </c:pt>
                <c:pt idx="3">
                  <c:v>  Less-than-2-year</c:v>
                </c:pt>
              </c:strCache>
            </c:strRef>
          </c:cat>
          <c:val>
            <c:numRef>
              <c:f>'Data for charts'!$D$4:$D$7</c:f>
              <c:numCache>
                <c:formatCode>0</c:formatCode>
                <c:ptCount val="4"/>
                <c:pt idx="0">
                  <c:v>7.7</c:v>
                </c:pt>
                <c:pt idx="1">
                  <c:v>5.6</c:v>
                </c:pt>
                <c:pt idx="2">
                  <c:v>10.1</c:v>
                </c:pt>
                <c:pt idx="3">
                  <c:v>4.7</c:v>
                </c:pt>
              </c:numCache>
            </c:numRef>
          </c:val>
        </c:ser>
        <c:ser>
          <c:idx val="3"/>
          <c:order val="3"/>
          <c:tx>
            <c:strRef>
              <c:f>'Data for charts'!$E$3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charts'!$A$4:$A$7</c:f>
              <c:strCache>
                <c:ptCount val="4"/>
                <c:pt idx="0">
                  <c:v>Total</c:v>
                </c:pt>
                <c:pt idx="1">
                  <c:v>  4-year</c:v>
                </c:pt>
                <c:pt idx="2">
                  <c:v>  2-year</c:v>
                </c:pt>
                <c:pt idx="3">
                  <c:v>  Less-than-2-year</c:v>
                </c:pt>
              </c:strCache>
            </c:strRef>
          </c:cat>
          <c:val>
            <c:numRef>
              <c:f>'Data for charts'!$E$4:$E$7</c:f>
              <c:numCache>
                <c:formatCode>0</c:formatCode>
                <c:ptCount val="4"/>
                <c:pt idx="0">
                  <c:v>12.9</c:v>
                </c:pt>
                <c:pt idx="1">
                  <c:v>11.2</c:v>
                </c:pt>
                <c:pt idx="2">
                  <c:v>15.5</c:v>
                </c:pt>
                <c:pt idx="3">
                  <c:v>4.7</c:v>
                </c:pt>
              </c:numCache>
            </c:numRef>
          </c:val>
        </c:ser>
        <c:ser>
          <c:idx val="4"/>
          <c:order val="4"/>
          <c:tx>
            <c:strRef>
              <c:f>'Data for charts'!$F$3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BFBFBF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charts'!$A$4:$A$7</c:f>
              <c:strCache>
                <c:ptCount val="4"/>
                <c:pt idx="0">
                  <c:v>Total</c:v>
                </c:pt>
                <c:pt idx="1">
                  <c:v>  4-year</c:v>
                </c:pt>
                <c:pt idx="2">
                  <c:v>  2-year</c:v>
                </c:pt>
                <c:pt idx="3">
                  <c:v>  Less-than-2-year</c:v>
                </c:pt>
              </c:strCache>
            </c:strRef>
          </c:cat>
          <c:val>
            <c:numRef>
              <c:f>'Data for charts'!$F$4:$F$7</c:f>
              <c:numCache>
                <c:formatCode>0</c:formatCode>
                <c:ptCount val="4"/>
                <c:pt idx="0">
                  <c:v>15</c:v>
                </c:pt>
                <c:pt idx="1">
                  <c:v>12.2</c:v>
                </c:pt>
                <c:pt idx="2">
                  <c:v>18.7</c:v>
                </c:pt>
                <c:pt idx="3">
                  <c:v>8.6</c:v>
                </c:pt>
              </c:numCache>
            </c:numRef>
          </c:val>
        </c:ser>
        <c:ser>
          <c:idx val="5"/>
          <c:order val="5"/>
          <c:tx>
            <c:strRef>
              <c:f>'Data for charts'!$G$3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charts'!$A$4:$A$7</c:f>
              <c:strCache>
                <c:ptCount val="4"/>
                <c:pt idx="0">
                  <c:v>Total</c:v>
                </c:pt>
                <c:pt idx="1">
                  <c:v>  4-year</c:v>
                </c:pt>
                <c:pt idx="2">
                  <c:v>  2-year</c:v>
                </c:pt>
                <c:pt idx="3">
                  <c:v>  Less-than-2-year</c:v>
                </c:pt>
              </c:strCache>
            </c:strRef>
          </c:cat>
          <c:val>
            <c:numRef>
              <c:f>'Data for charts'!$G$4:$G$7</c:f>
              <c:numCache>
                <c:formatCode>0</c:formatCode>
                <c:ptCount val="4"/>
                <c:pt idx="0">
                  <c:v>49.3</c:v>
                </c:pt>
                <c:pt idx="1">
                  <c:v>64.099999999999994</c:v>
                </c:pt>
                <c:pt idx="2">
                  <c:v>34.700000000000003</c:v>
                </c:pt>
                <c:pt idx="3">
                  <c:v>56.5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7861376"/>
        <c:axId val="71817408"/>
      </c:barChart>
      <c:catAx>
        <c:axId val="37861376"/>
        <c:scaling>
          <c:orientation val="minMax"/>
        </c:scaling>
        <c:delete val="0"/>
        <c:axPos val="l"/>
        <c:majorTickMark val="out"/>
        <c:minorTickMark val="none"/>
        <c:tickLblPos val="nextTo"/>
        <c:crossAx val="71817408"/>
        <c:crosses val="autoZero"/>
        <c:auto val="1"/>
        <c:lblAlgn val="ctr"/>
        <c:lblOffset val="100"/>
        <c:noMultiLvlLbl val="0"/>
      </c:catAx>
      <c:valAx>
        <c:axId val="71817408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37861376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'Data for charts'!$B$33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charts'!$A$34:$A$38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STUDENTS</c:v>
                </c:pt>
              </c:strCache>
            </c:strRef>
          </c:cat>
          <c:val>
            <c:numRef>
              <c:f>'Data for charts'!$B$34:$B$38</c:f>
              <c:numCache>
                <c:formatCode>General</c:formatCode>
                <c:ptCount val="5"/>
                <c:pt idx="0">
                  <c:v>36.799999999999997</c:v>
                </c:pt>
                <c:pt idx="1">
                  <c:v>15.7</c:v>
                </c:pt>
                <c:pt idx="2">
                  <c:v>10.1</c:v>
                </c:pt>
                <c:pt idx="3">
                  <c:v>4.5999999999999996</c:v>
                </c:pt>
                <c:pt idx="4">
                  <c:v>8.1</c:v>
                </c:pt>
              </c:numCache>
            </c:numRef>
          </c:val>
        </c:ser>
        <c:ser>
          <c:idx val="1"/>
          <c:order val="1"/>
          <c:tx>
            <c:strRef>
              <c:f>'Data for charts'!$C$33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charts'!$A$34:$A$38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STUDENTS</c:v>
                </c:pt>
              </c:strCache>
            </c:strRef>
          </c:cat>
          <c:val>
            <c:numRef>
              <c:f>'Data for charts'!$C$34:$C$38</c:f>
              <c:numCache>
                <c:formatCode>General</c:formatCode>
                <c:ptCount val="5"/>
                <c:pt idx="0">
                  <c:v>5.9</c:v>
                </c:pt>
                <c:pt idx="1">
                  <c:v>12.6</c:v>
                </c:pt>
                <c:pt idx="2">
                  <c:v>8.3000000000000007</c:v>
                </c:pt>
                <c:pt idx="3">
                  <c:v>4.8</c:v>
                </c:pt>
                <c:pt idx="4">
                  <c:v>7</c:v>
                </c:pt>
              </c:numCache>
            </c:numRef>
          </c:val>
        </c:ser>
        <c:ser>
          <c:idx val="2"/>
          <c:order val="2"/>
          <c:tx>
            <c:strRef>
              <c:f>'Data for charts'!$D$33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charts'!$A$34:$A$38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STUDENTS</c:v>
                </c:pt>
              </c:strCache>
            </c:strRef>
          </c:cat>
          <c:val>
            <c:numRef>
              <c:f>'Data for charts'!$D$34:$D$38</c:f>
              <c:numCache>
                <c:formatCode>General</c:formatCode>
                <c:ptCount val="5"/>
                <c:pt idx="0">
                  <c:v>10.5</c:v>
                </c:pt>
                <c:pt idx="1">
                  <c:v>9.9</c:v>
                </c:pt>
                <c:pt idx="2">
                  <c:v>8.1999999999999993</c:v>
                </c:pt>
                <c:pt idx="3">
                  <c:v>6.8</c:v>
                </c:pt>
                <c:pt idx="4">
                  <c:v>7.7</c:v>
                </c:pt>
              </c:numCache>
            </c:numRef>
          </c:val>
        </c:ser>
        <c:ser>
          <c:idx val="3"/>
          <c:order val="3"/>
          <c:tx>
            <c:strRef>
              <c:f>'Data for charts'!$E$33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charts'!$A$34:$A$38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STUDENTS</c:v>
                </c:pt>
              </c:strCache>
            </c:strRef>
          </c:cat>
          <c:val>
            <c:numRef>
              <c:f>'Data for charts'!$E$34:$E$38</c:f>
              <c:numCache>
                <c:formatCode>0</c:formatCode>
                <c:ptCount val="5"/>
                <c:pt idx="0">
                  <c:v>13.900000000000009</c:v>
                </c:pt>
                <c:pt idx="1">
                  <c:v>9.9000000000000057</c:v>
                </c:pt>
                <c:pt idx="2">
                  <c:v>14.1</c:v>
                </c:pt>
                <c:pt idx="3">
                  <c:v>12.8</c:v>
                </c:pt>
                <c:pt idx="4">
                  <c:v>12.900000000000009</c:v>
                </c:pt>
              </c:numCache>
            </c:numRef>
          </c:val>
        </c:ser>
        <c:ser>
          <c:idx val="4"/>
          <c:order val="4"/>
          <c:tx>
            <c:strRef>
              <c:f>'Data for charts'!$F$33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charts'!$A$34:$A$38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STUDENTS</c:v>
                </c:pt>
              </c:strCache>
            </c:strRef>
          </c:cat>
          <c:val>
            <c:numRef>
              <c:f>'Data for charts'!$F$34:$F$38</c:f>
              <c:numCache>
                <c:formatCode>General</c:formatCode>
                <c:ptCount val="5"/>
                <c:pt idx="0">
                  <c:v>11</c:v>
                </c:pt>
                <c:pt idx="1">
                  <c:v>10.1</c:v>
                </c:pt>
                <c:pt idx="2">
                  <c:v>16.399999999999999</c:v>
                </c:pt>
                <c:pt idx="3">
                  <c:v>15.5</c:v>
                </c:pt>
                <c:pt idx="4">
                  <c:v>15</c:v>
                </c:pt>
              </c:numCache>
            </c:numRef>
          </c:val>
        </c:ser>
        <c:ser>
          <c:idx val="5"/>
          <c:order val="5"/>
          <c:tx>
            <c:strRef>
              <c:f>'Data for charts'!$G$33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charts'!$A$34:$A$38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STUDENTS</c:v>
                </c:pt>
              </c:strCache>
            </c:strRef>
          </c:cat>
          <c:val>
            <c:numRef>
              <c:f>'Data for charts'!$G$34:$G$38</c:f>
              <c:numCache>
                <c:formatCode>General</c:formatCode>
                <c:ptCount val="5"/>
                <c:pt idx="0">
                  <c:v>21.9</c:v>
                </c:pt>
                <c:pt idx="1">
                  <c:v>41.8</c:v>
                </c:pt>
                <c:pt idx="2">
                  <c:v>42.9</c:v>
                </c:pt>
                <c:pt idx="3">
                  <c:v>55.5</c:v>
                </c:pt>
                <c:pt idx="4">
                  <c:v>49.3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7788160"/>
        <c:axId val="71818560"/>
      </c:barChart>
      <c:catAx>
        <c:axId val="37788160"/>
        <c:scaling>
          <c:orientation val="minMax"/>
        </c:scaling>
        <c:delete val="0"/>
        <c:axPos val="l"/>
        <c:majorTickMark val="out"/>
        <c:minorTickMark val="none"/>
        <c:tickLblPos val="nextTo"/>
        <c:crossAx val="71818560"/>
        <c:crosses val="autoZero"/>
        <c:auto val="1"/>
        <c:lblAlgn val="ctr"/>
        <c:lblOffset val="100"/>
        <c:noMultiLvlLbl val="0"/>
      </c:catAx>
      <c:valAx>
        <c:axId val="71818560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37788160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'Data for charts'!$B$43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charts'!$A$44:$A$47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STUDENTS</c:v>
                </c:pt>
              </c:strCache>
            </c:strRef>
          </c:cat>
          <c:val>
            <c:numRef>
              <c:f>'Data for charts'!$B$44:$B$47</c:f>
              <c:numCache>
                <c:formatCode>General</c:formatCode>
                <c:ptCount val="4"/>
                <c:pt idx="0">
                  <c:v>12.8</c:v>
                </c:pt>
                <c:pt idx="1">
                  <c:v>1.4</c:v>
                </c:pt>
                <c:pt idx="2">
                  <c:v>0.1</c:v>
                </c:pt>
                <c:pt idx="3">
                  <c:v>8.1</c:v>
                </c:pt>
              </c:numCache>
            </c:numRef>
          </c:val>
        </c:ser>
        <c:ser>
          <c:idx val="1"/>
          <c:order val="1"/>
          <c:tx>
            <c:strRef>
              <c:f>'Data for charts'!$C$43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charts'!$A$44:$A$47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STUDENTS</c:v>
                </c:pt>
              </c:strCache>
            </c:strRef>
          </c:cat>
          <c:val>
            <c:numRef>
              <c:f>'Data for charts'!$C$44:$C$47</c:f>
              <c:numCache>
                <c:formatCode>General</c:formatCode>
                <c:ptCount val="4"/>
                <c:pt idx="0">
                  <c:v>10.3</c:v>
                </c:pt>
                <c:pt idx="1">
                  <c:v>2.4</c:v>
                </c:pt>
                <c:pt idx="2">
                  <c:v>0.5</c:v>
                </c:pt>
                <c:pt idx="3">
                  <c:v>7</c:v>
                </c:pt>
              </c:numCache>
            </c:numRef>
          </c:val>
        </c:ser>
        <c:ser>
          <c:idx val="2"/>
          <c:order val="2"/>
          <c:tx>
            <c:strRef>
              <c:f>'Data for charts'!$D$43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charts'!$A$44:$A$47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STUDENTS</c:v>
                </c:pt>
              </c:strCache>
            </c:strRef>
          </c:cat>
          <c:val>
            <c:numRef>
              <c:f>'Data for charts'!$D$44:$D$47</c:f>
              <c:numCache>
                <c:formatCode>General</c:formatCode>
                <c:ptCount val="4"/>
                <c:pt idx="0">
                  <c:v>9.1999999999999993</c:v>
                </c:pt>
                <c:pt idx="1">
                  <c:v>6</c:v>
                </c:pt>
                <c:pt idx="2">
                  <c:v>3.2</c:v>
                </c:pt>
                <c:pt idx="3">
                  <c:v>7.7</c:v>
                </c:pt>
              </c:numCache>
            </c:numRef>
          </c:val>
        </c:ser>
        <c:ser>
          <c:idx val="3"/>
          <c:order val="3"/>
          <c:tx>
            <c:strRef>
              <c:f>'Data for charts'!$E$43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charts'!$A$44:$A$47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STUDENTS</c:v>
                </c:pt>
              </c:strCache>
            </c:strRef>
          </c:cat>
          <c:val>
            <c:numRef>
              <c:f>'Data for charts'!$E$44:$E$47</c:f>
              <c:numCache>
                <c:formatCode>0</c:formatCode>
                <c:ptCount val="4"/>
                <c:pt idx="0">
                  <c:v>9.3000000000000007</c:v>
                </c:pt>
                <c:pt idx="1">
                  <c:v>17.8</c:v>
                </c:pt>
                <c:pt idx="2">
                  <c:v>19.099999999999991</c:v>
                </c:pt>
                <c:pt idx="3">
                  <c:v>12.900000000000009</c:v>
                </c:pt>
              </c:numCache>
            </c:numRef>
          </c:val>
        </c:ser>
        <c:ser>
          <c:idx val="4"/>
          <c:order val="4"/>
          <c:tx>
            <c:strRef>
              <c:f>'Data for charts'!$F$43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charts'!$A$44:$A$47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STUDENTS</c:v>
                </c:pt>
              </c:strCache>
            </c:strRef>
          </c:cat>
          <c:val>
            <c:numRef>
              <c:f>'Data for charts'!$F$44:$F$47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23.4</c:v>
                </c:pt>
                <c:pt idx="2">
                  <c:v>32.200000000000003</c:v>
                </c:pt>
                <c:pt idx="3">
                  <c:v>15</c:v>
                </c:pt>
              </c:numCache>
            </c:numRef>
          </c:val>
        </c:ser>
        <c:ser>
          <c:idx val="5"/>
          <c:order val="5"/>
          <c:tx>
            <c:strRef>
              <c:f>'Data for charts'!$G$43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charts'!$A$44:$A$47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STUDENTS</c:v>
                </c:pt>
              </c:strCache>
            </c:strRef>
          </c:cat>
          <c:val>
            <c:numRef>
              <c:f>'Data for charts'!$G$44:$G$47</c:f>
              <c:numCache>
                <c:formatCode>General</c:formatCode>
                <c:ptCount val="4"/>
                <c:pt idx="0">
                  <c:v>50.2</c:v>
                </c:pt>
                <c:pt idx="1">
                  <c:v>49</c:v>
                </c:pt>
                <c:pt idx="2">
                  <c:v>44.9</c:v>
                </c:pt>
                <c:pt idx="3">
                  <c:v>49.3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7890560"/>
        <c:axId val="71771840"/>
      </c:barChart>
      <c:catAx>
        <c:axId val="37890560"/>
        <c:scaling>
          <c:orientation val="minMax"/>
        </c:scaling>
        <c:delete val="0"/>
        <c:axPos val="l"/>
        <c:majorTickMark val="out"/>
        <c:minorTickMark val="none"/>
        <c:tickLblPos val="nextTo"/>
        <c:crossAx val="71771840"/>
        <c:crosses val="autoZero"/>
        <c:auto val="1"/>
        <c:lblAlgn val="ctr"/>
        <c:lblOffset val="100"/>
        <c:noMultiLvlLbl val="0"/>
      </c:catAx>
      <c:valAx>
        <c:axId val="71771840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37890560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'Data for charts'!$B$53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dLbl>
              <c:idx val="2"/>
              <c:layout>
                <c:manualLayout>
                  <c:x val="0"/>
                  <c:y val="-6.9297390844104995E-2"/>
                </c:manualLayout>
              </c:layout>
              <c:spPr/>
              <c:txPr>
                <a:bodyPr/>
                <a:lstStyle/>
                <a:p>
                  <a:pPr>
                    <a:defRPr sz="2000" b="1">
                      <a:solidFill>
                        <a:schemeClr val="tx1"/>
                      </a:solidFill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charts'!$A$54:$A$57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STUDENTS</c:v>
                </c:pt>
              </c:strCache>
            </c:strRef>
          </c:cat>
          <c:val>
            <c:numRef>
              <c:f>'Data for charts'!$B$54:$B$57</c:f>
              <c:numCache>
                <c:formatCode>General</c:formatCode>
                <c:ptCount val="4"/>
                <c:pt idx="0">
                  <c:v>7.5</c:v>
                </c:pt>
                <c:pt idx="1">
                  <c:v>36.299999999999997</c:v>
                </c:pt>
                <c:pt idx="2">
                  <c:v>1.6</c:v>
                </c:pt>
                <c:pt idx="3">
                  <c:v>8.1</c:v>
                </c:pt>
              </c:numCache>
            </c:numRef>
          </c:val>
        </c:ser>
        <c:ser>
          <c:idx val="1"/>
          <c:order val="1"/>
          <c:tx>
            <c:strRef>
              <c:f>'Data for charts'!$C$53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charts'!$A$54:$A$57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STUDENTS</c:v>
                </c:pt>
              </c:strCache>
            </c:strRef>
          </c:cat>
          <c:val>
            <c:numRef>
              <c:f>'Data for charts'!$C$54:$C$57</c:f>
              <c:numCache>
                <c:formatCode>General</c:formatCode>
                <c:ptCount val="4"/>
                <c:pt idx="0">
                  <c:v>8.5</c:v>
                </c:pt>
                <c:pt idx="1">
                  <c:v>8.9</c:v>
                </c:pt>
                <c:pt idx="2">
                  <c:v>4.5</c:v>
                </c:pt>
                <c:pt idx="3">
                  <c:v>7</c:v>
                </c:pt>
              </c:numCache>
            </c:numRef>
          </c:val>
        </c:ser>
        <c:ser>
          <c:idx val="2"/>
          <c:order val="2"/>
          <c:tx>
            <c:strRef>
              <c:f>'Data for charts'!$D$53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charts'!$A$54:$A$57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STUDENTS</c:v>
                </c:pt>
              </c:strCache>
            </c:strRef>
          </c:cat>
          <c:val>
            <c:numRef>
              <c:f>'Data for charts'!$D$54:$D$57</c:f>
              <c:numCache>
                <c:formatCode>General</c:formatCode>
                <c:ptCount val="4"/>
                <c:pt idx="0">
                  <c:v>6.8</c:v>
                </c:pt>
                <c:pt idx="1">
                  <c:v>10.9</c:v>
                </c:pt>
                <c:pt idx="2">
                  <c:v>8</c:v>
                </c:pt>
                <c:pt idx="3">
                  <c:v>7.7</c:v>
                </c:pt>
              </c:numCache>
            </c:numRef>
          </c:val>
        </c:ser>
        <c:ser>
          <c:idx val="3"/>
          <c:order val="3"/>
          <c:tx>
            <c:strRef>
              <c:f>'Data for charts'!$E$53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charts'!$A$54:$A$57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STUDENTS</c:v>
                </c:pt>
              </c:strCache>
            </c:strRef>
          </c:cat>
          <c:val>
            <c:numRef>
              <c:f>'Data for charts'!$E$54:$E$57</c:f>
              <c:numCache>
                <c:formatCode>0</c:formatCode>
                <c:ptCount val="4"/>
                <c:pt idx="0">
                  <c:v>7.0999999999999943</c:v>
                </c:pt>
                <c:pt idx="1">
                  <c:v>13.8</c:v>
                </c:pt>
                <c:pt idx="2">
                  <c:v>19.900000000000009</c:v>
                </c:pt>
                <c:pt idx="3">
                  <c:v>12.900000000000009</c:v>
                </c:pt>
              </c:numCache>
            </c:numRef>
          </c:val>
        </c:ser>
        <c:ser>
          <c:idx val="4"/>
          <c:order val="4"/>
          <c:tx>
            <c:strRef>
              <c:f>'Data for charts'!$F$53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charts'!$A$54:$A$57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STUDENTS</c:v>
                </c:pt>
              </c:strCache>
            </c:strRef>
          </c:cat>
          <c:val>
            <c:numRef>
              <c:f>'Data for charts'!$F$54:$F$57</c:f>
              <c:numCache>
                <c:formatCode>General</c:formatCode>
                <c:ptCount val="4"/>
                <c:pt idx="0">
                  <c:v>7.7</c:v>
                </c:pt>
                <c:pt idx="1">
                  <c:v>14.2</c:v>
                </c:pt>
                <c:pt idx="2">
                  <c:v>24.6</c:v>
                </c:pt>
                <c:pt idx="3">
                  <c:v>15</c:v>
                </c:pt>
              </c:numCache>
            </c:numRef>
          </c:val>
        </c:ser>
        <c:ser>
          <c:idx val="5"/>
          <c:order val="5"/>
          <c:tx>
            <c:strRef>
              <c:f>'Data for charts'!$G$53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sz="20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charts'!$A$54:$A$57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STUDENTS</c:v>
                </c:pt>
              </c:strCache>
            </c:strRef>
          </c:cat>
          <c:val>
            <c:numRef>
              <c:f>'Data for charts'!$G$54:$G$57</c:f>
              <c:numCache>
                <c:formatCode>General</c:formatCode>
                <c:ptCount val="4"/>
                <c:pt idx="0">
                  <c:v>62.4</c:v>
                </c:pt>
                <c:pt idx="1">
                  <c:v>15.9</c:v>
                </c:pt>
                <c:pt idx="2">
                  <c:v>41.4</c:v>
                </c:pt>
                <c:pt idx="3">
                  <c:v>49.3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7956096"/>
        <c:axId val="71774144"/>
      </c:barChart>
      <c:catAx>
        <c:axId val="37956096"/>
        <c:scaling>
          <c:orientation val="minMax"/>
        </c:scaling>
        <c:delete val="0"/>
        <c:axPos val="l"/>
        <c:majorTickMark val="out"/>
        <c:minorTickMark val="none"/>
        <c:tickLblPos val="nextTo"/>
        <c:crossAx val="71774144"/>
        <c:crosses val="autoZero"/>
        <c:auto val="1"/>
        <c:lblAlgn val="ctr"/>
        <c:lblOffset val="100"/>
        <c:noMultiLvlLbl val="0"/>
      </c:catAx>
      <c:valAx>
        <c:axId val="71774144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37956096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'Data for charts'!$B$69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charts'!$A$70:$A$73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STUDENTS</c:v>
                </c:pt>
              </c:strCache>
            </c:strRef>
          </c:cat>
          <c:val>
            <c:numRef>
              <c:f>'Data for charts'!$B$70:$B$73</c:f>
              <c:numCache>
                <c:formatCode>General</c:formatCode>
                <c:ptCount val="4"/>
                <c:pt idx="0">
                  <c:v>12.1</c:v>
                </c:pt>
                <c:pt idx="1">
                  <c:v>7.4</c:v>
                </c:pt>
                <c:pt idx="2">
                  <c:v>7</c:v>
                </c:pt>
                <c:pt idx="3">
                  <c:v>8.1</c:v>
                </c:pt>
              </c:numCache>
            </c:numRef>
          </c:val>
        </c:ser>
        <c:ser>
          <c:idx val="1"/>
          <c:order val="1"/>
          <c:tx>
            <c:strRef>
              <c:f>'Data for charts'!$C$69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charts'!$A$70:$A$73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STUDENTS</c:v>
                </c:pt>
              </c:strCache>
            </c:strRef>
          </c:cat>
          <c:val>
            <c:numRef>
              <c:f>'Data for charts'!$C$70:$C$73</c:f>
              <c:numCache>
                <c:formatCode>General</c:formatCode>
                <c:ptCount val="4"/>
                <c:pt idx="0">
                  <c:v>9</c:v>
                </c:pt>
                <c:pt idx="1">
                  <c:v>6.8</c:v>
                </c:pt>
                <c:pt idx="2">
                  <c:v>6.2</c:v>
                </c:pt>
                <c:pt idx="3">
                  <c:v>7</c:v>
                </c:pt>
              </c:numCache>
            </c:numRef>
          </c:val>
        </c:ser>
        <c:ser>
          <c:idx val="2"/>
          <c:order val="2"/>
          <c:tx>
            <c:strRef>
              <c:f>'Data for charts'!$D$69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charts'!$A$70:$A$73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STUDENTS</c:v>
                </c:pt>
              </c:strCache>
            </c:strRef>
          </c:cat>
          <c:val>
            <c:numRef>
              <c:f>'Data for charts'!$D$70:$D$73</c:f>
              <c:numCache>
                <c:formatCode>General</c:formatCode>
                <c:ptCount val="4"/>
                <c:pt idx="0">
                  <c:v>10.5</c:v>
                </c:pt>
                <c:pt idx="1">
                  <c:v>7.4</c:v>
                </c:pt>
                <c:pt idx="2">
                  <c:v>6.7</c:v>
                </c:pt>
                <c:pt idx="3">
                  <c:v>7.7</c:v>
                </c:pt>
              </c:numCache>
            </c:numRef>
          </c:val>
        </c:ser>
        <c:ser>
          <c:idx val="3"/>
          <c:order val="3"/>
          <c:tx>
            <c:strRef>
              <c:f>'Data for charts'!$E$69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charts'!$A$70:$A$73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STUDENTS</c:v>
                </c:pt>
              </c:strCache>
            </c:strRef>
          </c:cat>
          <c:val>
            <c:numRef>
              <c:f>'Data for charts'!$E$70:$E$73</c:f>
              <c:numCache>
                <c:formatCode>0</c:formatCode>
                <c:ptCount val="4"/>
                <c:pt idx="0">
                  <c:v>18.199999999999989</c:v>
                </c:pt>
                <c:pt idx="1">
                  <c:v>12.8</c:v>
                </c:pt>
                <c:pt idx="2">
                  <c:v>10.30000000000001</c:v>
                </c:pt>
                <c:pt idx="3">
                  <c:v>12.900000000000009</c:v>
                </c:pt>
              </c:numCache>
            </c:numRef>
          </c:val>
        </c:ser>
        <c:ser>
          <c:idx val="4"/>
          <c:order val="4"/>
          <c:tx>
            <c:strRef>
              <c:f>'Data for charts'!$F$69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charts'!$A$70:$A$73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STUDENTS</c:v>
                </c:pt>
              </c:strCache>
            </c:strRef>
          </c:cat>
          <c:val>
            <c:numRef>
              <c:f>'Data for charts'!$F$70:$F$73</c:f>
              <c:numCache>
                <c:formatCode>General</c:formatCode>
                <c:ptCount val="4"/>
                <c:pt idx="0">
                  <c:v>20.8</c:v>
                </c:pt>
                <c:pt idx="1">
                  <c:v>16.100000000000001</c:v>
                </c:pt>
                <c:pt idx="2">
                  <c:v>11.4</c:v>
                </c:pt>
                <c:pt idx="3">
                  <c:v>15</c:v>
                </c:pt>
              </c:numCache>
            </c:numRef>
          </c:val>
        </c:ser>
        <c:ser>
          <c:idx val="5"/>
          <c:order val="5"/>
          <c:tx>
            <c:strRef>
              <c:f>'Data for charts'!$G$69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charts'!$A$70:$A$73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STUDENTS</c:v>
                </c:pt>
              </c:strCache>
            </c:strRef>
          </c:cat>
          <c:val>
            <c:numRef>
              <c:f>'Data for charts'!$G$70:$G$73</c:f>
              <c:numCache>
                <c:formatCode>General</c:formatCode>
                <c:ptCount val="4"/>
                <c:pt idx="0">
                  <c:v>29.4</c:v>
                </c:pt>
                <c:pt idx="1">
                  <c:v>49.5</c:v>
                </c:pt>
                <c:pt idx="2">
                  <c:v>58.4</c:v>
                </c:pt>
                <c:pt idx="3">
                  <c:v>49.3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8115840"/>
        <c:axId val="71776448"/>
      </c:barChart>
      <c:catAx>
        <c:axId val="38115840"/>
        <c:scaling>
          <c:orientation val="minMax"/>
        </c:scaling>
        <c:delete val="0"/>
        <c:axPos val="l"/>
        <c:majorTickMark val="out"/>
        <c:minorTickMark val="none"/>
        <c:tickLblPos val="nextTo"/>
        <c:crossAx val="71776448"/>
        <c:crosses val="autoZero"/>
        <c:auto val="1"/>
        <c:lblAlgn val="ctr"/>
        <c:lblOffset val="100"/>
        <c:noMultiLvlLbl val="0"/>
      </c:catAx>
      <c:valAx>
        <c:axId val="71776448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38115840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'Data for charts'!$B$96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charts'!$A$97:$A$102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STUDENTS</c:v>
                </c:pt>
              </c:strCache>
            </c:strRef>
          </c:cat>
          <c:val>
            <c:numRef>
              <c:f>'Data for charts'!$B$97:$B$102</c:f>
              <c:numCache>
                <c:formatCode>General</c:formatCode>
                <c:ptCount val="6"/>
                <c:pt idx="0">
                  <c:v>3.9</c:v>
                </c:pt>
                <c:pt idx="1">
                  <c:v>5.4</c:v>
                </c:pt>
                <c:pt idx="2">
                  <c:v>12.8</c:v>
                </c:pt>
                <c:pt idx="3">
                  <c:v>11.6</c:v>
                </c:pt>
                <c:pt idx="4">
                  <c:v>20.6</c:v>
                </c:pt>
                <c:pt idx="5">
                  <c:v>8.1</c:v>
                </c:pt>
              </c:numCache>
            </c:numRef>
          </c:val>
        </c:ser>
        <c:ser>
          <c:idx val="1"/>
          <c:order val="1"/>
          <c:tx>
            <c:strRef>
              <c:f>'Data for charts'!$C$96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charts'!$A$97:$A$102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STUDENTS</c:v>
                </c:pt>
              </c:strCache>
            </c:strRef>
          </c:cat>
          <c:val>
            <c:numRef>
              <c:f>'Data for charts'!$C$97:$C$102</c:f>
              <c:numCache>
                <c:formatCode>General</c:formatCode>
                <c:ptCount val="6"/>
                <c:pt idx="0">
                  <c:v>4</c:v>
                </c:pt>
                <c:pt idx="1">
                  <c:v>5.6</c:v>
                </c:pt>
                <c:pt idx="2">
                  <c:v>9.6</c:v>
                </c:pt>
                <c:pt idx="3">
                  <c:v>13.6</c:v>
                </c:pt>
                <c:pt idx="4">
                  <c:v>12.9</c:v>
                </c:pt>
                <c:pt idx="5">
                  <c:v>7</c:v>
                </c:pt>
              </c:numCache>
            </c:numRef>
          </c:val>
        </c:ser>
        <c:ser>
          <c:idx val="2"/>
          <c:order val="2"/>
          <c:tx>
            <c:strRef>
              <c:f>'Data for charts'!$D$96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charts'!$A$97:$A$102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STUDENTS</c:v>
                </c:pt>
              </c:strCache>
            </c:strRef>
          </c:cat>
          <c:val>
            <c:numRef>
              <c:f>'Data for charts'!$D$97:$D$102</c:f>
              <c:numCache>
                <c:formatCode>General</c:formatCode>
                <c:ptCount val="6"/>
                <c:pt idx="0">
                  <c:v>6.2</c:v>
                </c:pt>
                <c:pt idx="1">
                  <c:v>7.3</c:v>
                </c:pt>
                <c:pt idx="2">
                  <c:v>9.6999999999999993</c:v>
                </c:pt>
                <c:pt idx="3">
                  <c:v>9.6999999999999993</c:v>
                </c:pt>
                <c:pt idx="4">
                  <c:v>10.1</c:v>
                </c:pt>
                <c:pt idx="5">
                  <c:v>7.7</c:v>
                </c:pt>
              </c:numCache>
            </c:numRef>
          </c:val>
        </c:ser>
        <c:ser>
          <c:idx val="3"/>
          <c:order val="3"/>
          <c:tx>
            <c:strRef>
              <c:f>'Data for charts'!$E$96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charts'!$A$97:$A$102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STUDENTS</c:v>
                </c:pt>
              </c:strCache>
            </c:strRef>
          </c:cat>
          <c:val>
            <c:numRef>
              <c:f>'Data for charts'!$E$97:$E$102</c:f>
              <c:numCache>
                <c:formatCode>0</c:formatCode>
                <c:ptCount val="6"/>
                <c:pt idx="0">
                  <c:v>12.6</c:v>
                </c:pt>
                <c:pt idx="1">
                  <c:v>12</c:v>
                </c:pt>
                <c:pt idx="2">
                  <c:v>14.60000000000001</c:v>
                </c:pt>
                <c:pt idx="3">
                  <c:v>15.80000000000001</c:v>
                </c:pt>
                <c:pt idx="4">
                  <c:v>11.5</c:v>
                </c:pt>
                <c:pt idx="5">
                  <c:v>12.900000000000009</c:v>
                </c:pt>
              </c:numCache>
            </c:numRef>
          </c:val>
        </c:ser>
        <c:ser>
          <c:idx val="4"/>
          <c:order val="4"/>
          <c:tx>
            <c:strRef>
              <c:f>'Data for charts'!$F$96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charts'!$A$97:$A$102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STUDENTS</c:v>
                </c:pt>
              </c:strCache>
            </c:strRef>
          </c:cat>
          <c:val>
            <c:numRef>
              <c:f>'Data for charts'!$F$97:$F$102</c:f>
              <c:numCache>
                <c:formatCode>General</c:formatCode>
                <c:ptCount val="6"/>
                <c:pt idx="0">
                  <c:v>14.5</c:v>
                </c:pt>
                <c:pt idx="1">
                  <c:v>15</c:v>
                </c:pt>
                <c:pt idx="2">
                  <c:v>19.399999999999999</c:v>
                </c:pt>
                <c:pt idx="3">
                  <c:v>14.2</c:v>
                </c:pt>
                <c:pt idx="4">
                  <c:v>13.3</c:v>
                </c:pt>
                <c:pt idx="5">
                  <c:v>15</c:v>
                </c:pt>
              </c:numCache>
            </c:numRef>
          </c:val>
        </c:ser>
        <c:ser>
          <c:idx val="5"/>
          <c:order val="5"/>
          <c:tx>
            <c:strRef>
              <c:f>'Data for charts'!$G$96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charts'!$A$97:$A$102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STUDENTS</c:v>
                </c:pt>
              </c:strCache>
            </c:strRef>
          </c:cat>
          <c:val>
            <c:numRef>
              <c:f>'Data for charts'!$G$97:$G$102</c:f>
              <c:numCache>
                <c:formatCode>General</c:formatCode>
                <c:ptCount val="6"/>
                <c:pt idx="0">
                  <c:v>58.8</c:v>
                </c:pt>
                <c:pt idx="1">
                  <c:v>54.7</c:v>
                </c:pt>
                <c:pt idx="2">
                  <c:v>33.9</c:v>
                </c:pt>
                <c:pt idx="3">
                  <c:v>35.1</c:v>
                </c:pt>
                <c:pt idx="4">
                  <c:v>31.6</c:v>
                </c:pt>
                <c:pt idx="5">
                  <c:v>49.3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8533632"/>
        <c:axId val="38208064"/>
      </c:barChart>
      <c:catAx>
        <c:axId val="38533632"/>
        <c:scaling>
          <c:orientation val="minMax"/>
        </c:scaling>
        <c:delete val="0"/>
        <c:axPos val="l"/>
        <c:majorTickMark val="out"/>
        <c:minorTickMark val="none"/>
        <c:tickLblPos val="nextTo"/>
        <c:crossAx val="38208064"/>
        <c:crosses val="autoZero"/>
        <c:auto val="1"/>
        <c:lblAlgn val="ctr"/>
        <c:lblOffset val="100"/>
        <c:noMultiLvlLbl val="0"/>
      </c:catAx>
      <c:valAx>
        <c:axId val="38208064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38533632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'Data for charts'!$B$104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charts'!$A$105:$A$111</c:f>
              <c:strCache>
                <c:ptCount val="7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  American Indian or Alaska Native</c:v>
                </c:pt>
                <c:pt idx="5">
                  <c:v>  Native Hawaiian / Other Pacific Islander</c:v>
                </c:pt>
                <c:pt idx="6">
                  <c:v>ALL STUDENTS</c:v>
                </c:pt>
              </c:strCache>
            </c:strRef>
          </c:cat>
          <c:val>
            <c:numRef>
              <c:f>'Data for charts'!$B$105:$B$111</c:f>
              <c:numCache>
                <c:formatCode>General</c:formatCode>
                <c:ptCount val="7"/>
                <c:pt idx="0">
                  <c:v>8.1</c:v>
                </c:pt>
                <c:pt idx="1">
                  <c:v>7.7</c:v>
                </c:pt>
                <c:pt idx="2">
                  <c:v>9.6999999999999993</c:v>
                </c:pt>
                <c:pt idx="3">
                  <c:v>3.7</c:v>
                </c:pt>
                <c:pt idx="4">
                  <c:v>6.5</c:v>
                </c:pt>
                <c:pt idx="5">
                  <c:v>18.899999999999999</c:v>
                </c:pt>
                <c:pt idx="6">
                  <c:v>8.1</c:v>
                </c:pt>
              </c:numCache>
            </c:numRef>
          </c:val>
        </c:ser>
        <c:ser>
          <c:idx val="1"/>
          <c:order val="1"/>
          <c:tx>
            <c:strRef>
              <c:f>'Data for charts'!$C$104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charts'!$A$105:$A$111</c:f>
              <c:strCache>
                <c:ptCount val="7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  American Indian or Alaska Native</c:v>
                </c:pt>
                <c:pt idx="5">
                  <c:v>  Native Hawaiian / Other Pacific Islander</c:v>
                </c:pt>
                <c:pt idx="6">
                  <c:v>ALL STUDENTS</c:v>
                </c:pt>
              </c:strCache>
            </c:strRef>
          </c:cat>
          <c:val>
            <c:numRef>
              <c:f>'Data for charts'!$C$105:$C$111</c:f>
              <c:numCache>
                <c:formatCode>General</c:formatCode>
                <c:ptCount val="7"/>
                <c:pt idx="0">
                  <c:v>6.5</c:v>
                </c:pt>
                <c:pt idx="1">
                  <c:v>8.9</c:v>
                </c:pt>
                <c:pt idx="2">
                  <c:v>8.3000000000000007</c:v>
                </c:pt>
                <c:pt idx="3">
                  <c:v>1.9</c:v>
                </c:pt>
                <c:pt idx="4">
                  <c:v>9.9</c:v>
                </c:pt>
                <c:pt idx="5">
                  <c:v>2</c:v>
                </c:pt>
                <c:pt idx="6">
                  <c:v>7</c:v>
                </c:pt>
              </c:numCache>
            </c:numRef>
          </c:val>
        </c:ser>
        <c:ser>
          <c:idx val="2"/>
          <c:order val="2"/>
          <c:tx>
            <c:strRef>
              <c:f>'Data for charts'!$D$104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charts'!$A$105:$A$111</c:f>
              <c:strCache>
                <c:ptCount val="7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  American Indian or Alaska Native</c:v>
                </c:pt>
                <c:pt idx="5">
                  <c:v>  Native Hawaiian / Other Pacific Islander</c:v>
                </c:pt>
                <c:pt idx="6">
                  <c:v>ALL STUDENTS</c:v>
                </c:pt>
              </c:strCache>
            </c:strRef>
          </c:cat>
          <c:val>
            <c:numRef>
              <c:f>'Data for charts'!$D$105:$D$111</c:f>
              <c:numCache>
                <c:formatCode>General</c:formatCode>
                <c:ptCount val="7"/>
                <c:pt idx="0">
                  <c:v>7.5</c:v>
                </c:pt>
                <c:pt idx="1">
                  <c:v>7.9</c:v>
                </c:pt>
                <c:pt idx="2">
                  <c:v>9.5</c:v>
                </c:pt>
                <c:pt idx="3">
                  <c:v>4.2</c:v>
                </c:pt>
                <c:pt idx="4">
                  <c:v>18.5</c:v>
                </c:pt>
                <c:pt idx="5">
                  <c:v>1.6</c:v>
                </c:pt>
                <c:pt idx="6">
                  <c:v>7.7</c:v>
                </c:pt>
              </c:numCache>
            </c:numRef>
          </c:val>
        </c:ser>
        <c:ser>
          <c:idx val="3"/>
          <c:order val="3"/>
          <c:tx>
            <c:strRef>
              <c:f>'Data for charts'!$E$104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charts'!$A$105:$A$111</c:f>
              <c:strCache>
                <c:ptCount val="7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  American Indian or Alaska Native</c:v>
                </c:pt>
                <c:pt idx="5">
                  <c:v>  Native Hawaiian / Other Pacific Islander</c:v>
                </c:pt>
                <c:pt idx="6">
                  <c:v>ALL STUDENTS</c:v>
                </c:pt>
              </c:strCache>
            </c:strRef>
          </c:cat>
          <c:val>
            <c:numRef>
              <c:f>'Data for charts'!$E$105:$E$111</c:f>
              <c:numCache>
                <c:formatCode>0</c:formatCode>
                <c:ptCount val="7"/>
                <c:pt idx="0">
                  <c:v>11.2</c:v>
                </c:pt>
                <c:pt idx="1">
                  <c:v>18.300000000000011</c:v>
                </c:pt>
                <c:pt idx="2">
                  <c:v>14.7</c:v>
                </c:pt>
                <c:pt idx="3">
                  <c:v>13.400000000000009</c:v>
                </c:pt>
                <c:pt idx="4">
                  <c:v>7.5999999999999943</c:v>
                </c:pt>
                <c:pt idx="5">
                  <c:v>7.3000000000000096</c:v>
                </c:pt>
                <c:pt idx="6">
                  <c:v>12.900000000000009</c:v>
                </c:pt>
              </c:numCache>
            </c:numRef>
          </c:val>
        </c:ser>
        <c:ser>
          <c:idx val="4"/>
          <c:order val="4"/>
          <c:tx>
            <c:strRef>
              <c:f>'Data for charts'!$F$104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charts'!$A$105:$A$111</c:f>
              <c:strCache>
                <c:ptCount val="7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  American Indian or Alaska Native</c:v>
                </c:pt>
                <c:pt idx="5">
                  <c:v>  Native Hawaiian / Other Pacific Islander</c:v>
                </c:pt>
                <c:pt idx="6">
                  <c:v>ALL STUDENTS</c:v>
                </c:pt>
              </c:strCache>
            </c:strRef>
          </c:cat>
          <c:val>
            <c:numRef>
              <c:f>'Data for charts'!$F$105:$F$111</c:f>
              <c:numCache>
                <c:formatCode>General</c:formatCode>
                <c:ptCount val="7"/>
                <c:pt idx="0">
                  <c:v>12.7</c:v>
                </c:pt>
                <c:pt idx="1">
                  <c:v>20.399999999999999</c:v>
                </c:pt>
                <c:pt idx="2">
                  <c:v>17</c:v>
                </c:pt>
                <c:pt idx="3">
                  <c:v>18.899999999999999</c:v>
                </c:pt>
                <c:pt idx="4">
                  <c:v>19.5</c:v>
                </c:pt>
                <c:pt idx="5">
                  <c:v>23.8</c:v>
                </c:pt>
                <c:pt idx="6">
                  <c:v>15</c:v>
                </c:pt>
              </c:numCache>
            </c:numRef>
          </c:val>
        </c:ser>
        <c:ser>
          <c:idx val="5"/>
          <c:order val="5"/>
          <c:tx>
            <c:strRef>
              <c:f>'Data for charts'!$G$104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charts'!$A$105:$A$111</c:f>
              <c:strCache>
                <c:ptCount val="7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  American Indian or Alaska Native</c:v>
                </c:pt>
                <c:pt idx="5">
                  <c:v>  Native Hawaiian / Other Pacific Islander</c:v>
                </c:pt>
                <c:pt idx="6">
                  <c:v>ALL STUDENTS</c:v>
                </c:pt>
              </c:strCache>
            </c:strRef>
          </c:cat>
          <c:val>
            <c:numRef>
              <c:f>'Data for charts'!$G$105:$G$111</c:f>
              <c:numCache>
                <c:formatCode>General</c:formatCode>
                <c:ptCount val="7"/>
                <c:pt idx="0">
                  <c:v>54</c:v>
                </c:pt>
                <c:pt idx="1">
                  <c:v>36.799999999999997</c:v>
                </c:pt>
                <c:pt idx="2">
                  <c:v>40.799999999999997</c:v>
                </c:pt>
                <c:pt idx="3">
                  <c:v>57.9</c:v>
                </c:pt>
                <c:pt idx="4">
                  <c:v>38</c:v>
                </c:pt>
                <c:pt idx="5">
                  <c:v>46.4</c:v>
                </c:pt>
                <c:pt idx="6">
                  <c:v>49.3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6997632"/>
        <c:axId val="38210368"/>
      </c:barChart>
      <c:catAx>
        <c:axId val="36997632"/>
        <c:scaling>
          <c:orientation val="minMax"/>
        </c:scaling>
        <c:delete val="0"/>
        <c:axPos val="l"/>
        <c:majorTickMark val="out"/>
        <c:minorTickMark val="none"/>
        <c:tickLblPos val="nextTo"/>
        <c:crossAx val="38210368"/>
        <c:crosses val="autoZero"/>
        <c:auto val="1"/>
        <c:lblAlgn val="ctr"/>
        <c:lblOffset val="100"/>
        <c:noMultiLvlLbl val="0"/>
      </c:catAx>
      <c:valAx>
        <c:axId val="38210368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36997632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'Data for charts'!$B$113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charts'!$A$114:$A$118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STUDENTS</c:v>
                </c:pt>
              </c:strCache>
            </c:strRef>
          </c:cat>
          <c:val>
            <c:numRef>
              <c:f>'Data for charts'!$B$114:$B$118</c:f>
              <c:numCache>
                <c:formatCode>General</c:formatCode>
                <c:ptCount val="5"/>
                <c:pt idx="0">
                  <c:v>12.4</c:v>
                </c:pt>
                <c:pt idx="1">
                  <c:v>7.4</c:v>
                </c:pt>
                <c:pt idx="2">
                  <c:v>4.0999999999999996</c:v>
                </c:pt>
                <c:pt idx="3">
                  <c:v>3.9</c:v>
                </c:pt>
                <c:pt idx="4" formatCode="0">
                  <c:v>8.1</c:v>
                </c:pt>
              </c:numCache>
            </c:numRef>
          </c:val>
        </c:ser>
        <c:ser>
          <c:idx val="1"/>
          <c:order val="1"/>
          <c:tx>
            <c:strRef>
              <c:f>'Data for charts'!$C$113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charts'!$A$114:$A$118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STUDENTS</c:v>
                </c:pt>
              </c:strCache>
            </c:strRef>
          </c:cat>
          <c:val>
            <c:numRef>
              <c:f>'Data for charts'!$C$114:$C$118</c:f>
              <c:numCache>
                <c:formatCode>General</c:formatCode>
                <c:ptCount val="5"/>
                <c:pt idx="0">
                  <c:v>10.1</c:v>
                </c:pt>
                <c:pt idx="1">
                  <c:v>7.2</c:v>
                </c:pt>
                <c:pt idx="2">
                  <c:v>4</c:v>
                </c:pt>
                <c:pt idx="3">
                  <c:v>3.1</c:v>
                </c:pt>
                <c:pt idx="4" formatCode="0">
                  <c:v>7</c:v>
                </c:pt>
              </c:numCache>
            </c:numRef>
          </c:val>
        </c:ser>
        <c:ser>
          <c:idx val="2"/>
          <c:order val="2"/>
          <c:tx>
            <c:strRef>
              <c:f>'Data for charts'!$D$113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charts'!$A$114:$A$118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STUDENTS</c:v>
                </c:pt>
              </c:strCache>
            </c:strRef>
          </c:cat>
          <c:val>
            <c:numRef>
              <c:f>'Data for charts'!$D$114:$D$118</c:f>
              <c:numCache>
                <c:formatCode>General</c:formatCode>
                <c:ptCount val="5"/>
                <c:pt idx="0">
                  <c:v>8.6</c:v>
                </c:pt>
                <c:pt idx="1">
                  <c:v>8.8000000000000007</c:v>
                </c:pt>
                <c:pt idx="2">
                  <c:v>7.1</c:v>
                </c:pt>
                <c:pt idx="3">
                  <c:v>5.3</c:v>
                </c:pt>
                <c:pt idx="4" formatCode="0">
                  <c:v>7.7</c:v>
                </c:pt>
              </c:numCache>
            </c:numRef>
          </c:val>
        </c:ser>
        <c:ser>
          <c:idx val="3"/>
          <c:order val="3"/>
          <c:tx>
            <c:strRef>
              <c:f>'Data for charts'!$E$113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charts'!$A$114:$A$118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STUDENTS</c:v>
                </c:pt>
              </c:strCache>
            </c:strRef>
          </c:cat>
          <c:val>
            <c:numRef>
              <c:f>'Data for charts'!$E$114:$E$118</c:f>
              <c:numCache>
                <c:formatCode>0</c:formatCode>
                <c:ptCount val="5"/>
                <c:pt idx="0">
                  <c:v>13.3</c:v>
                </c:pt>
                <c:pt idx="1">
                  <c:v>12.8</c:v>
                </c:pt>
                <c:pt idx="2">
                  <c:v>13</c:v>
                </c:pt>
                <c:pt idx="3">
                  <c:v>11.2</c:v>
                </c:pt>
                <c:pt idx="4">
                  <c:v>12.900000000000009</c:v>
                </c:pt>
              </c:numCache>
            </c:numRef>
          </c:val>
        </c:ser>
        <c:ser>
          <c:idx val="4"/>
          <c:order val="4"/>
          <c:tx>
            <c:strRef>
              <c:f>'Data for charts'!$F$113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charts'!$A$114:$A$118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STUDENTS</c:v>
                </c:pt>
              </c:strCache>
            </c:strRef>
          </c:cat>
          <c:val>
            <c:numRef>
              <c:f>'Data for charts'!$F$114:$F$118</c:f>
              <c:numCache>
                <c:formatCode>General</c:formatCode>
                <c:ptCount val="5"/>
                <c:pt idx="0">
                  <c:v>15</c:v>
                </c:pt>
                <c:pt idx="1">
                  <c:v>16.5</c:v>
                </c:pt>
                <c:pt idx="2">
                  <c:v>14.5</c:v>
                </c:pt>
                <c:pt idx="3">
                  <c:v>13.2</c:v>
                </c:pt>
                <c:pt idx="4" formatCode="0">
                  <c:v>15</c:v>
                </c:pt>
              </c:numCache>
            </c:numRef>
          </c:val>
        </c:ser>
        <c:ser>
          <c:idx val="5"/>
          <c:order val="5"/>
          <c:tx>
            <c:strRef>
              <c:f>'Data for charts'!$G$113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charts'!$A$114:$A$118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STUDENTS</c:v>
                </c:pt>
              </c:strCache>
            </c:strRef>
          </c:cat>
          <c:val>
            <c:numRef>
              <c:f>'Data for charts'!$G$114:$G$118</c:f>
              <c:numCache>
                <c:formatCode>General</c:formatCode>
                <c:ptCount val="5"/>
                <c:pt idx="0">
                  <c:v>40.6</c:v>
                </c:pt>
                <c:pt idx="1">
                  <c:v>47.3</c:v>
                </c:pt>
                <c:pt idx="2">
                  <c:v>57.3</c:v>
                </c:pt>
                <c:pt idx="3">
                  <c:v>63.3</c:v>
                </c:pt>
                <c:pt idx="4" formatCode="0">
                  <c:v>49.3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7079552"/>
        <c:axId val="38212672"/>
      </c:barChart>
      <c:catAx>
        <c:axId val="37079552"/>
        <c:scaling>
          <c:orientation val="minMax"/>
        </c:scaling>
        <c:delete val="0"/>
        <c:axPos val="l"/>
        <c:majorTickMark val="out"/>
        <c:minorTickMark val="none"/>
        <c:tickLblPos val="nextTo"/>
        <c:crossAx val="38212672"/>
        <c:crosses val="autoZero"/>
        <c:auto val="1"/>
        <c:lblAlgn val="ctr"/>
        <c:lblOffset val="100"/>
        <c:noMultiLvlLbl val="0"/>
      </c:catAx>
      <c:valAx>
        <c:axId val="38212672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37079552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'Data for charts'!$B$133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charts'!$A$134:$A$138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STUDENTS</c:v>
                </c:pt>
              </c:strCache>
            </c:strRef>
          </c:cat>
          <c:val>
            <c:numRef>
              <c:f>'Data for charts'!$B$134:$B$138</c:f>
              <c:numCache>
                <c:formatCode>General</c:formatCode>
                <c:ptCount val="5"/>
                <c:pt idx="0">
                  <c:v>7.9</c:v>
                </c:pt>
                <c:pt idx="1">
                  <c:v>7.5</c:v>
                </c:pt>
                <c:pt idx="2">
                  <c:v>4.7</c:v>
                </c:pt>
                <c:pt idx="3">
                  <c:v>3.1</c:v>
                </c:pt>
                <c:pt idx="4" formatCode="0">
                  <c:v>8.1</c:v>
                </c:pt>
              </c:numCache>
            </c:numRef>
          </c:val>
        </c:ser>
        <c:ser>
          <c:idx val="1"/>
          <c:order val="1"/>
          <c:tx>
            <c:strRef>
              <c:f>'Data for charts'!$C$133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charts'!$A$134:$A$138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STUDENTS</c:v>
                </c:pt>
              </c:strCache>
            </c:strRef>
          </c:cat>
          <c:val>
            <c:numRef>
              <c:f>'Data for charts'!$C$134:$C$138</c:f>
              <c:numCache>
                <c:formatCode>General</c:formatCode>
                <c:ptCount val="5"/>
                <c:pt idx="0">
                  <c:v>7.1</c:v>
                </c:pt>
                <c:pt idx="1">
                  <c:v>7</c:v>
                </c:pt>
                <c:pt idx="2">
                  <c:v>3.8</c:v>
                </c:pt>
                <c:pt idx="3">
                  <c:v>2.9</c:v>
                </c:pt>
                <c:pt idx="4" formatCode="0">
                  <c:v>7</c:v>
                </c:pt>
              </c:numCache>
            </c:numRef>
          </c:val>
        </c:ser>
        <c:ser>
          <c:idx val="2"/>
          <c:order val="2"/>
          <c:tx>
            <c:strRef>
              <c:f>'Data for charts'!$D$133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charts'!$A$134:$A$138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STUDENTS</c:v>
                </c:pt>
              </c:strCache>
            </c:strRef>
          </c:cat>
          <c:val>
            <c:numRef>
              <c:f>'Data for charts'!$D$134:$D$138</c:f>
              <c:numCache>
                <c:formatCode>General</c:formatCode>
                <c:ptCount val="5"/>
                <c:pt idx="0">
                  <c:v>8.8000000000000007</c:v>
                </c:pt>
                <c:pt idx="1">
                  <c:v>7.2</c:v>
                </c:pt>
                <c:pt idx="2">
                  <c:v>6.8</c:v>
                </c:pt>
                <c:pt idx="3">
                  <c:v>5.0999999999999996</c:v>
                </c:pt>
                <c:pt idx="4" formatCode="0">
                  <c:v>7.7</c:v>
                </c:pt>
              </c:numCache>
            </c:numRef>
          </c:val>
        </c:ser>
        <c:ser>
          <c:idx val="3"/>
          <c:order val="3"/>
          <c:tx>
            <c:strRef>
              <c:f>'Data for charts'!$E$133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charts'!$A$134:$A$138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STUDENTS</c:v>
                </c:pt>
              </c:strCache>
            </c:strRef>
          </c:cat>
          <c:val>
            <c:numRef>
              <c:f>'Data for charts'!$E$134:$E$138</c:f>
              <c:numCache>
                <c:formatCode>0</c:formatCode>
                <c:ptCount val="5"/>
                <c:pt idx="0">
                  <c:v>15.2</c:v>
                </c:pt>
                <c:pt idx="1">
                  <c:v>12</c:v>
                </c:pt>
                <c:pt idx="2">
                  <c:v>12.2</c:v>
                </c:pt>
                <c:pt idx="3">
                  <c:v>11.400000000000009</c:v>
                </c:pt>
                <c:pt idx="4">
                  <c:v>12.900000000000009</c:v>
                </c:pt>
              </c:numCache>
            </c:numRef>
          </c:val>
        </c:ser>
        <c:ser>
          <c:idx val="4"/>
          <c:order val="4"/>
          <c:tx>
            <c:strRef>
              <c:f>'Data for charts'!$F$133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charts'!$A$134:$A$138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STUDENTS</c:v>
                </c:pt>
              </c:strCache>
            </c:strRef>
          </c:cat>
          <c:val>
            <c:numRef>
              <c:f>'Data for charts'!$F$134:$F$138</c:f>
              <c:numCache>
                <c:formatCode>General</c:formatCode>
                <c:ptCount val="5"/>
                <c:pt idx="0">
                  <c:v>16.7</c:v>
                </c:pt>
                <c:pt idx="1">
                  <c:v>15.4</c:v>
                </c:pt>
                <c:pt idx="2">
                  <c:v>17.3</c:v>
                </c:pt>
                <c:pt idx="3">
                  <c:v>12.3</c:v>
                </c:pt>
                <c:pt idx="4" formatCode="0">
                  <c:v>15</c:v>
                </c:pt>
              </c:numCache>
            </c:numRef>
          </c:val>
        </c:ser>
        <c:ser>
          <c:idx val="5"/>
          <c:order val="5"/>
          <c:tx>
            <c:strRef>
              <c:f>'Data for charts'!$G$133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charts'!$A$134:$A$138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STUDENTS</c:v>
                </c:pt>
              </c:strCache>
            </c:strRef>
          </c:cat>
          <c:val>
            <c:numRef>
              <c:f>'Data for charts'!$G$134:$G$138</c:f>
              <c:numCache>
                <c:formatCode>General</c:formatCode>
                <c:ptCount val="5"/>
                <c:pt idx="0">
                  <c:v>44.3</c:v>
                </c:pt>
                <c:pt idx="1">
                  <c:v>50.9</c:v>
                </c:pt>
                <c:pt idx="2">
                  <c:v>55.2</c:v>
                </c:pt>
                <c:pt idx="3">
                  <c:v>65.2</c:v>
                </c:pt>
                <c:pt idx="4" formatCode="0">
                  <c:v>49.3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8435328"/>
        <c:axId val="38214976"/>
      </c:barChart>
      <c:catAx>
        <c:axId val="38435328"/>
        <c:scaling>
          <c:orientation val="minMax"/>
        </c:scaling>
        <c:delete val="0"/>
        <c:axPos val="l"/>
        <c:majorTickMark val="out"/>
        <c:minorTickMark val="none"/>
        <c:tickLblPos val="nextTo"/>
        <c:crossAx val="38214976"/>
        <c:crosses val="autoZero"/>
        <c:auto val="1"/>
        <c:lblAlgn val="ctr"/>
        <c:lblOffset val="100"/>
        <c:noMultiLvlLbl val="0"/>
      </c:catAx>
      <c:valAx>
        <c:axId val="38214976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38435328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'Data for charts'!$B$169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charts'!$A$170:$A$174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STUDENTS</c:v>
                </c:pt>
              </c:strCache>
            </c:strRef>
          </c:cat>
          <c:val>
            <c:numRef>
              <c:f>'Data for charts'!$B$170:$B$174</c:f>
              <c:numCache>
                <c:formatCode>General</c:formatCode>
                <c:ptCount val="5"/>
                <c:pt idx="0">
                  <c:v>2.8</c:v>
                </c:pt>
                <c:pt idx="1">
                  <c:v>7.3</c:v>
                </c:pt>
                <c:pt idx="2">
                  <c:v>12.4</c:v>
                </c:pt>
                <c:pt idx="3">
                  <c:v>17.399999999999999</c:v>
                </c:pt>
                <c:pt idx="4" formatCode="0">
                  <c:v>8.1</c:v>
                </c:pt>
              </c:numCache>
            </c:numRef>
          </c:val>
        </c:ser>
        <c:ser>
          <c:idx val="1"/>
          <c:order val="1"/>
          <c:tx>
            <c:strRef>
              <c:f>'Data for charts'!$C$169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charts'!$A$170:$A$174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STUDENTS</c:v>
                </c:pt>
              </c:strCache>
            </c:strRef>
          </c:cat>
          <c:val>
            <c:numRef>
              <c:f>'Data for charts'!$C$170:$C$174</c:f>
              <c:numCache>
                <c:formatCode>General</c:formatCode>
                <c:ptCount val="5"/>
                <c:pt idx="0">
                  <c:v>3.7</c:v>
                </c:pt>
                <c:pt idx="1">
                  <c:v>6.1</c:v>
                </c:pt>
                <c:pt idx="2">
                  <c:v>11.7</c:v>
                </c:pt>
                <c:pt idx="3">
                  <c:v>11.3</c:v>
                </c:pt>
                <c:pt idx="4" formatCode="0">
                  <c:v>7</c:v>
                </c:pt>
              </c:numCache>
            </c:numRef>
          </c:val>
        </c:ser>
        <c:ser>
          <c:idx val="2"/>
          <c:order val="2"/>
          <c:tx>
            <c:strRef>
              <c:f>'Data for charts'!$D$169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charts'!$A$170:$A$174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STUDENTS</c:v>
                </c:pt>
              </c:strCache>
            </c:strRef>
          </c:cat>
          <c:val>
            <c:numRef>
              <c:f>'Data for charts'!$D$170:$D$174</c:f>
              <c:numCache>
                <c:formatCode>General</c:formatCode>
                <c:ptCount val="5"/>
                <c:pt idx="0">
                  <c:v>4.7</c:v>
                </c:pt>
                <c:pt idx="1">
                  <c:v>9.6999999999999993</c:v>
                </c:pt>
                <c:pt idx="2">
                  <c:v>10.4</c:v>
                </c:pt>
                <c:pt idx="3">
                  <c:v>10.4</c:v>
                </c:pt>
                <c:pt idx="4" formatCode="0">
                  <c:v>7.7</c:v>
                </c:pt>
              </c:numCache>
            </c:numRef>
          </c:val>
        </c:ser>
        <c:ser>
          <c:idx val="3"/>
          <c:order val="3"/>
          <c:tx>
            <c:strRef>
              <c:f>'Data for charts'!$E$169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charts'!$A$170:$A$174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STUDENTS</c:v>
                </c:pt>
              </c:strCache>
            </c:strRef>
          </c:cat>
          <c:val>
            <c:numRef>
              <c:f>'Data for charts'!$E$170:$E$174</c:f>
              <c:numCache>
                <c:formatCode>0</c:formatCode>
                <c:ptCount val="5"/>
                <c:pt idx="0">
                  <c:v>10.5</c:v>
                </c:pt>
                <c:pt idx="1">
                  <c:v>15.7</c:v>
                </c:pt>
                <c:pt idx="2">
                  <c:v>14.2</c:v>
                </c:pt>
                <c:pt idx="3">
                  <c:v>14.400000000000009</c:v>
                </c:pt>
                <c:pt idx="4">
                  <c:v>12.900000000000009</c:v>
                </c:pt>
              </c:numCache>
            </c:numRef>
          </c:val>
        </c:ser>
        <c:ser>
          <c:idx val="4"/>
          <c:order val="4"/>
          <c:tx>
            <c:strRef>
              <c:f>'Data for charts'!$F$169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charts'!$A$170:$A$174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STUDENTS</c:v>
                </c:pt>
              </c:strCache>
            </c:strRef>
          </c:cat>
          <c:val>
            <c:numRef>
              <c:f>'Data for charts'!$F$170:$F$174</c:f>
              <c:numCache>
                <c:formatCode>General</c:formatCode>
                <c:ptCount val="5"/>
                <c:pt idx="0">
                  <c:v>12.3</c:v>
                </c:pt>
                <c:pt idx="1">
                  <c:v>17.600000000000001</c:v>
                </c:pt>
                <c:pt idx="2">
                  <c:v>17.5</c:v>
                </c:pt>
                <c:pt idx="3">
                  <c:v>17</c:v>
                </c:pt>
                <c:pt idx="4" formatCode="0">
                  <c:v>15</c:v>
                </c:pt>
              </c:numCache>
            </c:numRef>
          </c:val>
        </c:ser>
        <c:ser>
          <c:idx val="5"/>
          <c:order val="5"/>
          <c:tx>
            <c:strRef>
              <c:f>'Data for charts'!$G$169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'Data for charts'!$A$170:$A$174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STUDENTS</c:v>
                </c:pt>
              </c:strCache>
            </c:strRef>
          </c:cat>
          <c:val>
            <c:numRef>
              <c:f>'Data for charts'!$G$170:$G$174</c:f>
              <c:numCache>
                <c:formatCode>General</c:formatCode>
                <c:ptCount val="5"/>
                <c:pt idx="0">
                  <c:v>66</c:v>
                </c:pt>
                <c:pt idx="1">
                  <c:v>43.6</c:v>
                </c:pt>
                <c:pt idx="2">
                  <c:v>33.799999999999997</c:v>
                </c:pt>
                <c:pt idx="3">
                  <c:v>29.5</c:v>
                </c:pt>
                <c:pt idx="4" formatCode="0">
                  <c:v>49.3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9119360"/>
        <c:axId val="38807232"/>
      </c:barChart>
      <c:catAx>
        <c:axId val="39119360"/>
        <c:scaling>
          <c:orientation val="minMax"/>
        </c:scaling>
        <c:delete val="0"/>
        <c:axPos val="l"/>
        <c:majorTickMark val="out"/>
        <c:minorTickMark val="none"/>
        <c:tickLblPos val="nextTo"/>
        <c:crossAx val="38807232"/>
        <c:crosses val="autoZero"/>
        <c:auto val="1"/>
        <c:lblAlgn val="ctr"/>
        <c:lblOffset val="100"/>
        <c:noMultiLvlLbl val="0"/>
      </c:catAx>
      <c:valAx>
        <c:axId val="38807232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39119360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893508011375101"/>
          <c:y val="8.5977495946533394E-2"/>
          <c:w val="0.63341114913410002"/>
          <c:h val="0.90570667166993102"/>
        </c:manualLayout>
      </c:layout>
      <c:pieChart>
        <c:varyColors val="1"/>
        <c:ser>
          <c:idx val="0"/>
          <c:order val="0"/>
          <c:tx>
            <c:strRef>
              <c:f>Charts!$A$5</c:f>
              <c:strCache>
                <c:ptCount val="1"/>
                <c:pt idx="0">
                  <c:v>Total</c:v>
                </c:pt>
              </c:strCache>
            </c:strRef>
          </c:tx>
          <c:dLbls>
            <c:dLbl>
              <c:idx val="0"/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tx1"/>
                      </a:solidFill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spPr/>
              <c:txPr>
                <a:bodyPr/>
                <a:lstStyle/>
                <a:p>
                  <a:pPr>
                    <a:defRPr sz="1200" b="1">
                      <a:solidFill>
                        <a:srgbClr val="000000"/>
                      </a:solidFill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22829552959891899"/>
                  <c:y val="-0.150891714293589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Charts!$B$4:$G$4</c:f>
              <c:strCache>
                <c:ptCount val="6"/>
                <c:pt idx="0">
                  <c:v>1st Year</c:v>
                </c:pt>
                <c:pt idx="1">
                  <c:v>2nd Year</c:v>
                </c:pt>
                <c:pt idx="2">
                  <c:v>3rd Year</c:v>
                </c:pt>
                <c:pt idx="3">
                  <c:v>4 or More</c:v>
                </c:pt>
                <c:pt idx="4">
                  <c:v>Still enrolled</c:v>
                </c:pt>
                <c:pt idx="5">
                  <c:v>Attained degree</c:v>
                </c:pt>
              </c:strCache>
            </c:strRef>
          </c:cat>
          <c:val>
            <c:numRef>
              <c:f>Charts!$B$5:$G$5</c:f>
              <c:numCache>
                <c:formatCode>0</c:formatCode>
                <c:ptCount val="6"/>
                <c:pt idx="0">
                  <c:v>3.2</c:v>
                </c:pt>
                <c:pt idx="1">
                  <c:v>3.1</c:v>
                </c:pt>
                <c:pt idx="2">
                  <c:v>5</c:v>
                </c:pt>
                <c:pt idx="3">
                  <c:v>10.9</c:v>
                </c:pt>
                <c:pt idx="4">
                  <c:v>12.8</c:v>
                </c:pt>
                <c:pt idx="5">
                  <c:v>64.900000000000006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Charts!$B$12</c:f>
              <c:strCache>
                <c:ptCount val="1"/>
                <c:pt idx="0">
                  <c:v>1st Year</c:v>
                </c:pt>
              </c:strCache>
            </c:strRef>
          </c:tx>
          <c:spPr>
            <a:solidFill>
              <a:srgbClr val="BFBFBF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Charts!$A$13:$A$16</c:f>
              <c:strCache>
                <c:ptCount val="4"/>
                <c:pt idx="0">
                  <c:v>  Less than bachelor's</c:v>
                </c:pt>
                <c:pt idx="1">
                  <c:v>  Bachelor's</c:v>
                </c:pt>
                <c:pt idx="2">
                  <c:v>  Advanced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Charts!$B$13:$B$16</c:f>
              <c:numCache>
                <c:formatCode>0</c:formatCode>
                <c:ptCount val="4"/>
                <c:pt idx="0">
                  <c:v>16.2</c:v>
                </c:pt>
                <c:pt idx="1">
                  <c:v>4.9000000000000004</c:v>
                </c:pt>
                <c:pt idx="2">
                  <c:v>2.2999999999999998</c:v>
                </c:pt>
                <c:pt idx="3">
                  <c:v>3.2</c:v>
                </c:pt>
              </c:numCache>
            </c:numRef>
          </c:val>
        </c:ser>
        <c:ser>
          <c:idx val="1"/>
          <c:order val="1"/>
          <c:tx>
            <c:strRef>
              <c:f>Charts!$C$12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BFBFBF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Charts!$A$13:$A$16</c:f>
              <c:strCache>
                <c:ptCount val="4"/>
                <c:pt idx="0">
                  <c:v>  Less than bachelor's</c:v>
                </c:pt>
                <c:pt idx="1">
                  <c:v>  Bachelor's</c:v>
                </c:pt>
                <c:pt idx="2">
                  <c:v>  Advanced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Charts!$C$13:$C$16</c:f>
              <c:numCache>
                <c:formatCode>0</c:formatCode>
                <c:ptCount val="4"/>
                <c:pt idx="0">
                  <c:v>15.5</c:v>
                </c:pt>
                <c:pt idx="1">
                  <c:v>4.3</c:v>
                </c:pt>
                <c:pt idx="2">
                  <c:v>2.5</c:v>
                </c:pt>
                <c:pt idx="3">
                  <c:v>3.1</c:v>
                </c:pt>
              </c:numCache>
            </c:numRef>
          </c:val>
        </c:ser>
        <c:ser>
          <c:idx val="2"/>
          <c:order val="2"/>
          <c:tx>
            <c:strRef>
              <c:f>Charts!$D$12</c:f>
              <c:strCache>
                <c:ptCount val="1"/>
                <c:pt idx="0">
                  <c:v>3rd Year</c:v>
                </c:pt>
              </c:strCache>
            </c:strRef>
          </c:tx>
          <c:spPr>
            <a:solidFill>
              <a:srgbClr val="BFBFBF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Charts!$A$13:$A$16</c:f>
              <c:strCache>
                <c:ptCount val="4"/>
                <c:pt idx="0">
                  <c:v>  Less than bachelor's</c:v>
                </c:pt>
                <c:pt idx="1">
                  <c:v>  Bachelor's</c:v>
                </c:pt>
                <c:pt idx="2">
                  <c:v>  Advanced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Charts!$D$13:$D$16</c:f>
              <c:numCache>
                <c:formatCode>0</c:formatCode>
                <c:ptCount val="4"/>
                <c:pt idx="0">
                  <c:v>4.9000000000000004</c:v>
                </c:pt>
                <c:pt idx="1">
                  <c:v>5.7</c:v>
                </c:pt>
                <c:pt idx="2">
                  <c:v>4.8</c:v>
                </c:pt>
                <c:pt idx="3">
                  <c:v>5</c:v>
                </c:pt>
              </c:numCache>
            </c:numRef>
          </c:val>
        </c:ser>
        <c:ser>
          <c:idx val="3"/>
          <c:order val="3"/>
          <c:tx>
            <c:strRef>
              <c:f>Charts!$E$12</c:f>
              <c:strCache>
                <c:ptCount val="1"/>
                <c:pt idx="0">
                  <c:v>4 or More</c:v>
                </c:pt>
              </c:strCache>
            </c:strRef>
          </c:tx>
          <c:spPr>
            <a:solidFill>
              <a:srgbClr val="BFBFBF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Charts!$A$13:$A$16</c:f>
              <c:strCache>
                <c:ptCount val="4"/>
                <c:pt idx="0">
                  <c:v>  Less than bachelor's</c:v>
                </c:pt>
                <c:pt idx="1">
                  <c:v>  Bachelor's</c:v>
                </c:pt>
                <c:pt idx="2">
                  <c:v>  Advanced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Charts!$E$13:$E$16</c:f>
              <c:numCache>
                <c:formatCode>0</c:formatCode>
                <c:ptCount val="4"/>
                <c:pt idx="0">
                  <c:v>6.3</c:v>
                </c:pt>
                <c:pt idx="1">
                  <c:v>11.9</c:v>
                </c:pt>
                <c:pt idx="2">
                  <c:v>10.7</c:v>
                </c:pt>
                <c:pt idx="3">
                  <c:v>10.9</c:v>
                </c:pt>
              </c:numCache>
            </c:numRef>
          </c:val>
        </c:ser>
        <c:ser>
          <c:idx val="4"/>
          <c:order val="4"/>
          <c:tx>
            <c:strRef>
              <c:f>Charts!$F$12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Charts!$A$13:$A$16</c:f>
              <c:strCache>
                <c:ptCount val="4"/>
                <c:pt idx="0">
                  <c:v>  Less than bachelor's</c:v>
                </c:pt>
                <c:pt idx="1">
                  <c:v>  Bachelor's</c:v>
                </c:pt>
                <c:pt idx="2">
                  <c:v>  Advanced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Charts!$F$13:$F$16</c:f>
              <c:numCache>
                <c:formatCode>0</c:formatCode>
                <c:ptCount val="4"/>
                <c:pt idx="0">
                  <c:v>14.7</c:v>
                </c:pt>
                <c:pt idx="1">
                  <c:v>15.4</c:v>
                </c:pt>
                <c:pt idx="2">
                  <c:v>11.8</c:v>
                </c:pt>
                <c:pt idx="3">
                  <c:v>12.8</c:v>
                </c:pt>
              </c:numCache>
            </c:numRef>
          </c:val>
        </c:ser>
        <c:ser>
          <c:idx val="5"/>
          <c:order val="5"/>
          <c:tx>
            <c:strRef>
              <c:f>Charts!$G$12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Charts!$A$13:$A$16</c:f>
              <c:strCache>
                <c:ptCount val="4"/>
                <c:pt idx="0">
                  <c:v>  Less than bachelor's</c:v>
                </c:pt>
                <c:pt idx="1">
                  <c:v>  Bachelor's</c:v>
                </c:pt>
                <c:pt idx="2">
                  <c:v>  Advanced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Charts!$G$13:$G$16</c:f>
              <c:numCache>
                <c:formatCode>0</c:formatCode>
                <c:ptCount val="4"/>
                <c:pt idx="0">
                  <c:v>42.4</c:v>
                </c:pt>
                <c:pt idx="1">
                  <c:v>57.8</c:v>
                </c:pt>
                <c:pt idx="2">
                  <c:v>67.900000000000006</c:v>
                </c:pt>
                <c:pt idx="3">
                  <c:v>64.900000000000006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8541312"/>
        <c:axId val="38812416"/>
      </c:barChart>
      <c:catAx>
        <c:axId val="38541312"/>
        <c:scaling>
          <c:orientation val="minMax"/>
        </c:scaling>
        <c:delete val="0"/>
        <c:axPos val="l"/>
        <c:majorTickMark val="out"/>
        <c:minorTickMark val="none"/>
        <c:tickLblPos val="nextTo"/>
        <c:crossAx val="38812416"/>
        <c:crosses val="autoZero"/>
        <c:auto val="1"/>
        <c:lblAlgn val="ctr"/>
        <c:lblOffset val="100"/>
        <c:noMultiLvlLbl val="0"/>
      </c:catAx>
      <c:valAx>
        <c:axId val="38812416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38541312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Charts!$B$12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Charts!$A$13:$A$16</c:f>
              <c:strCache>
                <c:ptCount val="4"/>
                <c:pt idx="0">
                  <c:v>  Less than bachelor's</c:v>
                </c:pt>
                <c:pt idx="1">
                  <c:v>  Bachelor's</c:v>
                </c:pt>
                <c:pt idx="2">
                  <c:v>  Advanced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Charts!$B$13:$B$16</c:f>
              <c:numCache>
                <c:formatCode>0</c:formatCode>
                <c:ptCount val="4"/>
                <c:pt idx="0">
                  <c:v>16.2</c:v>
                </c:pt>
                <c:pt idx="1">
                  <c:v>4.9000000000000004</c:v>
                </c:pt>
                <c:pt idx="2">
                  <c:v>2.2999999999999998</c:v>
                </c:pt>
                <c:pt idx="3">
                  <c:v>3.2</c:v>
                </c:pt>
              </c:numCache>
            </c:numRef>
          </c:val>
        </c:ser>
        <c:ser>
          <c:idx val="1"/>
          <c:order val="1"/>
          <c:tx>
            <c:strRef>
              <c:f>Charts!$C$12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Charts!$A$13:$A$16</c:f>
              <c:strCache>
                <c:ptCount val="4"/>
                <c:pt idx="0">
                  <c:v>  Less than bachelor's</c:v>
                </c:pt>
                <c:pt idx="1">
                  <c:v>  Bachelor's</c:v>
                </c:pt>
                <c:pt idx="2">
                  <c:v>  Advanced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Charts!$C$13:$C$16</c:f>
              <c:numCache>
                <c:formatCode>0</c:formatCode>
                <c:ptCount val="4"/>
                <c:pt idx="0">
                  <c:v>15.5</c:v>
                </c:pt>
                <c:pt idx="1">
                  <c:v>4.3</c:v>
                </c:pt>
                <c:pt idx="2">
                  <c:v>2.5</c:v>
                </c:pt>
                <c:pt idx="3">
                  <c:v>3.1</c:v>
                </c:pt>
              </c:numCache>
            </c:numRef>
          </c:val>
        </c:ser>
        <c:ser>
          <c:idx val="2"/>
          <c:order val="2"/>
          <c:tx>
            <c:strRef>
              <c:f>Charts!$D$12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Charts!$A$13:$A$16</c:f>
              <c:strCache>
                <c:ptCount val="4"/>
                <c:pt idx="0">
                  <c:v>  Less than bachelor's</c:v>
                </c:pt>
                <c:pt idx="1">
                  <c:v>  Bachelor's</c:v>
                </c:pt>
                <c:pt idx="2">
                  <c:v>  Advanced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Charts!$D$13:$D$16</c:f>
              <c:numCache>
                <c:formatCode>0</c:formatCode>
                <c:ptCount val="4"/>
                <c:pt idx="0">
                  <c:v>4.9000000000000004</c:v>
                </c:pt>
                <c:pt idx="1">
                  <c:v>5.7</c:v>
                </c:pt>
                <c:pt idx="2">
                  <c:v>4.8</c:v>
                </c:pt>
                <c:pt idx="3">
                  <c:v>5</c:v>
                </c:pt>
              </c:numCache>
            </c:numRef>
          </c:val>
        </c:ser>
        <c:ser>
          <c:idx val="3"/>
          <c:order val="3"/>
          <c:tx>
            <c:strRef>
              <c:f>Charts!$E$12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Charts!$A$13:$A$16</c:f>
              <c:strCache>
                <c:ptCount val="4"/>
                <c:pt idx="0">
                  <c:v>  Less than bachelor's</c:v>
                </c:pt>
                <c:pt idx="1">
                  <c:v>  Bachelor's</c:v>
                </c:pt>
                <c:pt idx="2">
                  <c:v>  Advanced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Charts!$E$13:$E$16</c:f>
              <c:numCache>
                <c:formatCode>0</c:formatCode>
                <c:ptCount val="4"/>
                <c:pt idx="0">
                  <c:v>6.3</c:v>
                </c:pt>
                <c:pt idx="1">
                  <c:v>11.9</c:v>
                </c:pt>
                <c:pt idx="2">
                  <c:v>10.7</c:v>
                </c:pt>
                <c:pt idx="3">
                  <c:v>10.9</c:v>
                </c:pt>
              </c:numCache>
            </c:numRef>
          </c:val>
        </c:ser>
        <c:ser>
          <c:idx val="4"/>
          <c:order val="4"/>
          <c:tx>
            <c:strRef>
              <c:f>Charts!$F$12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BFBFBF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Charts!$A$13:$A$16</c:f>
              <c:strCache>
                <c:ptCount val="4"/>
                <c:pt idx="0">
                  <c:v>  Less than bachelor's</c:v>
                </c:pt>
                <c:pt idx="1">
                  <c:v>  Bachelor's</c:v>
                </c:pt>
                <c:pt idx="2">
                  <c:v>  Advanced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Charts!$F$13:$F$16</c:f>
              <c:numCache>
                <c:formatCode>0</c:formatCode>
                <c:ptCount val="4"/>
                <c:pt idx="0">
                  <c:v>14.7</c:v>
                </c:pt>
                <c:pt idx="1">
                  <c:v>15.4</c:v>
                </c:pt>
                <c:pt idx="2">
                  <c:v>11.8</c:v>
                </c:pt>
                <c:pt idx="3">
                  <c:v>12.8</c:v>
                </c:pt>
              </c:numCache>
            </c:numRef>
          </c:val>
        </c:ser>
        <c:ser>
          <c:idx val="5"/>
          <c:order val="5"/>
          <c:tx>
            <c:strRef>
              <c:f>Charts!$G$12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rgbClr val="BFBFBF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Charts!$A$13:$A$16</c:f>
              <c:strCache>
                <c:ptCount val="4"/>
                <c:pt idx="0">
                  <c:v>  Less than bachelor's</c:v>
                </c:pt>
                <c:pt idx="1">
                  <c:v>  Bachelor's</c:v>
                </c:pt>
                <c:pt idx="2">
                  <c:v>  Advanced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Charts!$G$13:$G$16</c:f>
              <c:numCache>
                <c:formatCode>0</c:formatCode>
                <c:ptCount val="4"/>
                <c:pt idx="0">
                  <c:v>42.4</c:v>
                </c:pt>
                <c:pt idx="1">
                  <c:v>57.8</c:v>
                </c:pt>
                <c:pt idx="2">
                  <c:v>67.900000000000006</c:v>
                </c:pt>
                <c:pt idx="3">
                  <c:v>64.900000000000006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9393792"/>
        <c:axId val="38811840"/>
      </c:barChart>
      <c:catAx>
        <c:axId val="39393792"/>
        <c:scaling>
          <c:orientation val="minMax"/>
        </c:scaling>
        <c:delete val="0"/>
        <c:axPos val="l"/>
        <c:majorTickMark val="out"/>
        <c:minorTickMark val="none"/>
        <c:tickLblPos val="nextTo"/>
        <c:crossAx val="38811840"/>
        <c:crosses val="autoZero"/>
        <c:auto val="1"/>
        <c:lblAlgn val="ctr"/>
        <c:lblOffset val="100"/>
        <c:noMultiLvlLbl val="0"/>
      </c:catAx>
      <c:valAx>
        <c:axId val="38811840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39393792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Charts!$B$18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Charts!$A$19:$A$22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4-YR PUBLIC STUDENTS</c:v>
                </c:pt>
              </c:strCache>
            </c:strRef>
          </c:cat>
          <c:val>
            <c:numRef>
              <c:f>Charts!$B$19:$B$22</c:f>
              <c:numCache>
                <c:formatCode>0</c:formatCode>
                <c:ptCount val="4"/>
                <c:pt idx="0">
                  <c:v>4.2</c:v>
                </c:pt>
                <c:pt idx="1">
                  <c:v>1.9</c:v>
                </c:pt>
                <c:pt idx="2">
                  <c:v>0</c:v>
                </c:pt>
                <c:pt idx="3">
                  <c:v>3.2</c:v>
                </c:pt>
              </c:numCache>
            </c:numRef>
          </c:val>
        </c:ser>
        <c:ser>
          <c:idx val="1"/>
          <c:order val="1"/>
          <c:tx>
            <c:strRef>
              <c:f>Charts!$C$18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Charts!$A$19:$A$22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4-YR PUBLIC STUDENTS</c:v>
                </c:pt>
              </c:strCache>
            </c:strRef>
          </c:cat>
          <c:val>
            <c:numRef>
              <c:f>Charts!$C$19:$C$22</c:f>
              <c:numCache>
                <c:formatCode>0</c:formatCode>
                <c:ptCount val="4"/>
                <c:pt idx="0">
                  <c:v>3.7</c:v>
                </c:pt>
                <c:pt idx="1">
                  <c:v>2.8</c:v>
                </c:pt>
                <c:pt idx="2">
                  <c:v>0.8</c:v>
                </c:pt>
                <c:pt idx="3">
                  <c:v>3.1</c:v>
                </c:pt>
              </c:numCache>
            </c:numRef>
          </c:val>
        </c:ser>
        <c:ser>
          <c:idx val="2"/>
          <c:order val="2"/>
          <c:tx>
            <c:strRef>
              <c:f>Charts!$D$18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Charts!$A$19:$A$22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4-YR PUBLIC STUDENTS</c:v>
                </c:pt>
              </c:strCache>
            </c:strRef>
          </c:cat>
          <c:val>
            <c:numRef>
              <c:f>Charts!$D$19:$D$22</c:f>
              <c:numCache>
                <c:formatCode>0</c:formatCode>
                <c:ptCount val="4"/>
                <c:pt idx="0">
                  <c:v>5.3</c:v>
                </c:pt>
                <c:pt idx="1">
                  <c:v>4.8</c:v>
                </c:pt>
                <c:pt idx="2">
                  <c:v>3.6</c:v>
                </c:pt>
                <c:pt idx="3">
                  <c:v>5</c:v>
                </c:pt>
              </c:numCache>
            </c:numRef>
          </c:val>
        </c:ser>
        <c:ser>
          <c:idx val="3"/>
          <c:order val="3"/>
          <c:tx>
            <c:strRef>
              <c:f>Charts!$E$18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Charts!$A$19:$A$22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4-YR PUBLIC STUDENTS</c:v>
                </c:pt>
              </c:strCache>
            </c:strRef>
          </c:cat>
          <c:val>
            <c:numRef>
              <c:f>Charts!$E$19:$E$22</c:f>
              <c:numCache>
                <c:formatCode>0</c:formatCode>
                <c:ptCount val="4"/>
                <c:pt idx="0">
                  <c:v>7.3000000000000007</c:v>
                </c:pt>
                <c:pt idx="1">
                  <c:v>16.399999999999999</c:v>
                </c:pt>
                <c:pt idx="2">
                  <c:v>20.9</c:v>
                </c:pt>
                <c:pt idx="3">
                  <c:v>10.9</c:v>
                </c:pt>
              </c:numCache>
            </c:numRef>
          </c:val>
        </c:ser>
        <c:ser>
          <c:idx val="4"/>
          <c:order val="4"/>
          <c:tx>
            <c:strRef>
              <c:f>Charts!$F$18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Charts!$A$19:$A$22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4-YR PUBLIC STUDENTS</c:v>
                </c:pt>
              </c:strCache>
            </c:strRef>
          </c:cat>
          <c:val>
            <c:numRef>
              <c:f>Charts!$F$19:$F$22</c:f>
              <c:numCache>
                <c:formatCode>0</c:formatCode>
                <c:ptCount val="4"/>
                <c:pt idx="0">
                  <c:v>7.2</c:v>
                </c:pt>
                <c:pt idx="1">
                  <c:v>21</c:v>
                </c:pt>
                <c:pt idx="2">
                  <c:v>28.2</c:v>
                </c:pt>
                <c:pt idx="3">
                  <c:v>12.8</c:v>
                </c:pt>
              </c:numCache>
            </c:numRef>
          </c:val>
        </c:ser>
        <c:ser>
          <c:idx val="5"/>
          <c:order val="5"/>
          <c:tx>
            <c:strRef>
              <c:f>Charts!$G$18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Charts!$A$19:$A$22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4-YR PUBLIC STUDENTS</c:v>
                </c:pt>
              </c:strCache>
            </c:strRef>
          </c:cat>
          <c:val>
            <c:numRef>
              <c:f>Charts!$G$19:$G$22</c:f>
              <c:numCache>
                <c:formatCode>0</c:formatCode>
                <c:ptCount val="4"/>
                <c:pt idx="0">
                  <c:v>72.3</c:v>
                </c:pt>
                <c:pt idx="1">
                  <c:v>53.2</c:v>
                </c:pt>
                <c:pt idx="2">
                  <c:v>46.5</c:v>
                </c:pt>
                <c:pt idx="3">
                  <c:v>64.900000000000006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9492096"/>
        <c:axId val="38750464"/>
      </c:barChart>
      <c:catAx>
        <c:axId val="39492096"/>
        <c:scaling>
          <c:orientation val="minMax"/>
        </c:scaling>
        <c:delete val="0"/>
        <c:axPos val="l"/>
        <c:majorTickMark val="out"/>
        <c:minorTickMark val="none"/>
        <c:tickLblPos val="nextTo"/>
        <c:crossAx val="38750464"/>
        <c:crosses val="autoZero"/>
        <c:auto val="1"/>
        <c:lblAlgn val="ctr"/>
        <c:lblOffset val="100"/>
        <c:noMultiLvlLbl val="0"/>
      </c:catAx>
      <c:valAx>
        <c:axId val="38750464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39492096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Charts!$B$28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Charts!$A$29:$A$32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Charts!$B$29:$B$32</c:f>
              <c:numCache>
                <c:formatCode>0</c:formatCode>
                <c:ptCount val="4"/>
                <c:pt idx="0">
                  <c:v>3.7</c:v>
                </c:pt>
                <c:pt idx="1">
                  <c:v>33.1</c:v>
                </c:pt>
                <c:pt idx="2">
                  <c:v>0.8</c:v>
                </c:pt>
                <c:pt idx="3">
                  <c:v>3.2</c:v>
                </c:pt>
              </c:numCache>
            </c:numRef>
          </c:val>
        </c:ser>
        <c:ser>
          <c:idx val="1"/>
          <c:order val="1"/>
          <c:tx>
            <c:strRef>
              <c:f>Charts!$C$28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Charts!$A$29:$A$32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Charts!$C$29:$C$32</c:f>
              <c:numCache>
                <c:formatCode>0</c:formatCode>
                <c:ptCount val="4"/>
                <c:pt idx="0">
                  <c:v>3.4</c:v>
                </c:pt>
                <c:pt idx="1">
                  <c:v>10</c:v>
                </c:pt>
                <c:pt idx="2">
                  <c:v>2.2999999999999998</c:v>
                </c:pt>
                <c:pt idx="3">
                  <c:v>3.1</c:v>
                </c:pt>
              </c:numCache>
            </c:numRef>
          </c:val>
        </c:ser>
        <c:ser>
          <c:idx val="2"/>
          <c:order val="2"/>
          <c:tx>
            <c:strRef>
              <c:f>Charts!$D$28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Charts!$A$29:$A$32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Charts!$D$29:$D$32</c:f>
              <c:numCache>
                <c:formatCode>0</c:formatCode>
                <c:ptCount val="4"/>
                <c:pt idx="0">
                  <c:v>5.2</c:v>
                </c:pt>
                <c:pt idx="1">
                  <c:v>13.2</c:v>
                </c:pt>
                <c:pt idx="2">
                  <c:v>4.2</c:v>
                </c:pt>
                <c:pt idx="3">
                  <c:v>5</c:v>
                </c:pt>
              </c:numCache>
            </c:numRef>
          </c:val>
        </c:ser>
        <c:ser>
          <c:idx val="3"/>
          <c:order val="3"/>
          <c:tx>
            <c:strRef>
              <c:f>Charts!$E$28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Charts!$A$29:$A$32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Charts!$E$29:$E$32</c:f>
              <c:numCache>
                <c:formatCode>0</c:formatCode>
                <c:ptCount val="4"/>
                <c:pt idx="0">
                  <c:v>6.5</c:v>
                </c:pt>
                <c:pt idx="1">
                  <c:v>18.100000000000001</c:v>
                </c:pt>
                <c:pt idx="2">
                  <c:v>19.100000000000001</c:v>
                </c:pt>
                <c:pt idx="3">
                  <c:v>10.9</c:v>
                </c:pt>
              </c:numCache>
            </c:numRef>
          </c:val>
        </c:ser>
        <c:ser>
          <c:idx val="4"/>
          <c:order val="4"/>
          <c:tx>
            <c:strRef>
              <c:f>Charts!$F$28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Charts!$A$29:$A$32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Charts!$F$29:$F$32</c:f>
              <c:numCache>
                <c:formatCode>0</c:formatCode>
                <c:ptCount val="4"/>
                <c:pt idx="0">
                  <c:v>7.3</c:v>
                </c:pt>
                <c:pt idx="1">
                  <c:v>10</c:v>
                </c:pt>
                <c:pt idx="2">
                  <c:v>23.4</c:v>
                </c:pt>
                <c:pt idx="3">
                  <c:v>12.8</c:v>
                </c:pt>
              </c:numCache>
            </c:numRef>
          </c:val>
        </c:ser>
        <c:ser>
          <c:idx val="5"/>
          <c:order val="5"/>
          <c:tx>
            <c:strRef>
              <c:f>Charts!$G$28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Charts!$A$29:$A$32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4-YR PUBLIC STUDENTS</c:v>
                </c:pt>
              </c:strCache>
            </c:strRef>
          </c:cat>
          <c:val>
            <c:numRef>
              <c:f>Charts!$G$29:$G$32</c:f>
              <c:numCache>
                <c:formatCode>0</c:formatCode>
                <c:ptCount val="4"/>
                <c:pt idx="0">
                  <c:v>73.900000000000006</c:v>
                </c:pt>
                <c:pt idx="1">
                  <c:v>15.5</c:v>
                </c:pt>
                <c:pt idx="2">
                  <c:v>50.3</c:v>
                </c:pt>
                <c:pt idx="3">
                  <c:v>64.900000000000006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9570432"/>
        <c:axId val="38752768"/>
      </c:barChart>
      <c:catAx>
        <c:axId val="39570432"/>
        <c:scaling>
          <c:orientation val="minMax"/>
        </c:scaling>
        <c:delete val="0"/>
        <c:axPos val="l"/>
        <c:majorTickMark val="out"/>
        <c:minorTickMark val="none"/>
        <c:tickLblPos val="nextTo"/>
        <c:crossAx val="38752768"/>
        <c:crosses val="autoZero"/>
        <c:auto val="1"/>
        <c:lblAlgn val="ctr"/>
        <c:lblOffset val="100"/>
        <c:noMultiLvlLbl val="0"/>
      </c:catAx>
      <c:valAx>
        <c:axId val="38752768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39570432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Charts!$B$44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Charts!$A$45:$A$48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4-YR PUBLIC STUDENTS</c:v>
                </c:pt>
              </c:strCache>
            </c:strRef>
          </c:cat>
          <c:val>
            <c:numRef>
              <c:f>Charts!$B$45:$B$48</c:f>
              <c:numCache>
                <c:formatCode>0</c:formatCode>
                <c:ptCount val="4"/>
                <c:pt idx="0">
                  <c:v>7.6</c:v>
                </c:pt>
                <c:pt idx="1">
                  <c:v>2</c:v>
                </c:pt>
                <c:pt idx="2">
                  <c:v>2.4</c:v>
                </c:pt>
                <c:pt idx="3">
                  <c:v>3.2</c:v>
                </c:pt>
              </c:numCache>
            </c:numRef>
          </c:val>
        </c:ser>
        <c:ser>
          <c:idx val="1"/>
          <c:order val="1"/>
          <c:tx>
            <c:strRef>
              <c:f>Charts!$C$44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Charts!$A$45:$A$48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4-YR PUBLIC STUDENTS</c:v>
                </c:pt>
              </c:strCache>
            </c:strRef>
          </c:cat>
          <c:val>
            <c:numRef>
              <c:f>Charts!$C$45:$C$48</c:f>
              <c:numCache>
                <c:formatCode>0</c:formatCode>
                <c:ptCount val="4"/>
                <c:pt idx="0">
                  <c:v>6.9</c:v>
                </c:pt>
                <c:pt idx="1">
                  <c:v>3.2</c:v>
                </c:pt>
                <c:pt idx="2">
                  <c:v>1</c:v>
                </c:pt>
                <c:pt idx="3">
                  <c:v>3.1</c:v>
                </c:pt>
              </c:numCache>
            </c:numRef>
          </c:val>
        </c:ser>
        <c:ser>
          <c:idx val="2"/>
          <c:order val="2"/>
          <c:tx>
            <c:strRef>
              <c:f>Charts!$D$44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Charts!$A$45:$A$48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4-YR PUBLIC STUDENTS</c:v>
                </c:pt>
              </c:strCache>
            </c:strRef>
          </c:cat>
          <c:val>
            <c:numRef>
              <c:f>Charts!$D$45:$D$48</c:f>
              <c:numCache>
                <c:formatCode>0</c:formatCode>
                <c:ptCount val="4"/>
                <c:pt idx="0">
                  <c:v>7.6</c:v>
                </c:pt>
                <c:pt idx="1">
                  <c:v>4.8</c:v>
                </c:pt>
                <c:pt idx="2">
                  <c:v>3.9</c:v>
                </c:pt>
                <c:pt idx="3">
                  <c:v>5</c:v>
                </c:pt>
              </c:numCache>
            </c:numRef>
          </c:val>
        </c:ser>
        <c:ser>
          <c:idx val="3"/>
          <c:order val="3"/>
          <c:tx>
            <c:strRef>
              <c:f>Charts!$E$44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Charts!$A$45:$A$48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4-YR PUBLIC STUDENTS</c:v>
                </c:pt>
              </c:strCache>
            </c:strRef>
          </c:cat>
          <c:val>
            <c:numRef>
              <c:f>Charts!$E$45:$E$48</c:f>
              <c:numCache>
                <c:formatCode>0</c:formatCode>
                <c:ptCount val="4"/>
                <c:pt idx="0">
                  <c:v>17.2</c:v>
                </c:pt>
                <c:pt idx="1">
                  <c:v>10.9</c:v>
                </c:pt>
                <c:pt idx="2">
                  <c:v>7.6</c:v>
                </c:pt>
                <c:pt idx="3">
                  <c:v>10.9</c:v>
                </c:pt>
              </c:numCache>
            </c:numRef>
          </c:val>
        </c:ser>
        <c:ser>
          <c:idx val="4"/>
          <c:order val="4"/>
          <c:tx>
            <c:strRef>
              <c:f>Charts!$F$44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Charts!$A$45:$A$48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4-YR PUBLIC STUDENTS</c:v>
                </c:pt>
              </c:strCache>
            </c:strRef>
          </c:cat>
          <c:val>
            <c:numRef>
              <c:f>Charts!$F$45:$F$48</c:f>
              <c:numCache>
                <c:formatCode>0</c:formatCode>
                <c:ptCount val="4"/>
                <c:pt idx="0">
                  <c:v>21.7</c:v>
                </c:pt>
                <c:pt idx="1">
                  <c:v>13.1</c:v>
                </c:pt>
                <c:pt idx="2">
                  <c:v>7.4</c:v>
                </c:pt>
                <c:pt idx="3">
                  <c:v>12.8</c:v>
                </c:pt>
              </c:numCache>
            </c:numRef>
          </c:val>
        </c:ser>
        <c:ser>
          <c:idx val="5"/>
          <c:order val="5"/>
          <c:tx>
            <c:strRef>
              <c:f>Charts!$G$44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Charts!$A$45:$A$48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4-YR PUBLIC STUDENTS</c:v>
                </c:pt>
              </c:strCache>
            </c:strRef>
          </c:cat>
          <c:val>
            <c:numRef>
              <c:f>Charts!$G$45:$G$48</c:f>
              <c:numCache>
                <c:formatCode>0</c:formatCode>
                <c:ptCount val="4"/>
                <c:pt idx="0">
                  <c:v>39</c:v>
                </c:pt>
                <c:pt idx="1">
                  <c:v>66</c:v>
                </c:pt>
                <c:pt idx="2">
                  <c:v>77.8</c:v>
                </c:pt>
                <c:pt idx="3">
                  <c:v>64.900000000000006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9742464"/>
        <c:axId val="38755072"/>
      </c:barChart>
      <c:catAx>
        <c:axId val="39742464"/>
        <c:scaling>
          <c:orientation val="minMax"/>
        </c:scaling>
        <c:delete val="0"/>
        <c:axPos val="l"/>
        <c:majorTickMark val="out"/>
        <c:minorTickMark val="none"/>
        <c:tickLblPos val="nextTo"/>
        <c:crossAx val="38755072"/>
        <c:crosses val="autoZero"/>
        <c:auto val="1"/>
        <c:lblAlgn val="ctr"/>
        <c:lblOffset val="100"/>
        <c:noMultiLvlLbl val="0"/>
      </c:catAx>
      <c:valAx>
        <c:axId val="38755072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39742464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Charts!$B$72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Charts!$A$73:$A$78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4-YR PUBLIC STUDENTS</c:v>
                </c:pt>
              </c:strCache>
            </c:strRef>
          </c:cat>
          <c:val>
            <c:numRef>
              <c:f>Charts!$B$73:$B$78</c:f>
              <c:numCache>
                <c:formatCode>0</c:formatCode>
                <c:ptCount val="6"/>
                <c:pt idx="0">
                  <c:v>2</c:v>
                </c:pt>
                <c:pt idx="1">
                  <c:v>2.2000000000000002</c:v>
                </c:pt>
                <c:pt idx="2">
                  <c:v>15.1</c:v>
                </c:pt>
                <c:pt idx="3">
                  <c:v>3</c:v>
                </c:pt>
                <c:pt idx="4">
                  <c:v>18.899999999999999</c:v>
                </c:pt>
                <c:pt idx="5">
                  <c:v>3.2</c:v>
                </c:pt>
              </c:numCache>
            </c:numRef>
          </c:val>
        </c:ser>
        <c:ser>
          <c:idx val="1"/>
          <c:order val="1"/>
          <c:tx>
            <c:strRef>
              <c:f>Charts!$C$72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Charts!$A$73:$A$78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4-YR PUBLIC STUDENTS</c:v>
                </c:pt>
              </c:strCache>
            </c:strRef>
          </c:cat>
          <c:val>
            <c:numRef>
              <c:f>Charts!$C$73:$C$78</c:f>
              <c:numCache>
                <c:formatCode>0</c:formatCode>
                <c:ptCount val="6"/>
                <c:pt idx="0">
                  <c:v>2.2999999999999998</c:v>
                </c:pt>
                <c:pt idx="1">
                  <c:v>3</c:v>
                </c:pt>
                <c:pt idx="2">
                  <c:v>6.6</c:v>
                </c:pt>
                <c:pt idx="3">
                  <c:v>15.9</c:v>
                </c:pt>
                <c:pt idx="4">
                  <c:v>9.3000000000000007</c:v>
                </c:pt>
                <c:pt idx="5">
                  <c:v>3.1</c:v>
                </c:pt>
              </c:numCache>
            </c:numRef>
          </c:val>
        </c:ser>
        <c:ser>
          <c:idx val="2"/>
          <c:order val="2"/>
          <c:tx>
            <c:strRef>
              <c:f>Charts!$D$72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Charts!$A$73:$A$78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4-YR PUBLIC STUDENTS</c:v>
                </c:pt>
              </c:strCache>
            </c:strRef>
          </c:cat>
          <c:val>
            <c:numRef>
              <c:f>Charts!$D$73:$D$78</c:f>
              <c:numCache>
                <c:formatCode>0</c:formatCode>
                <c:ptCount val="6"/>
                <c:pt idx="0">
                  <c:v>3.9</c:v>
                </c:pt>
                <c:pt idx="1">
                  <c:v>5.0999999999999996</c:v>
                </c:pt>
                <c:pt idx="2">
                  <c:v>10</c:v>
                </c:pt>
                <c:pt idx="3">
                  <c:v>14.6</c:v>
                </c:pt>
                <c:pt idx="4">
                  <c:v>12.6</c:v>
                </c:pt>
                <c:pt idx="5">
                  <c:v>5</c:v>
                </c:pt>
              </c:numCache>
            </c:numRef>
          </c:val>
        </c:ser>
        <c:ser>
          <c:idx val="3"/>
          <c:order val="3"/>
          <c:tx>
            <c:strRef>
              <c:f>Charts!$E$72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Charts!$A$73:$A$78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4-YR PUBLIC STUDENTS</c:v>
                </c:pt>
              </c:strCache>
            </c:strRef>
          </c:cat>
          <c:val>
            <c:numRef>
              <c:f>Charts!$E$73:$E$78</c:f>
              <c:numCache>
                <c:formatCode>0</c:formatCode>
                <c:ptCount val="6"/>
                <c:pt idx="0">
                  <c:v>10.9</c:v>
                </c:pt>
                <c:pt idx="1">
                  <c:v>10.6</c:v>
                </c:pt>
                <c:pt idx="2">
                  <c:v>9.1</c:v>
                </c:pt>
                <c:pt idx="3">
                  <c:v>23.3</c:v>
                </c:pt>
                <c:pt idx="4">
                  <c:v>12.2</c:v>
                </c:pt>
                <c:pt idx="5">
                  <c:v>10.9</c:v>
                </c:pt>
              </c:numCache>
            </c:numRef>
          </c:val>
        </c:ser>
        <c:ser>
          <c:idx val="4"/>
          <c:order val="4"/>
          <c:tx>
            <c:strRef>
              <c:f>Charts!$F$72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Charts!$A$73:$A$78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4-YR PUBLIC STUDENTS</c:v>
                </c:pt>
              </c:strCache>
            </c:strRef>
          </c:cat>
          <c:val>
            <c:numRef>
              <c:f>Charts!$F$73:$F$78</c:f>
              <c:numCache>
                <c:formatCode>0</c:formatCode>
                <c:ptCount val="6"/>
                <c:pt idx="0">
                  <c:v>11.8</c:v>
                </c:pt>
                <c:pt idx="1">
                  <c:v>14.1</c:v>
                </c:pt>
                <c:pt idx="2">
                  <c:v>14.2</c:v>
                </c:pt>
                <c:pt idx="3">
                  <c:v>16.2</c:v>
                </c:pt>
                <c:pt idx="4">
                  <c:v>17.3</c:v>
                </c:pt>
                <c:pt idx="5">
                  <c:v>12.8</c:v>
                </c:pt>
              </c:numCache>
            </c:numRef>
          </c:val>
        </c:ser>
        <c:ser>
          <c:idx val="5"/>
          <c:order val="5"/>
          <c:tx>
            <c:strRef>
              <c:f>Charts!$G$72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Charts!$A$73:$A$78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4-YR PUBLIC STUDENTS</c:v>
                </c:pt>
              </c:strCache>
            </c:strRef>
          </c:cat>
          <c:val>
            <c:numRef>
              <c:f>Charts!$G$73:$G$78</c:f>
              <c:numCache>
                <c:formatCode>0</c:formatCode>
                <c:ptCount val="6"/>
                <c:pt idx="0">
                  <c:v>69.2</c:v>
                </c:pt>
                <c:pt idx="1">
                  <c:v>65</c:v>
                </c:pt>
                <c:pt idx="2">
                  <c:v>45.1</c:v>
                </c:pt>
                <c:pt idx="3">
                  <c:v>27</c:v>
                </c:pt>
                <c:pt idx="4">
                  <c:v>29.6</c:v>
                </c:pt>
                <c:pt idx="5">
                  <c:v>64.900000000000006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9906304"/>
        <c:axId val="39830656"/>
      </c:barChart>
      <c:catAx>
        <c:axId val="39906304"/>
        <c:scaling>
          <c:orientation val="minMax"/>
        </c:scaling>
        <c:delete val="0"/>
        <c:axPos val="l"/>
        <c:majorTickMark val="out"/>
        <c:minorTickMark val="none"/>
        <c:tickLblPos val="nextTo"/>
        <c:crossAx val="39830656"/>
        <c:crosses val="autoZero"/>
        <c:auto val="1"/>
        <c:lblAlgn val="ctr"/>
        <c:lblOffset val="100"/>
        <c:noMultiLvlLbl val="0"/>
      </c:catAx>
      <c:valAx>
        <c:axId val="39830656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39906304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Charts!$B$80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Charts!$A$81:$A$85</c:f>
              <c:strCache>
                <c:ptCount val="5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ALL 4-YR PUBLIC STUDENTS</c:v>
                </c:pt>
              </c:strCache>
            </c:strRef>
          </c:cat>
          <c:val>
            <c:numRef>
              <c:f>Charts!$B$81:$B$85</c:f>
              <c:numCache>
                <c:formatCode>0</c:formatCode>
                <c:ptCount val="5"/>
                <c:pt idx="0">
                  <c:v>3.3</c:v>
                </c:pt>
                <c:pt idx="1">
                  <c:v>3.8</c:v>
                </c:pt>
                <c:pt idx="2">
                  <c:v>2.7</c:v>
                </c:pt>
                <c:pt idx="3">
                  <c:v>2.7</c:v>
                </c:pt>
                <c:pt idx="4">
                  <c:v>3.2</c:v>
                </c:pt>
              </c:numCache>
            </c:numRef>
          </c:val>
        </c:ser>
        <c:ser>
          <c:idx val="1"/>
          <c:order val="1"/>
          <c:tx>
            <c:strRef>
              <c:f>Charts!$C$80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Charts!$A$81:$A$85</c:f>
              <c:strCache>
                <c:ptCount val="5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ALL 4-YR PUBLIC STUDENTS</c:v>
                </c:pt>
              </c:strCache>
            </c:strRef>
          </c:cat>
          <c:val>
            <c:numRef>
              <c:f>Charts!$C$81:$C$85</c:f>
              <c:numCache>
                <c:formatCode>0</c:formatCode>
                <c:ptCount val="5"/>
                <c:pt idx="0">
                  <c:v>3.4</c:v>
                </c:pt>
                <c:pt idx="1">
                  <c:v>2.7</c:v>
                </c:pt>
                <c:pt idx="2">
                  <c:v>3</c:v>
                </c:pt>
                <c:pt idx="3">
                  <c:v>0.4</c:v>
                </c:pt>
                <c:pt idx="4">
                  <c:v>3.1</c:v>
                </c:pt>
              </c:numCache>
            </c:numRef>
          </c:val>
        </c:ser>
        <c:ser>
          <c:idx val="2"/>
          <c:order val="2"/>
          <c:tx>
            <c:strRef>
              <c:f>Charts!$D$80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Charts!$A$81:$A$85</c:f>
              <c:strCache>
                <c:ptCount val="5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ALL 4-YR PUBLIC STUDENTS</c:v>
                </c:pt>
              </c:strCache>
            </c:strRef>
          </c:cat>
          <c:val>
            <c:numRef>
              <c:f>Charts!$D$81:$D$85</c:f>
              <c:numCache>
                <c:formatCode>0</c:formatCode>
                <c:ptCount val="5"/>
                <c:pt idx="0">
                  <c:v>5</c:v>
                </c:pt>
                <c:pt idx="1">
                  <c:v>6.7</c:v>
                </c:pt>
                <c:pt idx="2">
                  <c:v>5</c:v>
                </c:pt>
                <c:pt idx="3">
                  <c:v>3.5</c:v>
                </c:pt>
                <c:pt idx="4">
                  <c:v>5</c:v>
                </c:pt>
              </c:numCache>
            </c:numRef>
          </c:val>
        </c:ser>
        <c:ser>
          <c:idx val="3"/>
          <c:order val="3"/>
          <c:tx>
            <c:strRef>
              <c:f>Charts!$E$80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Charts!$A$81:$A$85</c:f>
              <c:strCache>
                <c:ptCount val="5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ALL 4-YR PUBLIC STUDENTS</c:v>
                </c:pt>
              </c:strCache>
            </c:strRef>
          </c:cat>
          <c:val>
            <c:numRef>
              <c:f>Charts!$E$81:$E$85</c:f>
              <c:numCache>
                <c:formatCode>0</c:formatCode>
                <c:ptCount val="5"/>
                <c:pt idx="0">
                  <c:v>10.199999999999999</c:v>
                </c:pt>
                <c:pt idx="1">
                  <c:v>17.100000000000001</c:v>
                </c:pt>
                <c:pt idx="2">
                  <c:v>12</c:v>
                </c:pt>
                <c:pt idx="3">
                  <c:v>10</c:v>
                </c:pt>
                <c:pt idx="4">
                  <c:v>10.9</c:v>
                </c:pt>
              </c:numCache>
            </c:numRef>
          </c:val>
        </c:ser>
        <c:ser>
          <c:idx val="4"/>
          <c:order val="4"/>
          <c:tx>
            <c:strRef>
              <c:f>Charts!$F$80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Charts!$A$81:$A$85</c:f>
              <c:strCache>
                <c:ptCount val="5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ALL 4-YR PUBLIC STUDENTS</c:v>
                </c:pt>
              </c:strCache>
            </c:strRef>
          </c:cat>
          <c:val>
            <c:numRef>
              <c:f>Charts!$F$81:$F$85</c:f>
              <c:numCache>
                <c:formatCode>0</c:formatCode>
                <c:ptCount val="5"/>
                <c:pt idx="0">
                  <c:v>10.6</c:v>
                </c:pt>
                <c:pt idx="1">
                  <c:v>18.899999999999999</c:v>
                </c:pt>
                <c:pt idx="2">
                  <c:v>21.5</c:v>
                </c:pt>
                <c:pt idx="3">
                  <c:v>12.4</c:v>
                </c:pt>
                <c:pt idx="4">
                  <c:v>12.8</c:v>
                </c:pt>
              </c:numCache>
            </c:numRef>
          </c:val>
        </c:ser>
        <c:ser>
          <c:idx val="5"/>
          <c:order val="5"/>
          <c:tx>
            <c:strRef>
              <c:f>Charts!$G$80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Charts!$A$81:$A$85</c:f>
              <c:strCache>
                <c:ptCount val="5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ALL 4-YR PUBLIC STUDENTS</c:v>
                </c:pt>
              </c:strCache>
            </c:strRef>
          </c:cat>
          <c:val>
            <c:numRef>
              <c:f>Charts!$G$81:$G$85</c:f>
              <c:numCache>
                <c:formatCode>0</c:formatCode>
                <c:ptCount val="5"/>
                <c:pt idx="0">
                  <c:v>67.7</c:v>
                </c:pt>
                <c:pt idx="1">
                  <c:v>50.7</c:v>
                </c:pt>
                <c:pt idx="2">
                  <c:v>55.9</c:v>
                </c:pt>
                <c:pt idx="3">
                  <c:v>71</c:v>
                </c:pt>
                <c:pt idx="4">
                  <c:v>64.900000000000006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0083968"/>
        <c:axId val="39832960"/>
      </c:barChart>
      <c:catAx>
        <c:axId val="40083968"/>
        <c:scaling>
          <c:orientation val="minMax"/>
        </c:scaling>
        <c:delete val="0"/>
        <c:axPos val="l"/>
        <c:majorTickMark val="out"/>
        <c:minorTickMark val="none"/>
        <c:tickLblPos val="nextTo"/>
        <c:crossAx val="39832960"/>
        <c:crosses val="autoZero"/>
        <c:auto val="1"/>
        <c:lblAlgn val="ctr"/>
        <c:lblOffset val="100"/>
        <c:noMultiLvlLbl val="0"/>
      </c:catAx>
      <c:valAx>
        <c:axId val="39832960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40083968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Charts!$B$87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Charts!$A$88:$A$92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4-YR PUBLIC STUDENTS</c:v>
                </c:pt>
              </c:strCache>
            </c:strRef>
          </c:cat>
          <c:val>
            <c:numRef>
              <c:f>Charts!$B$88:$B$92</c:f>
              <c:numCache>
                <c:formatCode>0</c:formatCode>
                <c:ptCount val="5"/>
                <c:pt idx="0">
                  <c:v>8.6999999999999993</c:v>
                </c:pt>
                <c:pt idx="1">
                  <c:v>2.9</c:v>
                </c:pt>
                <c:pt idx="2">
                  <c:v>1.2</c:v>
                </c:pt>
                <c:pt idx="3">
                  <c:v>1</c:v>
                </c:pt>
                <c:pt idx="4">
                  <c:v>3.2</c:v>
                </c:pt>
              </c:numCache>
            </c:numRef>
          </c:val>
        </c:ser>
        <c:ser>
          <c:idx val="1"/>
          <c:order val="1"/>
          <c:tx>
            <c:strRef>
              <c:f>Charts!$C$87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Charts!$A$88:$A$92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4-YR PUBLIC STUDENTS</c:v>
                </c:pt>
              </c:strCache>
            </c:strRef>
          </c:cat>
          <c:val>
            <c:numRef>
              <c:f>Charts!$C$88:$C$92</c:f>
              <c:numCache>
                <c:formatCode>0</c:formatCode>
                <c:ptCount val="5"/>
                <c:pt idx="0">
                  <c:v>7</c:v>
                </c:pt>
                <c:pt idx="1">
                  <c:v>3.6</c:v>
                </c:pt>
                <c:pt idx="2">
                  <c:v>1.1000000000000001</c:v>
                </c:pt>
                <c:pt idx="3">
                  <c:v>1.7</c:v>
                </c:pt>
                <c:pt idx="4">
                  <c:v>3.1</c:v>
                </c:pt>
              </c:numCache>
            </c:numRef>
          </c:val>
        </c:ser>
        <c:ser>
          <c:idx val="2"/>
          <c:order val="2"/>
          <c:tx>
            <c:strRef>
              <c:f>Charts!$D$87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Charts!$A$88:$A$92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4-YR PUBLIC STUDENTS</c:v>
                </c:pt>
              </c:strCache>
            </c:strRef>
          </c:cat>
          <c:val>
            <c:numRef>
              <c:f>Charts!$D$88:$D$92</c:f>
              <c:numCache>
                <c:formatCode>0</c:formatCode>
                <c:ptCount val="5"/>
                <c:pt idx="0">
                  <c:v>5.4</c:v>
                </c:pt>
                <c:pt idx="1">
                  <c:v>6.3</c:v>
                </c:pt>
                <c:pt idx="2">
                  <c:v>5.0999999999999996</c:v>
                </c:pt>
                <c:pt idx="3">
                  <c:v>3.5</c:v>
                </c:pt>
                <c:pt idx="4">
                  <c:v>5</c:v>
                </c:pt>
              </c:numCache>
            </c:numRef>
          </c:val>
        </c:ser>
        <c:ser>
          <c:idx val="3"/>
          <c:order val="3"/>
          <c:tx>
            <c:strRef>
              <c:f>Charts!$E$87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Charts!$A$88:$A$92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4-YR PUBLIC STUDENTS</c:v>
                </c:pt>
              </c:strCache>
            </c:strRef>
          </c:cat>
          <c:val>
            <c:numRef>
              <c:f>Charts!$E$88:$E$92</c:f>
              <c:numCache>
                <c:formatCode>0</c:formatCode>
                <c:ptCount val="5"/>
                <c:pt idx="0">
                  <c:v>12.7</c:v>
                </c:pt>
                <c:pt idx="1">
                  <c:v>10.8</c:v>
                </c:pt>
                <c:pt idx="2">
                  <c:v>12.2</c:v>
                </c:pt>
                <c:pt idx="3">
                  <c:v>8</c:v>
                </c:pt>
                <c:pt idx="4">
                  <c:v>10.9</c:v>
                </c:pt>
              </c:numCache>
            </c:numRef>
          </c:val>
        </c:ser>
        <c:ser>
          <c:idx val="4"/>
          <c:order val="4"/>
          <c:tx>
            <c:strRef>
              <c:f>Charts!$F$87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Charts!$A$88:$A$92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4-YR PUBLIC STUDENTS</c:v>
                </c:pt>
              </c:strCache>
            </c:strRef>
          </c:cat>
          <c:val>
            <c:numRef>
              <c:f>Charts!$F$88:$F$92</c:f>
              <c:numCache>
                <c:formatCode>0</c:formatCode>
                <c:ptCount val="5"/>
                <c:pt idx="0">
                  <c:v>16.2</c:v>
                </c:pt>
                <c:pt idx="1">
                  <c:v>13.3</c:v>
                </c:pt>
                <c:pt idx="2">
                  <c:v>11.1</c:v>
                </c:pt>
                <c:pt idx="3">
                  <c:v>11</c:v>
                </c:pt>
                <c:pt idx="4">
                  <c:v>12.8</c:v>
                </c:pt>
              </c:numCache>
            </c:numRef>
          </c:val>
        </c:ser>
        <c:ser>
          <c:idx val="5"/>
          <c:order val="5"/>
          <c:tx>
            <c:strRef>
              <c:f>Charts!$G$87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Charts!$A$88:$A$92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4-YR PUBLIC STUDENTS</c:v>
                </c:pt>
              </c:strCache>
            </c:strRef>
          </c:cat>
          <c:val>
            <c:numRef>
              <c:f>Charts!$G$88:$G$92</c:f>
              <c:numCache>
                <c:formatCode>0</c:formatCode>
                <c:ptCount val="5"/>
                <c:pt idx="0">
                  <c:v>50.1</c:v>
                </c:pt>
                <c:pt idx="1">
                  <c:v>63.1</c:v>
                </c:pt>
                <c:pt idx="2">
                  <c:v>69.400000000000006</c:v>
                </c:pt>
                <c:pt idx="3">
                  <c:v>74.7</c:v>
                </c:pt>
                <c:pt idx="4">
                  <c:v>64.900000000000006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0182272"/>
        <c:axId val="39835264"/>
      </c:barChart>
      <c:catAx>
        <c:axId val="40182272"/>
        <c:scaling>
          <c:orientation val="minMax"/>
        </c:scaling>
        <c:delete val="0"/>
        <c:axPos val="l"/>
        <c:majorTickMark val="out"/>
        <c:minorTickMark val="none"/>
        <c:tickLblPos val="nextTo"/>
        <c:crossAx val="39835264"/>
        <c:crosses val="autoZero"/>
        <c:auto val="1"/>
        <c:lblAlgn val="ctr"/>
        <c:lblOffset val="100"/>
        <c:noMultiLvlLbl val="0"/>
      </c:catAx>
      <c:valAx>
        <c:axId val="39835264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40182272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Charts!$B$108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Charts!$A$109:$A$113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4-YR PUBLIC STUDENTS</c:v>
                </c:pt>
              </c:strCache>
            </c:strRef>
          </c:cat>
          <c:val>
            <c:numRef>
              <c:f>Charts!$B$109:$B$113</c:f>
              <c:numCache>
                <c:formatCode>0</c:formatCode>
                <c:ptCount val="5"/>
                <c:pt idx="0">
                  <c:v>4.5999999999999996</c:v>
                </c:pt>
                <c:pt idx="1">
                  <c:v>5</c:v>
                </c:pt>
                <c:pt idx="2">
                  <c:v>1.7</c:v>
                </c:pt>
                <c:pt idx="3">
                  <c:v>1.5</c:v>
                </c:pt>
                <c:pt idx="4">
                  <c:v>3.2</c:v>
                </c:pt>
              </c:numCache>
            </c:numRef>
          </c:val>
        </c:ser>
        <c:ser>
          <c:idx val="1"/>
          <c:order val="1"/>
          <c:tx>
            <c:strRef>
              <c:f>Charts!$C$108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Charts!$A$109:$A$113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4-YR PUBLIC STUDENTS</c:v>
                </c:pt>
              </c:strCache>
            </c:strRef>
          </c:cat>
          <c:val>
            <c:numRef>
              <c:f>Charts!$C$109:$C$113</c:f>
              <c:numCache>
                <c:formatCode>0</c:formatCode>
                <c:ptCount val="5"/>
                <c:pt idx="0">
                  <c:v>3.9</c:v>
                </c:pt>
                <c:pt idx="1">
                  <c:v>4.0999999999999996</c:v>
                </c:pt>
                <c:pt idx="2">
                  <c:v>2.7</c:v>
                </c:pt>
                <c:pt idx="3">
                  <c:v>1.4</c:v>
                </c:pt>
                <c:pt idx="4">
                  <c:v>3.1</c:v>
                </c:pt>
              </c:numCache>
            </c:numRef>
          </c:val>
        </c:ser>
        <c:ser>
          <c:idx val="2"/>
          <c:order val="2"/>
          <c:tx>
            <c:strRef>
              <c:f>Charts!$D$108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Charts!$A$109:$A$113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4-YR PUBLIC STUDENTS</c:v>
                </c:pt>
              </c:strCache>
            </c:strRef>
          </c:cat>
          <c:val>
            <c:numRef>
              <c:f>Charts!$D$109:$D$113</c:f>
              <c:numCache>
                <c:formatCode>0</c:formatCode>
                <c:ptCount val="5"/>
                <c:pt idx="0">
                  <c:v>8.6</c:v>
                </c:pt>
                <c:pt idx="1">
                  <c:v>4.5999999999999996</c:v>
                </c:pt>
                <c:pt idx="2">
                  <c:v>4.0999999999999996</c:v>
                </c:pt>
                <c:pt idx="3">
                  <c:v>3.3</c:v>
                </c:pt>
                <c:pt idx="4">
                  <c:v>5</c:v>
                </c:pt>
              </c:numCache>
            </c:numRef>
          </c:val>
        </c:ser>
        <c:ser>
          <c:idx val="3"/>
          <c:order val="3"/>
          <c:tx>
            <c:strRef>
              <c:f>Charts!$E$108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Charts!$A$109:$A$113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4-YR PUBLIC STUDENTS</c:v>
                </c:pt>
              </c:strCache>
            </c:strRef>
          </c:cat>
          <c:val>
            <c:numRef>
              <c:f>Charts!$E$109:$E$113</c:f>
              <c:numCache>
                <c:formatCode>0</c:formatCode>
                <c:ptCount val="5"/>
                <c:pt idx="0">
                  <c:v>12.5</c:v>
                </c:pt>
                <c:pt idx="1">
                  <c:v>10.199999999999999</c:v>
                </c:pt>
                <c:pt idx="2">
                  <c:v>11.3</c:v>
                </c:pt>
                <c:pt idx="3">
                  <c:v>9.1</c:v>
                </c:pt>
                <c:pt idx="4">
                  <c:v>10.9</c:v>
                </c:pt>
              </c:numCache>
            </c:numRef>
          </c:val>
        </c:ser>
        <c:ser>
          <c:idx val="4"/>
          <c:order val="4"/>
          <c:tx>
            <c:strRef>
              <c:f>Charts!$F$108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Charts!$A$109:$A$113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4-YR PUBLIC STUDENTS</c:v>
                </c:pt>
              </c:strCache>
            </c:strRef>
          </c:cat>
          <c:val>
            <c:numRef>
              <c:f>Charts!$F$109:$F$113</c:f>
              <c:numCache>
                <c:formatCode>0</c:formatCode>
                <c:ptCount val="5"/>
                <c:pt idx="0">
                  <c:v>16.8</c:v>
                </c:pt>
                <c:pt idx="1">
                  <c:v>12.7</c:v>
                </c:pt>
                <c:pt idx="2">
                  <c:v>14.5</c:v>
                </c:pt>
                <c:pt idx="3">
                  <c:v>9.8000000000000007</c:v>
                </c:pt>
                <c:pt idx="4">
                  <c:v>12.8</c:v>
                </c:pt>
              </c:numCache>
            </c:numRef>
          </c:val>
        </c:ser>
        <c:ser>
          <c:idx val="5"/>
          <c:order val="5"/>
          <c:tx>
            <c:strRef>
              <c:f>Charts!$G$108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Charts!$A$109:$A$113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4-YR PUBLIC STUDENTS</c:v>
                </c:pt>
              </c:strCache>
            </c:strRef>
          </c:cat>
          <c:val>
            <c:numRef>
              <c:f>Charts!$G$109:$G$113</c:f>
              <c:numCache>
                <c:formatCode>0</c:formatCode>
                <c:ptCount val="5"/>
                <c:pt idx="0">
                  <c:v>53.6</c:v>
                </c:pt>
                <c:pt idx="1">
                  <c:v>63.4</c:v>
                </c:pt>
                <c:pt idx="2">
                  <c:v>65.599999999999994</c:v>
                </c:pt>
                <c:pt idx="3">
                  <c:v>75</c:v>
                </c:pt>
                <c:pt idx="4">
                  <c:v>64.900000000000006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0411648"/>
        <c:axId val="40263680"/>
      </c:barChart>
      <c:catAx>
        <c:axId val="40411648"/>
        <c:scaling>
          <c:orientation val="minMax"/>
        </c:scaling>
        <c:delete val="0"/>
        <c:axPos val="l"/>
        <c:majorTickMark val="out"/>
        <c:minorTickMark val="none"/>
        <c:tickLblPos val="nextTo"/>
        <c:crossAx val="40263680"/>
        <c:crosses val="autoZero"/>
        <c:auto val="1"/>
        <c:lblAlgn val="ctr"/>
        <c:lblOffset val="100"/>
        <c:noMultiLvlLbl val="0"/>
      </c:catAx>
      <c:valAx>
        <c:axId val="40263680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40411648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Charts!$B$145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Charts!$A$146:$A$150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4-YR PUBLIC STUDENTS</c:v>
                </c:pt>
              </c:strCache>
            </c:strRef>
          </c:cat>
          <c:val>
            <c:numRef>
              <c:f>Charts!$B$146:$B$150</c:f>
              <c:numCache>
                <c:formatCode>0</c:formatCode>
                <c:ptCount val="5"/>
                <c:pt idx="0">
                  <c:v>1.5</c:v>
                </c:pt>
                <c:pt idx="1">
                  <c:v>4.9000000000000004</c:v>
                </c:pt>
                <c:pt idx="2">
                  <c:v>12.4</c:v>
                </c:pt>
                <c:pt idx="3">
                  <c:v>16.2</c:v>
                </c:pt>
                <c:pt idx="4">
                  <c:v>3.2</c:v>
                </c:pt>
              </c:numCache>
            </c:numRef>
          </c:val>
        </c:ser>
        <c:ser>
          <c:idx val="1"/>
          <c:order val="1"/>
          <c:tx>
            <c:strRef>
              <c:f>Charts!$C$145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Charts!$A$146:$A$150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4-YR PUBLIC STUDENTS</c:v>
                </c:pt>
              </c:strCache>
            </c:strRef>
          </c:cat>
          <c:val>
            <c:numRef>
              <c:f>Charts!$C$146:$C$150</c:f>
              <c:numCache>
                <c:formatCode>0</c:formatCode>
                <c:ptCount val="5"/>
                <c:pt idx="0">
                  <c:v>2</c:v>
                </c:pt>
                <c:pt idx="1">
                  <c:v>4.8</c:v>
                </c:pt>
                <c:pt idx="2">
                  <c:v>9.1</c:v>
                </c:pt>
                <c:pt idx="3">
                  <c:v>9.6999999999999993</c:v>
                </c:pt>
                <c:pt idx="4">
                  <c:v>3.1</c:v>
                </c:pt>
              </c:numCache>
            </c:numRef>
          </c:val>
        </c:ser>
        <c:ser>
          <c:idx val="2"/>
          <c:order val="2"/>
          <c:tx>
            <c:strRef>
              <c:f>Charts!$D$145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Charts!$A$146:$A$150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4-YR PUBLIC STUDENTS</c:v>
                </c:pt>
              </c:strCache>
            </c:strRef>
          </c:cat>
          <c:val>
            <c:numRef>
              <c:f>Charts!$D$146:$D$150</c:f>
              <c:numCache>
                <c:formatCode>0</c:formatCode>
                <c:ptCount val="5"/>
                <c:pt idx="0">
                  <c:v>3.7</c:v>
                </c:pt>
                <c:pt idx="1">
                  <c:v>7.7</c:v>
                </c:pt>
                <c:pt idx="2">
                  <c:v>11.6</c:v>
                </c:pt>
                <c:pt idx="3">
                  <c:v>10.8</c:v>
                </c:pt>
                <c:pt idx="4">
                  <c:v>5</c:v>
                </c:pt>
              </c:numCache>
            </c:numRef>
          </c:val>
        </c:ser>
        <c:ser>
          <c:idx val="3"/>
          <c:order val="3"/>
          <c:tx>
            <c:strRef>
              <c:f>Charts!$E$145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Charts!$A$146:$A$150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4-YR PUBLIC STUDENTS</c:v>
                </c:pt>
              </c:strCache>
            </c:strRef>
          </c:cat>
          <c:val>
            <c:numRef>
              <c:f>Charts!$E$146:$E$150</c:f>
              <c:numCache>
                <c:formatCode>0</c:formatCode>
                <c:ptCount val="5"/>
                <c:pt idx="0">
                  <c:v>9.5</c:v>
                </c:pt>
                <c:pt idx="1">
                  <c:v>15.7</c:v>
                </c:pt>
                <c:pt idx="2">
                  <c:v>13.8</c:v>
                </c:pt>
                <c:pt idx="3">
                  <c:v>16.100000000000001</c:v>
                </c:pt>
                <c:pt idx="4">
                  <c:v>10.9</c:v>
                </c:pt>
              </c:numCache>
            </c:numRef>
          </c:val>
        </c:ser>
        <c:ser>
          <c:idx val="4"/>
          <c:order val="4"/>
          <c:tx>
            <c:strRef>
              <c:f>Charts!$F$145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Charts!$A$146:$A$150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4-YR PUBLIC STUDENTS</c:v>
                </c:pt>
              </c:strCache>
            </c:strRef>
          </c:cat>
          <c:val>
            <c:numRef>
              <c:f>Charts!$F$146:$F$150</c:f>
              <c:numCache>
                <c:formatCode>0</c:formatCode>
                <c:ptCount val="5"/>
                <c:pt idx="0">
                  <c:v>11</c:v>
                </c:pt>
                <c:pt idx="1">
                  <c:v>16.3</c:v>
                </c:pt>
                <c:pt idx="2">
                  <c:v>20.3</c:v>
                </c:pt>
                <c:pt idx="3">
                  <c:v>22.1</c:v>
                </c:pt>
                <c:pt idx="4">
                  <c:v>12.8</c:v>
                </c:pt>
              </c:numCache>
            </c:numRef>
          </c:val>
        </c:ser>
        <c:ser>
          <c:idx val="5"/>
          <c:order val="5"/>
          <c:tx>
            <c:strRef>
              <c:f>Charts!$G$145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Charts!$A$146:$A$150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4-YR PUBLIC STUDENTS</c:v>
                </c:pt>
              </c:strCache>
            </c:strRef>
          </c:cat>
          <c:val>
            <c:numRef>
              <c:f>Charts!$G$146:$G$150</c:f>
              <c:numCache>
                <c:formatCode>0</c:formatCode>
                <c:ptCount val="5"/>
                <c:pt idx="0">
                  <c:v>72.3</c:v>
                </c:pt>
                <c:pt idx="1">
                  <c:v>50.7</c:v>
                </c:pt>
                <c:pt idx="2">
                  <c:v>32.6</c:v>
                </c:pt>
                <c:pt idx="3">
                  <c:v>25.2</c:v>
                </c:pt>
                <c:pt idx="4">
                  <c:v>64.900000000000006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0440320"/>
        <c:axId val="40265984"/>
      </c:barChart>
      <c:catAx>
        <c:axId val="40440320"/>
        <c:scaling>
          <c:orientation val="minMax"/>
        </c:scaling>
        <c:delete val="0"/>
        <c:axPos val="l"/>
        <c:majorTickMark val="out"/>
        <c:minorTickMark val="none"/>
        <c:tickLblPos val="nextTo"/>
        <c:crossAx val="40265984"/>
        <c:crosses val="autoZero"/>
        <c:auto val="1"/>
        <c:lblAlgn val="ctr"/>
        <c:lblOffset val="100"/>
        <c:noMultiLvlLbl val="0"/>
      </c:catAx>
      <c:valAx>
        <c:axId val="40265984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40440320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893508011375101"/>
          <c:y val="8.5977495946533394E-2"/>
          <c:w val="0.63341114913410002"/>
          <c:h val="0.90570667166993102"/>
        </c:manualLayout>
      </c:layout>
      <c:pieChart>
        <c:varyColors val="1"/>
        <c:ser>
          <c:idx val="0"/>
          <c:order val="0"/>
          <c:tx>
            <c:strRef>
              <c:f>Charts!$A$5</c:f>
              <c:strCache>
                <c:ptCount val="1"/>
                <c:pt idx="0">
                  <c:v>ALL 2-YR PUBLIC STUDENTS</c:v>
                </c:pt>
              </c:strCache>
            </c:strRef>
          </c:tx>
          <c:dLbls>
            <c:dLbl>
              <c:idx val="5"/>
              <c:layout>
                <c:manualLayout>
                  <c:x val="0.217558234186669"/>
                  <c:y val="0.103970148690777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Charts!$B$4:$G$4</c:f>
              <c:strCache>
                <c:ptCount val="6"/>
                <c:pt idx="0">
                  <c:v>1st Year</c:v>
                </c:pt>
                <c:pt idx="1">
                  <c:v>2nd Year</c:v>
                </c:pt>
                <c:pt idx="2">
                  <c:v>3rd Year</c:v>
                </c:pt>
                <c:pt idx="3">
                  <c:v>4 or More</c:v>
                </c:pt>
                <c:pt idx="4">
                  <c:v>Still enrolled</c:v>
                </c:pt>
                <c:pt idx="5">
                  <c:v>Attained degree</c:v>
                </c:pt>
              </c:strCache>
            </c:strRef>
          </c:cat>
          <c:val>
            <c:numRef>
              <c:f>Charts!$B$5:$G$5</c:f>
              <c:numCache>
                <c:formatCode>0</c:formatCode>
                <c:ptCount val="6"/>
                <c:pt idx="0">
                  <c:v>12.9</c:v>
                </c:pt>
                <c:pt idx="1">
                  <c:v>6.9</c:v>
                </c:pt>
                <c:pt idx="2">
                  <c:v>10.1</c:v>
                </c:pt>
                <c:pt idx="3">
                  <c:v>16.399999999999999</c:v>
                </c:pt>
                <c:pt idx="4">
                  <c:v>19.7</c:v>
                </c:pt>
                <c:pt idx="5">
                  <c:v>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Charts!$B$13</c:f>
              <c:strCache>
                <c:ptCount val="1"/>
                <c:pt idx="0">
                  <c:v>1st Year</c:v>
                </c:pt>
              </c:strCache>
            </c:strRef>
          </c:tx>
          <c:spPr>
            <a:solidFill>
              <a:srgbClr val="BFBFBF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Charts!$A$14:$A$18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2-YR PUBLIC STUDENTS</c:v>
                </c:pt>
              </c:strCache>
            </c:strRef>
          </c:cat>
          <c:val>
            <c:numRef>
              <c:f>Charts!$B$14:$B$18</c:f>
              <c:numCache>
                <c:formatCode>0</c:formatCode>
                <c:ptCount val="5"/>
                <c:pt idx="0">
                  <c:v>47.8</c:v>
                </c:pt>
                <c:pt idx="1">
                  <c:v>19.5</c:v>
                </c:pt>
                <c:pt idx="2">
                  <c:v>14.4</c:v>
                </c:pt>
                <c:pt idx="3">
                  <c:v>8</c:v>
                </c:pt>
                <c:pt idx="4">
                  <c:v>12.9</c:v>
                </c:pt>
              </c:numCache>
            </c:numRef>
          </c:val>
        </c:ser>
        <c:ser>
          <c:idx val="1"/>
          <c:order val="1"/>
          <c:tx>
            <c:strRef>
              <c:f>Charts!$C$13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BFBFBF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Charts!$A$14:$A$18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2-YR PUBLIC STUDENTS</c:v>
                </c:pt>
              </c:strCache>
            </c:strRef>
          </c:cat>
          <c:val>
            <c:numRef>
              <c:f>Charts!$C$14:$C$18</c:f>
              <c:numCache>
                <c:formatCode>0</c:formatCode>
                <c:ptCount val="5"/>
                <c:pt idx="0">
                  <c:v>8.6</c:v>
                </c:pt>
                <c:pt idx="1">
                  <c:v>8.8000000000000007</c:v>
                </c:pt>
                <c:pt idx="2">
                  <c:v>7.8</c:v>
                </c:pt>
                <c:pt idx="3">
                  <c:v>5.5</c:v>
                </c:pt>
                <c:pt idx="4">
                  <c:v>6.9</c:v>
                </c:pt>
              </c:numCache>
            </c:numRef>
          </c:val>
        </c:ser>
        <c:ser>
          <c:idx val="2"/>
          <c:order val="2"/>
          <c:tx>
            <c:strRef>
              <c:f>Charts!$D$13</c:f>
              <c:strCache>
                <c:ptCount val="1"/>
                <c:pt idx="0">
                  <c:v>3rd Year</c:v>
                </c:pt>
              </c:strCache>
            </c:strRef>
          </c:tx>
          <c:spPr>
            <a:solidFill>
              <a:srgbClr val="BFBFBF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Charts!$A$14:$A$18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2-YR PUBLIC STUDENTS</c:v>
                </c:pt>
              </c:strCache>
            </c:strRef>
          </c:cat>
          <c:val>
            <c:numRef>
              <c:f>Charts!$D$14:$D$18</c:f>
              <c:numCache>
                <c:formatCode>0</c:formatCode>
                <c:ptCount val="5"/>
                <c:pt idx="0">
                  <c:v>20.7</c:v>
                </c:pt>
                <c:pt idx="1">
                  <c:v>12.1</c:v>
                </c:pt>
                <c:pt idx="2">
                  <c:v>9.3000000000000007</c:v>
                </c:pt>
                <c:pt idx="3">
                  <c:v>9.6999999999999993</c:v>
                </c:pt>
                <c:pt idx="4">
                  <c:v>10.1</c:v>
                </c:pt>
              </c:numCache>
            </c:numRef>
          </c:val>
        </c:ser>
        <c:ser>
          <c:idx val="3"/>
          <c:order val="3"/>
          <c:tx>
            <c:strRef>
              <c:f>Charts!$E$13</c:f>
              <c:strCache>
                <c:ptCount val="1"/>
                <c:pt idx="0">
                  <c:v>4 or More</c:v>
                </c:pt>
              </c:strCache>
            </c:strRef>
          </c:tx>
          <c:spPr>
            <a:solidFill>
              <a:srgbClr val="BFBFBF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Charts!$A$14:$A$18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2-YR PUBLIC STUDENTS</c:v>
                </c:pt>
              </c:strCache>
            </c:strRef>
          </c:cat>
          <c:val>
            <c:numRef>
              <c:f>Charts!$E$14:$E$18</c:f>
              <c:numCache>
                <c:formatCode>0</c:formatCode>
                <c:ptCount val="5"/>
                <c:pt idx="0">
                  <c:v>11.3</c:v>
                </c:pt>
                <c:pt idx="1">
                  <c:v>12.5</c:v>
                </c:pt>
                <c:pt idx="2">
                  <c:v>17.8</c:v>
                </c:pt>
                <c:pt idx="3">
                  <c:v>16.8</c:v>
                </c:pt>
                <c:pt idx="4">
                  <c:v>16.399999999999999</c:v>
                </c:pt>
              </c:numCache>
            </c:numRef>
          </c:val>
        </c:ser>
        <c:ser>
          <c:idx val="4"/>
          <c:order val="4"/>
          <c:tx>
            <c:strRef>
              <c:f>Charts!$F$13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Charts!$A$14:$A$18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2-YR PUBLIC STUDENTS</c:v>
                </c:pt>
              </c:strCache>
            </c:strRef>
          </c:cat>
          <c:val>
            <c:numRef>
              <c:f>Charts!$F$14:$F$18</c:f>
              <c:numCache>
                <c:formatCode>0</c:formatCode>
                <c:ptCount val="5"/>
                <c:pt idx="0">
                  <c:v>6.2</c:v>
                </c:pt>
                <c:pt idx="1">
                  <c:v>12.9</c:v>
                </c:pt>
                <c:pt idx="2">
                  <c:v>18.8</c:v>
                </c:pt>
                <c:pt idx="3">
                  <c:v>23.6</c:v>
                </c:pt>
                <c:pt idx="4">
                  <c:v>19.7</c:v>
                </c:pt>
              </c:numCache>
            </c:numRef>
          </c:val>
        </c:ser>
        <c:ser>
          <c:idx val="5"/>
          <c:order val="5"/>
          <c:tx>
            <c:strRef>
              <c:f>Charts!$G$13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Charts!$A$14:$A$18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2-YR PUBLIC STUDENTS</c:v>
                </c:pt>
              </c:strCache>
            </c:strRef>
          </c:cat>
          <c:val>
            <c:numRef>
              <c:f>Charts!$G$14:$G$18</c:f>
              <c:numCache>
                <c:formatCode>0</c:formatCode>
                <c:ptCount val="5"/>
                <c:pt idx="0">
                  <c:v>5.4</c:v>
                </c:pt>
                <c:pt idx="1">
                  <c:v>34.200000000000003</c:v>
                </c:pt>
                <c:pt idx="2">
                  <c:v>31.9</c:v>
                </c:pt>
                <c:pt idx="3">
                  <c:v>36.299999999999997</c:v>
                </c:pt>
                <c:pt idx="4">
                  <c:v>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0603136"/>
        <c:axId val="40270016"/>
      </c:barChart>
      <c:catAx>
        <c:axId val="40603136"/>
        <c:scaling>
          <c:orientation val="minMax"/>
        </c:scaling>
        <c:delete val="0"/>
        <c:axPos val="l"/>
        <c:majorTickMark val="out"/>
        <c:minorTickMark val="none"/>
        <c:tickLblPos val="nextTo"/>
        <c:crossAx val="40270016"/>
        <c:crosses val="autoZero"/>
        <c:auto val="1"/>
        <c:lblAlgn val="ctr"/>
        <c:lblOffset val="100"/>
        <c:noMultiLvlLbl val="0"/>
      </c:catAx>
      <c:valAx>
        <c:axId val="40270016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40603136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Charts!$B$13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Charts!$A$14:$A$18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2-YR PUBLIC STUDENTS</c:v>
                </c:pt>
              </c:strCache>
            </c:strRef>
          </c:cat>
          <c:val>
            <c:numRef>
              <c:f>Charts!$B$14:$B$18</c:f>
              <c:numCache>
                <c:formatCode>0</c:formatCode>
                <c:ptCount val="5"/>
                <c:pt idx="0">
                  <c:v>47.8</c:v>
                </c:pt>
                <c:pt idx="1">
                  <c:v>19.5</c:v>
                </c:pt>
                <c:pt idx="2">
                  <c:v>14.4</c:v>
                </c:pt>
                <c:pt idx="3">
                  <c:v>8</c:v>
                </c:pt>
                <c:pt idx="4">
                  <c:v>12.9</c:v>
                </c:pt>
              </c:numCache>
            </c:numRef>
          </c:val>
        </c:ser>
        <c:ser>
          <c:idx val="1"/>
          <c:order val="1"/>
          <c:tx>
            <c:strRef>
              <c:f>Charts!$C$13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Charts!$A$14:$A$18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2-YR PUBLIC STUDENTS</c:v>
                </c:pt>
              </c:strCache>
            </c:strRef>
          </c:cat>
          <c:val>
            <c:numRef>
              <c:f>Charts!$C$14:$C$18</c:f>
              <c:numCache>
                <c:formatCode>0</c:formatCode>
                <c:ptCount val="5"/>
                <c:pt idx="0">
                  <c:v>8.6</c:v>
                </c:pt>
                <c:pt idx="1">
                  <c:v>8.8000000000000007</c:v>
                </c:pt>
                <c:pt idx="2">
                  <c:v>7.8</c:v>
                </c:pt>
                <c:pt idx="3">
                  <c:v>5.5</c:v>
                </c:pt>
                <c:pt idx="4">
                  <c:v>6.9</c:v>
                </c:pt>
              </c:numCache>
            </c:numRef>
          </c:val>
        </c:ser>
        <c:ser>
          <c:idx val="2"/>
          <c:order val="2"/>
          <c:tx>
            <c:strRef>
              <c:f>Charts!$D$13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Charts!$A$14:$A$18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2-YR PUBLIC STUDENTS</c:v>
                </c:pt>
              </c:strCache>
            </c:strRef>
          </c:cat>
          <c:val>
            <c:numRef>
              <c:f>Charts!$D$14:$D$18</c:f>
              <c:numCache>
                <c:formatCode>0</c:formatCode>
                <c:ptCount val="5"/>
                <c:pt idx="0">
                  <c:v>20.7</c:v>
                </c:pt>
                <c:pt idx="1">
                  <c:v>12.1</c:v>
                </c:pt>
                <c:pt idx="2">
                  <c:v>9.3000000000000007</c:v>
                </c:pt>
                <c:pt idx="3">
                  <c:v>9.6999999999999993</c:v>
                </c:pt>
                <c:pt idx="4">
                  <c:v>10.1</c:v>
                </c:pt>
              </c:numCache>
            </c:numRef>
          </c:val>
        </c:ser>
        <c:ser>
          <c:idx val="3"/>
          <c:order val="3"/>
          <c:tx>
            <c:strRef>
              <c:f>Charts!$E$13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Charts!$A$14:$A$18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2-YR PUBLIC STUDENTS</c:v>
                </c:pt>
              </c:strCache>
            </c:strRef>
          </c:cat>
          <c:val>
            <c:numRef>
              <c:f>Charts!$E$14:$E$18</c:f>
              <c:numCache>
                <c:formatCode>0</c:formatCode>
                <c:ptCount val="5"/>
                <c:pt idx="0">
                  <c:v>11.3</c:v>
                </c:pt>
                <c:pt idx="1">
                  <c:v>12.5</c:v>
                </c:pt>
                <c:pt idx="2">
                  <c:v>17.8</c:v>
                </c:pt>
                <c:pt idx="3">
                  <c:v>16.8</c:v>
                </c:pt>
                <c:pt idx="4">
                  <c:v>16.399999999999999</c:v>
                </c:pt>
              </c:numCache>
            </c:numRef>
          </c:val>
        </c:ser>
        <c:ser>
          <c:idx val="4"/>
          <c:order val="4"/>
          <c:tx>
            <c:strRef>
              <c:f>Charts!$F$13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BFBFBF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Charts!$A$14:$A$18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2-YR PUBLIC STUDENTS</c:v>
                </c:pt>
              </c:strCache>
            </c:strRef>
          </c:cat>
          <c:val>
            <c:numRef>
              <c:f>Charts!$F$14:$F$18</c:f>
              <c:numCache>
                <c:formatCode>0</c:formatCode>
                <c:ptCount val="5"/>
                <c:pt idx="0">
                  <c:v>6.2</c:v>
                </c:pt>
                <c:pt idx="1">
                  <c:v>12.9</c:v>
                </c:pt>
                <c:pt idx="2">
                  <c:v>18.8</c:v>
                </c:pt>
                <c:pt idx="3">
                  <c:v>23.6</c:v>
                </c:pt>
                <c:pt idx="4">
                  <c:v>19.7</c:v>
                </c:pt>
              </c:numCache>
            </c:numRef>
          </c:val>
        </c:ser>
        <c:ser>
          <c:idx val="5"/>
          <c:order val="5"/>
          <c:tx>
            <c:strRef>
              <c:f>Charts!$G$13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rgbClr val="BFBFBF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Charts!$A$14:$A$18</c:f>
              <c:strCache>
                <c:ptCount val="5"/>
                <c:pt idx="0">
                  <c:v>  No degree or certificate</c:v>
                </c:pt>
                <c:pt idx="1">
                  <c:v>  Less than bachelor's</c:v>
                </c:pt>
                <c:pt idx="2">
                  <c:v>  Bachelor's</c:v>
                </c:pt>
                <c:pt idx="3">
                  <c:v>  Advanced</c:v>
                </c:pt>
                <c:pt idx="4">
                  <c:v>ALL 2-YR PUBLIC STUDENTS</c:v>
                </c:pt>
              </c:strCache>
            </c:strRef>
          </c:cat>
          <c:val>
            <c:numRef>
              <c:f>Charts!$G$14:$G$18</c:f>
              <c:numCache>
                <c:formatCode>0</c:formatCode>
                <c:ptCount val="5"/>
                <c:pt idx="0">
                  <c:v>5.4</c:v>
                </c:pt>
                <c:pt idx="1">
                  <c:v>34.200000000000003</c:v>
                </c:pt>
                <c:pt idx="2">
                  <c:v>31.9</c:v>
                </c:pt>
                <c:pt idx="3">
                  <c:v>36.299999999999997</c:v>
                </c:pt>
                <c:pt idx="4">
                  <c:v>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0849920"/>
        <c:axId val="118515392"/>
      </c:barChart>
      <c:catAx>
        <c:axId val="40849920"/>
        <c:scaling>
          <c:orientation val="minMax"/>
        </c:scaling>
        <c:delete val="0"/>
        <c:axPos val="l"/>
        <c:majorTickMark val="out"/>
        <c:minorTickMark val="none"/>
        <c:tickLblPos val="nextTo"/>
        <c:crossAx val="118515392"/>
        <c:crosses val="autoZero"/>
        <c:auto val="1"/>
        <c:lblAlgn val="ctr"/>
        <c:lblOffset val="100"/>
        <c:noMultiLvlLbl val="0"/>
      </c:catAx>
      <c:valAx>
        <c:axId val="118515392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40849920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Charts!$B$20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Charts!$A$21:$A$24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2-YR PUBLIC STUDENTS</c:v>
                </c:pt>
              </c:strCache>
            </c:strRef>
          </c:cat>
          <c:val>
            <c:numRef>
              <c:f>Charts!$B$21:$B$24</c:f>
              <c:numCache>
                <c:formatCode>0</c:formatCode>
                <c:ptCount val="4"/>
                <c:pt idx="0">
                  <c:v>23.8</c:v>
                </c:pt>
                <c:pt idx="1">
                  <c:v>1</c:v>
                </c:pt>
                <c:pt idx="2">
                  <c:v>0.1</c:v>
                </c:pt>
                <c:pt idx="3">
                  <c:v>12.9</c:v>
                </c:pt>
              </c:numCache>
            </c:numRef>
          </c:val>
        </c:ser>
        <c:ser>
          <c:idx val="1"/>
          <c:order val="1"/>
          <c:tx>
            <c:strRef>
              <c:f>Charts!$C$20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Charts!$A$21:$A$24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2-YR PUBLIC STUDENTS</c:v>
                </c:pt>
              </c:strCache>
            </c:strRef>
          </c:cat>
          <c:val>
            <c:numRef>
              <c:f>Charts!$C$21:$C$24</c:f>
              <c:numCache>
                <c:formatCode>0</c:formatCode>
                <c:ptCount val="4"/>
                <c:pt idx="0">
                  <c:v>11.7</c:v>
                </c:pt>
                <c:pt idx="1">
                  <c:v>2.1</c:v>
                </c:pt>
                <c:pt idx="2">
                  <c:v>0.4</c:v>
                </c:pt>
                <c:pt idx="3">
                  <c:v>6.9</c:v>
                </c:pt>
              </c:numCache>
            </c:numRef>
          </c:val>
        </c:ser>
        <c:ser>
          <c:idx val="2"/>
          <c:order val="2"/>
          <c:tx>
            <c:strRef>
              <c:f>Charts!$D$20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Charts!$A$21:$A$24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2-YR PUBLIC STUDENTS</c:v>
                </c:pt>
              </c:strCache>
            </c:strRef>
          </c:cat>
          <c:val>
            <c:numRef>
              <c:f>Charts!$D$21:$D$24</c:f>
              <c:numCache>
                <c:formatCode>0</c:formatCode>
                <c:ptCount val="4"/>
                <c:pt idx="0">
                  <c:v>14</c:v>
                </c:pt>
                <c:pt idx="1">
                  <c:v>6.7</c:v>
                </c:pt>
                <c:pt idx="2">
                  <c:v>2.9</c:v>
                </c:pt>
                <c:pt idx="3">
                  <c:v>10.1</c:v>
                </c:pt>
              </c:numCache>
            </c:numRef>
          </c:val>
        </c:ser>
        <c:ser>
          <c:idx val="3"/>
          <c:order val="3"/>
          <c:tx>
            <c:strRef>
              <c:f>Charts!$E$20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Charts!$A$21:$A$24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2-YR PUBLIC STUDENTS</c:v>
                </c:pt>
              </c:strCache>
            </c:strRef>
          </c:cat>
          <c:val>
            <c:numRef>
              <c:f>Charts!$E$21:$E$24</c:f>
              <c:numCache>
                <c:formatCode>0</c:formatCode>
                <c:ptCount val="4"/>
                <c:pt idx="0">
                  <c:v>14.5</c:v>
                </c:pt>
                <c:pt idx="1">
                  <c:v>18.399999999999999</c:v>
                </c:pt>
                <c:pt idx="2">
                  <c:v>19.3</c:v>
                </c:pt>
                <c:pt idx="3">
                  <c:v>16.399999999999999</c:v>
                </c:pt>
              </c:numCache>
            </c:numRef>
          </c:val>
        </c:ser>
        <c:ser>
          <c:idx val="4"/>
          <c:order val="4"/>
          <c:tx>
            <c:strRef>
              <c:f>Charts!$F$20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Charts!$A$21:$A$24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2-YR PUBLIC STUDENTS</c:v>
                </c:pt>
              </c:strCache>
            </c:strRef>
          </c:cat>
          <c:val>
            <c:numRef>
              <c:f>Charts!$F$21:$F$24</c:f>
              <c:numCache>
                <c:formatCode>0</c:formatCode>
                <c:ptCount val="4"/>
                <c:pt idx="0">
                  <c:v>13.5</c:v>
                </c:pt>
                <c:pt idx="1">
                  <c:v>24.8</c:v>
                </c:pt>
                <c:pt idx="2">
                  <c:v>32.5</c:v>
                </c:pt>
                <c:pt idx="3">
                  <c:v>19.7</c:v>
                </c:pt>
              </c:numCache>
            </c:numRef>
          </c:val>
        </c:ser>
        <c:ser>
          <c:idx val="5"/>
          <c:order val="5"/>
          <c:tx>
            <c:strRef>
              <c:f>Charts!$G$20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Charts!$A$21:$A$24</c:f>
              <c:strCache>
                <c:ptCount val="4"/>
                <c:pt idx="0">
                  <c:v>  One</c:v>
                </c:pt>
                <c:pt idx="1">
                  <c:v>  Two</c:v>
                </c:pt>
                <c:pt idx="2">
                  <c:v>  Three or more</c:v>
                </c:pt>
                <c:pt idx="3">
                  <c:v>ALL 2-YR PUBLIC STUDENTS</c:v>
                </c:pt>
              </c:strCache>
            </c:strRef>
          </c:cat>
          <c:val>
            <c:numRef>
              <c:f>Charts!$G$21:$G$24</c:f>
              <c:numCache>
                <c:formatCode>0</c:formatCode>
                <c:ptCount val="4"/>
                <c:pt idx="0">
                  <c:v>22.5</c:v>
                </c:pt>
                <c:pt idx="1">
                  <c:v>47.1</c:v>
                </c:pt>
                <c:pt idx="2">
                  <c:v>44.9</c:v>
                </c:pt>
                <c:pt idx="3">
                  <c:v>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0997376"/>
        <c:axId val="118517120"/>
      </c:barChart>
      <c:catAx>
        <c:axId val="40997376"/>
        <c:scaling>
          <c:orientation val="minMax"/>
        </c:scaling>
        <c:delete val="0"/>
        <c:axPos val="l"/>
        <c:majorTickMark val="out"/>
        <c:minorTickMark val="none"/>
        <c:tickLblPos val="nextTo"/>
        <c:crossAx val="118517120"/>
        <c:crosses val="autoZero"/>
        <c:auto val="1"/>
        <c:lblAlgn val="ctr"/>
        <c:lblOffset val="100"/>
        <c:noMultiLvlLbl val="0"/>
      </c:catAx>
      <c:valAx>
        <c:axId val="118517120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40997376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Charts!$B$30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Charts!$A$31:$A$34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2-YR PUBLIC STUDENTS</c:v>
                </c:pt>
              </c:strCache>
            </c:strRef>
          </c:cat>
          <c:val>
            <c:numRef>
              <c:f>Charts!$B$31:$B$34</c:f>
              <c:numCache>
                <c:formatCode>0</c:formatCode>
                <c:ptCount val="4"/>
                <c:pt idx="0">
                  <c:v>14.8</c:v>
                </c:pt>
                <c:pt idx="1">
                  <c:v>37.700000000000003</c:v>
                </c:pt>
                <c:pt idx="2">
                  <c:v>2.1</c:v>
                </c:pt>
                <c:pt idx="3">
                  <c:v>12.9</c:v>
                </c:pt>
              </c:numCache>
            </c:numRef>
          </c:val>
        </c:ser>
        <c:ser>
          <c:idx val="1"/>
          <c:order val="1"/>
          <c:tx>
            <c:strRef>
              <c:f>Charts!$C$30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Charts!$A$31:$A$34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2-YR PUBLIC STUDENTS</c:v>
                </c:pt>
              </c:strCache>
            </c:strRef>
          </c:cat>
          <c:val>
            <c:numRef>
              <c:f>Charts!$C$31:$C$34</c:f>
              <c:numCache>
                <c:formatCode>0</c:formatCode>
                <c:ptCount val="4"/>
                <c:pt idx="0">
                  <c:v>9.6999999999999993</c:v>
                </c:pt>
                <c:pt idx="1">
                  <c:v>9.4</c:v>
                </c:pt>
                <c:pt idx="2">
                  <c:v>4.5</c:v>
                </c:pt>
                <c:pt idx="3">
                  <c:v>6.9</c:v>
                </c:pt>
              </c:numCache>
            </c:numRef>
          </c:val>
        </c:ser>
        <c:ser>
          <c:idx val="2"/>
          <c:order val="2"/>
          <c:tx>
            <c:strRef>
              <c:f>Charts!$D$30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Charts!$A$31:$A$34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2-YR PUBLIC STUDENTS</c:v>
                </c:pt>
              </c:strCache>
            </c:strRef>
          </c:cat>
          <c:val>
            <c:numRef>
              <c:f>Charts!$D$31:$D$34</c:f>
              <c:numCache>
                <c:formatCode>0</c:formatCode>
                <c:ptCount val="4"/>
                <c:pt idx="0">
                  <c:v>10</c:v>
                </c:pt>
                <c:pt idx="1">
                  <c:v>10.4</c:v>
                </c:pt>
                <c:pt idx="2">
                  <c:v>10.1</c:v>
                </c:pt>
                <c:pt idx="3">
                  <c:v>10.1</c:v>
                </c:pt>
              </c:numCache>
            </c:numRef>
          </c:val>
        </c:ser>
        <c:ser>
          <c:idx val="3"/>
          <c:order val="3"/>
          <c:tx>
            <c:strRef>
              <c:f>Charts!$E$30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Charts!$A$31:$A$34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2-YR PUBLIC STUDENTS</c:v>
                </c:pt>
              </c:strCache>
            </c:strRef>
          </c:cat>
          <c:val>
            <c:numRef>
              <c:f>Charts!$E$31:$E$34</c:f>
              <c:numCache>
                <c:formatCode>0</c:formatCode>
                <c:ptCount val="4"/>
                <c:pt idx="0">
                  <c:v>10.199999999999999</c:v>
                </c:pt>
                <c:pt idx="1">
                  <c:v>14.5</c:v>
                </c:pt>
                <c:pt idx="2">
                  <c:v>20.6</c:v>
                </c:pt>
                <c:pt idx="3">
                  <c:v>16.399999999999999</c:v>
                </c:pt>
              </c:numCache>
            </c:numRef>
          </c:val>
        </c:ser>
        <c:ser>
          <c:idx val="4"/>
          <c:order val="4"/>
          <c:tx>
            <c:strRef>
              <c:f>Charts!$F$30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Charts!$A$31:$A$34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2-YR PUBLIC STUDENTS</c:v>
                </c:pt>
              </c:strCache>
            </c:strRef>
          </c:cat>
          <c:val>
            <c:numRef>
              <c:f>Charts!$F$31:$F$34</c:f>
              <c:numCache>
                <c:formatCode>0</c:formatCode>
                <c:ptCount val="4"/>
                <c:pt idx="0">
                  <c:v>11.7</c:v>
                </c:pt>
                <c:pt idx="1">
                  <c:v>14.2</c:v>
                </c:pt>
                <c:pt idx="2">
                  <c:v>26.2</c:v>
                </c:pt>
                <c:pt idx="3">
                  <c:v>19.7</c:v>
                </c:pt>
              </c:numCache>
            </c:numRef>
          </c:val>
        </c:ser>
        <c:ser>
          <c:idx val="5"/>
          <c:order val="5"/>
          <c:tx>
            <c:strRef>
              <c:f>Charts!$G$30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Charts!$A$31:$A$34</c:f>
              <c:strCache>
                <c:ptCount val="4"/>
                <c:pt idx="0">
                  <c:v>  Always full-time</c:v>
                </c:pt>
                <c:pt idx="1">
                  <c:v>  Always part-time</c:v>
                </c:pt>
                <c:pt idx="2">
                  <c:v>  Mixed</c:v>
                </c:pt>
                <c:pt idx="3">
                  <c:v>ALL 2-YR PUBLIC STUDENTS</c:v>
                </c:pt>
              </c:strCache>
            </c:strRef>
          </c:cat>
          <c:val>
            <c:numRef>
              <c:f>Charts!$G$31:$G$34</c:f>
              <c:numCache>
                <c:formatCode>0</c:formatCode>
                <c:ptCount val="4"/>
                <c:pt idx="0">
                  <c:v>43.7</c:v>
                </c:pt>
                <c:pt idx="1">
                  <c:v>13.8</c:v>
                </c:pt>
                <c:pt idx="2">
                  <c:v>36.5</c:v>
                </c:pt>
                <c:pt idx="3">
                  <c:v>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8682112"/>
        <c:axId val="118518848"/>
      </c:barChart>
      <c:catAx>
        <c:axId val="118682112"/>
        <c:scaling>
          <c:orientation val="minMax"/>
        </c:scaling>
        <c:delete val="0"/>
        <c:axPos val="l"/>
        <c:majorTickMark val="out"/>
        <c:minorTickMark val="none"/>
        <c:tickLblPos val="nextTo"/>
        <c:crossAx val="118518848"/>
        <c:crosses val="autoZero"/>
        <c:auto val="1"/>
        <c:lblAlgn val="ctr"/>
        <c:lblOffset val="100"/>
        <c:noMultiLvlLbl val="0"/>
      </c:catAx>
      <c:valAx>
        <c:axId val="118518848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118682112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Charts!$B$46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Charts!$A$47:$A$50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2-YR PUBLIC STUDENTS</c:v>
                </c:pt>
              </c:strCache>
            </c:strRef>
          </c:cat>
          <c:val>
            <c:numRef>
              <c:f>Charts!$B$47:$B$50</c:f>
              <c:numCache>
                <c:formatCode>0</c:formatCode>
                <c:ptCount val="4"/>
                <c:pt idx="0">
                  <c:v>15.9</c:v>
                </c:pt>
                <c:pt idx="1">
                  <c:v>12.5</c:v>
                </c:pt>
                <c:pt idx="2">
                  <c:v>11.7</c:v>
                </c:pt>
                <c:pt idx="3">
                  <c:v>12.9</c:v>
                </c:pt>
              </c:numCache>
            </c:numRef>
          </c:val>
        </c:ser>
        <c:ser>
          <c:idx val="1"/>
          <c:order val="1"/>
          <c:tx>
            <c:strRef>
              <c:f>Charts!$C$46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Charts!$A$47:$A$50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2-YR PUBLIC STUDENTS</c:v>
                </c:pt>
              </c:strCache>
            </c:strRef>
          </c:cat>
          <c:val>
            <c:numRef>
              <c:f>Charts!$C$47:$C$50</c:f>
              <c:numCache>
                <c:formatCode>0</c:formatCode>
                <c:ptCount val="4"/>
                <c:pt idx="0">
                  <c:v>7.7</c:v>
                </c:pt>
                <c:pt idx="1">
                  <c:v>8.1</c:v>
                </c:pt>
                <c:pt idx="2">
                  <c:v>5.2</c:v>
                </c:pt>
                <c:pt idx="3">
                  <c:v>6.9</c:v>
                </c:pt>
              </c:numCache>
            </c:numRef>
          </c:val>
        </c:ser>
        <c:ser>
          <c:idx val="2"/>
          <c:order val="2"/>
          <c:tx>
            <c:strRef>
              <c:f>Charts!$D$46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Charts!$A$47:$A$50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2-YR PUBLIC STUDENTS</c:v>
                </c:pt>
              </c:strCache>
            </c:strRef>
          </c:cat>
          <c:val>
            <c:numRef>
              <c:f>Charts!$D$47:$D$50</c:f>
              <c:numCache>
                <c:formatCode>0</c:formatCode>
                <c:ptCount val="4"/>
                <c:pt idx="0">
                  <c:v>12.6</c:v>
                </c:pt>
                <c:pt idx="1">
                  <c:v>9.6</c:v>
                </c:pt>
                <c:pt idx="2">
                  <c:v>9.4</c:v>
                </c:pt>
                <c:pt idx="3">
                  <c:v>10.1</c:v>
                </c:pt>
              </c:numCache>
            </c:numRef>
          </c:val>
        </c:ser>
        <c:ser>
          <c:idx val="3"/>
          <c:order val="3"/>
          <c:tx>
            <c:strRef>
              <c:f>Charts!$E$46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Charts!$A$47:$A$50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2-YR PUBLIC STUDENTS</c:v>
                </c:pt>
              </c:strCache>
            </c:strRef>
          </c:cat>
          <c:val>
            <c:numRef>
              <c:f>Charts!$E$47:$E$50</c:f>
              <c:numCache>
                <c:formatCode>0</c:formatCode>
                <c:ptCount val="4"/>
                <c:pt idx="0">
                  <c:v>19.8</c:v>
                </c:pt>
                <c:pt idx="1">
                  <c:v>15.8</c:v>
                </c:pt>
                <c:pt idx="2">
                  <c:v>15.3</c:v>
                </c:pt>
                <c:pt idx="3">
                  <c:v>16.399999999999999</c:v>
                </c:pt>
              </c:numCache>
            </c:numRef>
          </c:val>
        </c:ser>
        <c:ser>
          <c:idx val="4"/>
          <c:order val="4"/>
          <c:tx>
            <c:strRef>
              <c:f>Charts!$F$46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Charts!$A$47:$A$50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2-YR PUBLIC STUDENTS</c:v>
                </c:pt>
              </c:strCache>
            </c:strRef>
          </c:cat>
          <c:val>
            <c:numRef>
              <c:f>Charts!$F$47:$F$50</c:f>
              <c:numCache>
                <c:formatCode>0</c:formatCode>
                <c:ptCount val="4"/>
                <c:pt idx="0">
                  <c:v>21.1</c:v>
                </c:pt>
                <c:pt idx="1">
                  <c:v>21.5</c:v>
                </c:pt>
                <c:pt idx="2">
                  <c:v>16.8</c:v>
                </c:pt>
                <c:pt idx="3">
                  <c:v>19.7</c:v>
                </c:pt>
              </c:numCache>
            </c:numRef>
          </c:val>
        </c:ser>
        <c:ser>
          <c:idx val="5"/>
          <c:order val="5"/>
          <c:tx>
            <c:strRef>
              <c:f>Charts!$G$46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Charts!$A$47:$A$50</c:f>
              <c:strCache>
                <c:ptCount val="4"/>
                <c:pt idx="0">
                  <c:v>  Less than 2.25</c:v>
                </c:pt>
                <c:pt idx="1">
                  <c:v>  2.25-3.25</c:v>
                </c:pt>
                <c:pt idx="2">
                  <c:v>  Over 3.25</c:v>
                </c:pt>
                <c:pt idx="3">
                  <c:v>ALL 2-YR PUBLIC STUDENTS</c:v>
                </c:pt>
              </c:strCache>
            </c:strRef>
          </c:cat>
          <c:val>
            <c:numRef>
              <c:f>Charts!$G$47:$G$50</c:f>
              <c:numCache>
                <c:formatCode>0</c:formatCode>
                <c:ptCount val="4"/>
                <c:pt idx="0">
                  <c:v>22.9</c:v>
                </c:pt>
                <c:pt idx="1">
                  <c:v>32.6</c:v>
                </c:pt>
                <c:pt idx="2">
                  <c:v>41.6</c:v>
                </c:pt>
                <c:pt idx="3">
                  <c:v>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9558656"/>
        <c:axId val="118521152"/>
      </c:barChart>
      <c:catAx>
        <c:axId val="119558656"/>
        <c:scaling>
          <c:orientation val="minMax"/>
        </c:scaling>
        <c:delete val="0"/>
        <c:axPos val="l"/>
        <c:majorTickMark val="out"/>
        <c:minorTickMark val="none"/>
        <c:tickLblPos val="nextTo"/>
        <c:crossAx val="118521152"/>
        <c:crosses val="autoZero"/>
        <c:auto val="1"/>
        <c:lblAlgn val="ctr"/>
        <c:lblOffset val="100"/>
        <c:noMultiLvlLbl val="0"/>
      </c:catAx>
      <c:valAx>
        <c:axId val="118521152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119558656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Charts!$B$74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Charts!$A$75:$A$80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2-YR PUBLIC STUDENTS</c:v>
                </c:pt>
              </c:strCache>
            </c:strRef>
          </c:cat>
          <c:val>
            <c:numRef>
              <c:f>Charts!$B$75:$B$80</c:f>
              <c:numCache>
                <c:formatCode>0</c:formatCode>
                <c:ptCount val="6"/>
                <c:pt idx="0">
                  <c:v>6.9</c:v>
                </c:pt>
                <c:pt idx="1">
                  <c:v>9.4</c:v>
                </c:pt>
                <c:pt idx="2">
                  <c:v>15.1</c:v>
                </c:pt>
                <c:pt idx="3">
                  <c:v>17</c:v>
                </c:pt>
                <c:pt idx="4">
                  <c:v>24.1</c:v>
                </c:pt>
                <c:pt idx="5">
                  <c:v>12.9</c:v>
                </c:pt>
              </c:numCache>
            </c:numRef>
          </c:val>
        </c:ser>
        <c:ser>
          <c:idx val="1"/>
          <c:order val="1"/>
          <c:tx>
            <c:strRef>
              <c:f>Charts!$C$74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Charts!$A$75:$A$80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2-YR PUBLIC STUDENTS</c:v>
                </c:pt>
              </c:strCache>
            </c:strRef>
          </c:cat>
          <c:val>
            <c:numRef>
              <c:f>Charts!$C$75:$C$80</c:f>
              <c:numCache>
                <c:formatCode>0</c:formatCode>
                <c:ptCount val="6"/>
                <c:pt idx="0">
                  <c:v>4.5999999999999996</c:v>
                </c:pt>
                <c:pt idx="1">
                  <c:v>6.5</c:v>
                </c:pt>
                <c:pt idx="2">
                  <c:v>8.1</c:v>
                </c:pt>
                <c:pt idx="3">
                  <c:v>8.6</c:v>
                </c:pt>
                <c:pt idx="4">
                  <c:v>9.9</c:v>
                </c:pt>
                <c:pt idx="5">
                  <c:v>6.9</c:v>
                </c:pt>
              </c:numCache>
            </c:numRef>
          </c:val>
        </c:ser>
        <c:ser>
          <c:idx val="2"/>
          <c:order val="2"/>
          <c:tx>
            <c:strRef>
              <c:f>Charts!$D$74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Charts!$A$75:$A$80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2-YR PUBLIC STUDENTS</c:v>
                </c:pt>
              </c:strCache>
            </c:strRef>
          </c:cat>
          <c:val>
            <c:numRef>
              <c:f>Charts!$D$75:$D$80</c:f>
              <c:numCache>
                <c:formatCode>0</c:formatCode>
                <c:ptCount val="6"/>
                <c:pt idx="0">
                  <c:v>9.1999999999999993</c:v>
                </c:pt>
                <c:pt idx="1">
                  <c:v>11</c:v>
                </c:pt>
                <c:pt idx="2">
                  <c:v>10.5</c:v>
                </c:pt>
                <c:pt idx="3">
                  <c:v>11.2</c:v>
                </c:pt>
                <c:pt idx="4">
                  <c:v>10</c:v>
                </c:pt>
                <c:pt idx="5">
                  <c:v>10.1</c:v>
                </c:pt>
              </c:numCache>
            </c:numRef>
          </c:val>
        </c:ser>
        <c:ser>
          <c:idx val="3"/>
          <c:order val="3"/>
          <c:tx>
            <c:strRef>
              <c:f>Charts!$E$74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Charts!$A$75:$A$80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2-YR PUBLIC STUDENTS</c:v>
                </c:pt>
              </c:strCache>
            </c:strRef>
          </c:cat>
          <c:val>
            <c:numRef>
              <c:f>Charts!$E$75:$E$80</c:f>
              <c:numCache>
                <c:formatCode>0</c:formatCode>
                <c:ptCount val="6"/>
                <c:pt idx="0">
                  <c:v>17</c:v>
                </c:pt>
                <c:pt idx="1">
                  <c:v>15.6</c:v>
                </c:pt>
                <c:pt idx="2">
                  <c:v>17</c:v>
                </c:pt>
                <c:pt idx="3">
                  <c:v>18.899999999999999</c:v>
                </c:pt>
                <c:pt idx="4">
                  <c:v>14.4</c:v>
                </c:pt>
                <c:pt idx="5">
                  <c:v>16.399999999999999</c:v>
                </c:pt>
              </c:numCache>
            </c:numRef>
          </c:val>
        </c:ser>
        <c:ser>
          <c:idx val="4"/>
          <c:order val="4"/>
          <c:tx>
            <c:strRef>
              <c:f>Charts!$F$74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Charts!$A$75:$A$80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2-YR PUBLIC STUDENTS</c:v>
                </c:pt>
              </c:strCache>
            </c:strRef>
          </c:cat>
          <c:val>
            <c:numRef>
              <c:f>Charts!$F$75:$F$80</c:f>
              <c:numCache>
                <c:formatCode>0</c:formatCode>
                <c:ptCount val="6"/>
                <c:pt idx="0">
                  <c:v>21.7</c:v>
                </c:pt>
                <c:pt idx="1">
                  <c:v>18.399999999999999</c:v>
                </c:pt>
                <c:pt idx="2">
                  <c:v>23.8</c:v>
                </c:pt>
                <c:pt idx="3">
                  <c:v>16.7</c:v>
                </c:pt>
                <c:pt idx="4">
                  <c:v>15.4</c:v>
                </c:pt>
                <c:pt idx="5">
                  <c:v>19.7</c:v>
                </c:pt>
              </c:numCache>
            </c:numRef>
          </c:val>
        </c:ser>
        <c:ser>
          <c:idx val="5"/>
          <c:order val="5"/>
          <c:tx>
            <c:strRef>
              <c:f>Charts!$G$74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Charts!$A$75:$A$80</c:f>
              <c:strCache>
                <c:ptCount val="6"/>
                <c:pt idx="0">
                  <c:v>  18 or younger</c:v>
                </c:pt>
                <c:pt idx="1">
                  <c:v>  19</c:v>
                </c:pt>
                <c:pt idx="2">
                  <c:v>  20-23</c:v>
                </c:pt>
                <c:pt idx="3">
                  <c:v>  24-29</c:v>
                </c:pt>
                <c:pt idx="4">
                  <c:v>  30 or older</c:v>
                </c:pt>
                <c:pt idx="5">
                  <c:v>ALL 2-YR PUBLIC STUDENTS</c:v>
                </c:pt>
              </c:strCache>
            </c:strRef>
          </c:cat>
          <c:val>
            <c:numRef>
              <c:f>Charts!$G$75:$G$80</c:f>
              <c:numCache>
                <c:formatCode>0</c:formatCode>
                <c:ptCount val="6"/>
                <c:pt idx="0">
                  <c:v>40.6</c:v>
                </c:pt>
                <c:pt idx="1">
                  <c:v>39</c:v>
                </c:pt>
                <c:pt idx="2">
                  <c:v>25.6</c:v>
                </c:pt>
                <c:pt idx="3">
                  <c:v>27.6</c:v>
                </c:pt>
                <c:pt idx="4">
                  <c:v>26.3</c:v>
                </c:pt>
                <c:pt idx="5">
                  <c:v>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9399424"/>
        <c:axId val="119277248"/>
      </c:barChart>
      <c:catAx>
        <c:axId val="119399424"/>
        <c:scaling>
          <c:orientation val="minMax"/>
        </c:scaling>
        <c:delete val="0"/>
        <c:axPos val="l"/>
        <c:majorTickMark val="out"/>
        <c:minorTickMark val="none"/>
        <c:tickLblPos val="nextTo"/>
        <c:crossAx val="119277248"/>
        <c:crosses val="autoZero"/>
        <c:auto val="1"/>
        <c:lblAlgn val="ctr"/>
        <c:lblOffset val="100"/>
        <c:noMultiLvlLbl val="0"/>
      </c:catAx>
      <c:valAx>
        <c:axId val="119277248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119399424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Charts!$B$82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Charts!$A$83:$A$88</c:f>
              <c:strCache>
                <c:ptCount val="6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  American Indian or Alaska Native</c:v>
                </c:pt>
                <c:pt idx="5">
                  <c:v>ALL 2-YR PUBLIC STUDENTS</c:v>
                </c:pt>
              </c:strCache>
            </c:strRef>
          </c:cat>
          <c:val>
            <c:numRef>
              <c:f>Charts!$B$83:$B$88</c:f>
              <c:numCache>
                <c:formatCode>0</c:formatCode>
                <c:ptCount val="6"/>
                <c:pt idx="0">
                  <c:v>13.8</c:v>
                </c:pt>
                <c:pt idx="1">
                  <c:v>9.3000000000000007</c:v>
                </c:pt>
                <c:pt idx="2">
                  <c:v>14.4</c:v>
                </c:pt>
                <c:pt idx="3">
                  <c:v>5.3</c:v>
                </c:pt>
                <c:pt idx="4">
                  <c:v>7.6</c:v>
                </c:pt>
                <c:pt idx="5">
                  <c:v>12.9</c:v>
                </c:pt>
              </c:numCache>
            </c:numRef>
          </c:val>
        </c:ser>
        <c:ser>
          <c:idx val="1"/>
          <c:order val="1"/>
          <c:tx>
            <c:strRef>
              <c:f>Charts!$C$82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Charts!$A$83:$A$88</c:f>
              <c:strCache>
                <c:ptCount val="6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  American Indian or Alaska Native</c:v>
                </c:pt>
                <c:pt idx="5">
                  <c:v>ALL 2-YR PUBLIC STUDENTS</c:v>
                </c:pt>
              </c:strCache>
            </c:strRef>
          </c:cat>
          <c:val>
            <c:numRef>
              <c:f>Charts!$C$83:$C$88</c:f>
              <c:numCache>
                <c:formatCode>0</c:formatCode>
                <c:ptCount val="6"/>
                <c:pt idx="0">
                  <c:v>7</c:v>
                </c:pt>
                <c:pt idx="1">
                  <c:v>7.9</c:v>
                </c:pt>
                <c:pt idx="2">
                  <c:v>7.1</c:v>
                </c:pt>
                <c:pt idx="3">
                  <c:v>2.1</c:v>
                </c:pt>
                <c:pt idx="4">
                  <c:v>9.6</c:v>
                </c:pt>
                <c:pt idx="5">
                  <c:v>6.9</c:v>
                </c:pt>
              </c:numCache>
            </c:numRef>
          </c:val>
        </c:ser>
        <c:ser>
          <c:idx val="2"/>
          <c:order val="2"/>
          <c:tx>
            <c:strRef>
              <c:f>Charts!$D$82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Charts!$A$83:$A$88</c:f>
              <c:strCache>
                <c:ptCount val="6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  American Indian or Alaska Native</c:v>
                </c:pt>
                <c:pt idx="5">
                  <c:v>ALL 2-YR PUBLIC STUDENTS</c:v>
                </c:pt>
              </c:strCache>
            </c:strRef>
          </c:cat>
          <c:val>
            <c:numRef>
              <c:f>Charts!$D$83:$D$88</c:f>
              <c:numCache>
                <c:formatCode>0</c:formatCode>
                <c:ptCount val="6"/>
                <c:pt idx="0">
                  <c:v>10.1</c:v>
                </c:pt>
                <c:pt idx="1">
                  <c:v>8.3000000000000007</c:v>
                </c:pt>
                <c:pt idx="2">
                  <c:v>13.7</c:v>
                </c:pt>
                <c:pt idx="3">
                  <c:v>5.3</c:v>
                </c:pt>
                <c:pt idx="4">
                  <c:v>18</c:v>
                </c:pt>
                <c:pt idx="5">
                  <c:v>10.1</c:v>
                </c:pt>
              </c:numCache>
            </c:numRef>
          </c:val>
        </c:ser>
        <c:ser>
          <c:idx val="3"/>
          <c:order val="3"/>
          <c:tx>
            <c:strRef>
              <c:f>Charts!$E$82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Charts!$A$83:$A$88</c:f>
              <c:strCache>
                <c:ptCount val="6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  American Indian or Alaska Native</c:v>
                </c:pt>
                <c:pt idx="5">
                  <c:v>ALL 2-YR PUBLIC STUDENTS</c:v>
                </c:pt>
              </c:strCache>
            </c:strRef>
          </c:cat>
          <c:val>
            <c:numRef>
              <c:f>Charts!$E$83:$E$88</c:f>
              <c:numCache>
                <c:formatCode>0</c:formatCode>
                <c:ptCount val="6"/>
                <c:pt idx="0">
                  <c:v>14.1</c:v>
                </c:pt>
                <c:pt idx="1">
                  <c:v>22.7</c:v>
                </c:pt>
                <c:pt idx="2">
                  <c:v>19</c:v>
                </c:pt>
                <c:pt idx="3">
                  <c:v>17.8</c:v>
                </c:pt>
                <c:pt idx="4">
                  <c:v>10.7</c:v>
                </c:pt>
                <c:pt idx="5">
                  <c:v>16.399999999999999</c:v>
                </c:pt>
              </c:numCache>
            </c:numRef>
          </c:val>
        </c:ser>
        <c:ser>
          <c:idx val="4"/>
          <c:order val="4"/>
          <c:tx>
            <c:strRef>
              <c:f>Charts!$F$82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Charts!$A$83:$A$88</c:f>
              <c:strCache>
                <c:ptCount val="6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  American Indian or Alaska Native</c:v>
                </c:pt>
                <c:pt idx="5">
                  <c:v>ALL 2-YR PUBLIC STUDENTS</c:v>
                </c:pt>
              </c:strCache>
            </c:strRef>
          </c:cat>
          <c:val>
            <c:numRef>
              <c:f>Charts!$F$83:$F$88</c:f>
              <c:numCache>
                <c:formatCode>0</c:formatCode>
                <c:ptCount val="6"/>
                <c:pt idx="0">
                  <c:v>17</c:v>
                </c:pt>
                <c:pt idx="1">
                  <c:v>25.8</c:v>
                </c:pt>
                <c:pt idx="2">
                  <c:v>20.3</c:v>
                </c:pt>
                <c:pt idx="3">
                  <c:v>29.3</c:v>
                </c:pt>
                <c:pt idx="4">
                  <c:v>27.9</c:v>
                </c:pt>
                <c:pt idx="5">
                  <c:v>19.7</c:v>
                </c:pt>
              </c:numCache>
            </c:numRef>
          </c:val>
        </c:ser>
        <c:ser>
          <c:idx val="5"/>
          <c:order val="5"/>
          <c:tx>
            <c:strRef>
              <c:f>Charts!$G$82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Charts!$A$83:$A$88</c:f>
              <c:strCache>
                <c:ptCount val="6"/>
                <c:pt idx="0">
                  <c:v>  White</c:v>
                </c:pt>
                <c:pt idx="1">
                  <c:v>  Black or African American</c:v>
                </c:pt>
                <c:pt idx="2">
                  <c:v>  Hispanic or Latino</c:v>
                </c:pt>
                <c:pt idx="3">
                  <c:v>  Asian</c:v>
                </c:pt>
                <c:pt idx="4">
                  <c:v>  American Indian or Alaska Native</c:v>
                </c:pt>
                <c:pt idx="5">
                  <c:v>ALL 2-YR PUBLIC STUDENTS</c:v>
                </c:pt>
              </c:strCache>
            </c:strRef>
          </c:cat>
          <c:val>
            <c:numRef>
              <c:f>Charts!$G$83:$G$88</c:f>
              <c:numCache>
                <c:formatCode>0</c:formatCode>
                <c:ptCount val="6"/>
                <c:pt idx="0">
                  <c:v>38.1</c:v>
                </c:pt>
                <c:pt idx="1">
                  <c:v>25.8</c:v>
                </c:pt>
                <c:pt idx="2">
                  <c:v>25.5</c:v>
                </c:pt>
                <c:pt idx="3">
                  <c:v>40.299999999999997</c:v>
                </c:pt>
                <c:pt idx="4">
                  <c:v>26.1</c:v>
                </c:pt>
                <c:pt idx="5">
                  <c:v>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9632384"/>
        <c:axId val="119279552"/>
      </c:barChart>
      <c:catAx>
        <c:axId val="119632384"/>
        <c:scaling>
          <c:orientation val="minMax"/>
        </c:scaling>
        <c:delete val="0"/>
        <c:axPos val="l"/>
        <c:majorTickMark val="out"/>
        <c:minorTickMark val="none"/>
        <c:tickLblPos val="nextTo"/>
        <c:crossAx val="119279552"/>
        <c:crosses val="autoZero"/>
        <c:auto val="1"/>
        <c:lblAlgn val="ctr"/>
        <c:lblOffset val="100"/>
        <c:noMultiLvlLbl val="0"/>
      </c:catAx>
      <c:valAx>
        <c:axId val="119279552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119632384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Charts!$B$90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Charts!$A$91:$A$95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2-YR PUBLIC STUDENTS</c:v>
                </c:pt>
              </c:strCache>
            </c:strRef>
          </c:cat>
          <c:val>
            <c:numRef>
              <c:f>Charts!$B$91:$B$95</c:f>
              <c:numCache>
                <c:formatCode>0</c:formatCode>
                <c:ptCount val="5"/>
                <c:pt idx="0">
                  <c:v>16</c:v>
                </c:pt>
                <c:pt idx="1">
                  <c:v>11.2</c:v>
                </c:pt>
                <c:pt idx="2">
                  <c:v>7.7</c:v>
                </c:pt>
                <c:pt idx="3">
                  <c:v>10.5</c:v>
                </c:pt>
                <c:pt idx="4">
                  <c:v>12.9</c:v>
                </c:pt>
              </c:numCache>
            </c:numRef>
          </c:val>
        </c:ser>
        <c:ser>
          <c:idx val="1"/>
          <c:order val="1"/>
          <c:tx>
            <c:strRef>
              <c:f>Charts!$C$90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Charts!$A$91:$A$95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2-YR PUBLIC STUDENTS</c:v>
                </c:pt>
              </c:strCache>
            </c:strRef>
          </c:cat>
          <c:val>
            <c:numRef>
              <c:f>Charts!$C$91:$C$95</c:f>
              <c:numCache>
                <c:formatCode>0</c:formatCode>
                <c:ptCount val="5"/>
                <c:pt idx="0">
                  <c:v>7.9</c:v>
                </c:pt>
                <c:pt idx="1">
                  <c:v>6.6</c:v>
                </c:pt>
                <c:pt idx="2">
                  <c:v>6</c:v>
                </c:pt>
                <c:pt idx="3">
                  <c:v>5</c:v>
                </c:pt>
                <c:pt idx="4">
                  <c:v>6.9</c:v>
                </c:pt>
              </c:numCache>
            </c:numRef>
          </c:val>
        </c:ser>
        <c:ser>
          <c:idx val="2"/>
          <c:order val="2"/>
          <c:tx>
            <c:strRef>
              <c:f>Charts!$D$90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Charts!$A$91:$A$95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2-YR PUBLIC STUDENTS</c:v>
                </c:pt>
              </c:strCache>
            </c:strRef>
          </c:cat>
          <c:val>
            <c:numRef>
              <c:f>Charts!$D$91:$D$95</c:f>
              <c:numCache>
                <c:formatCode>0</c:formatCode>
                <c:ptCount val="5"/>
                <c:pt idx="0">
                  <c:v>11</c:v>
                </c:pt>
                <c:pt idx="1">
                  <c:v>10</c:v>
                </c:pt>
                <c:pt idx="2">
                  <c:v>10.3</c:v>
                </c:pt>
                <c:pt idx="3">
                  <c:v>8.3000000000000007</c:v>
                </c:pt>
                <c:pt idx="4">
                  <c:v>10.1</c:v>
                </c:pt>
              </c:numCache>
            </c:numRef>
          </c:val>
        </c:ser>
        <c:ser>
          <c:idx val="3"/>
          <c:order val="3"/>
          <c:tx>
            <c:strRef>
              <c:f>Charts!$E$90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Charts!$A$91:$A$95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2-YR PUBLIC STUDENTS</c:v>
                </c:pt>
              </c:strCache>
            </c:strRef>
          </c:cat>
          <c:val>
            <c:numRef>
              <c:f>Charts!$E$91:$E$95</c:f>
              <c:numCache>
                <c:formatCode>0</c:formatCode>
                <c:ptCount val="5"/>
                <c:pt idx="0">
                  <c:v>16.7</c:v>
                </c:pt>
                <c:pt idx="1">
                  <c:v>15</c:v>
                </c:pt>
                <c:pt idx="2">
                  <c:v>16.3</c:v>
                </c:pt>
                <c:pt idx="3">
                  <c:v>17.3</c:v>
                </c:pt>
                <c:pt idx="4">
                  <c:v>16.399999999999999</c:v>
                </c:pt>
              </c:numCache>
            </c:numRef>
          </c:val>
        </c:ser>
        <c:ser>
          <c:idx val="4"/>
          <c:order val="4"/>
          <c:tx>
            <c:strRef>
              <c:f>Charts!$F$90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Charts!$A$91:$A$95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2-YR PUBLIC STUDENTS</c:v>
                </c:pt>
              </c:strCache>
            </c:strRef>
          </c:cat>
          <c:val>
            <c:numRef>
              <c:f>Charts!$F$91:$F$95</c:f>
              <c:numCache>
                <c:formatCode>0</c:formatCode>
                <c:ptCount val="5"/>
                <c:pt idx="0">
                  <c:v>17.8</c:v>
                </c:pt>
                <c:pt idx="1">
                  <c:v>20</c:v>
                </c:pt>
                <c:pt idx="2">
                  <c:v>21.3</c:v>
                </c:pt>
                <c:pt idx="3">
                  <c:v>22.9</c:v>
                </c:pt>
                <c:pt idx="4">
                  <c:v>19.7</c:v>
                </c:pt>
              </c:numCache>
            </c:numRef>
          </c:val>
        </c:ser>
        <c:ser>
          <c:idx val="5"/>
          <c:order val="5"/>
          <c:tx>
            <c:strRef>
              <c:f>Charts!$G$90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Charts!$A$91:$A$95</c:f>
              <c:strCache>
                <c:ptCount val="5"/>
                <c:pt idx="0">
                  <c:v>  HS diploma or less</c:v>
                </c:pt>
                <c:pt idx="1">
                  <c:v>  Some PSE</c:v>
                </c:pt>
                <c:pt idx="2">
                  <c:v>  BA</c:v>
                </c:pt>
                <c:pt idx="3">
                  <c:v>  Advanced degree</c:v>
                </c:pt>
                <c:pt idx="4">
                  <c:v>ALL 2-YR PUBLIC STUDENTS</c:v>
                </c:pt>
              </c:strCache>
            </c:strRef>
          </c:cat>
          <c:val>
            <c:numRef>
              <c:f>Charts!$G$91:$G$95</c:f>
              <c:numCache>
                <c:formatCode>0</c:formatCode>
                <c:ptCount val="5"/>
                <c:pt idx="0">
                  <c:v>30.5</c:v>
                </c:pt>
                <c:pt idx="1">
                  <c:v>37.200000000000003</c:v>
                </c:pt>
                <c:pt idx="2">
                  <c:v>38.4</c:v>
                </c:pt>
                <c:pt idx="3">
                  <c:v>35.9</c:v>
                </c:pt>
                <c:pt idx="4">
                  <c:v>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9972864"/>
        <c:axId val="119281856"/>
      </c:barChart>
      <c:catAx>
        <c:axId val="119972864"/>
        <c:scaling>
          <c:orientation val="minMax"/>
        </c:scaling>
        <c:delete val="0"/>
        <c:axPos val="l"/>
        <c:majorTickMark val="out"/>
        <c:minorTickMark val="none"/>
        <c:tickLblPos val="nextTo"/>
        <c:crossAx val="119281856"/>
        <c:crosses val="autoZero"/>
        <c:auto val="1"/>
        <c:lblAlgn val="ctr"/>
        <c:lblOffset val="100"/>
        <c:noMultiLvlLbl val="0"/>
      </c:catAx>
      <c:valAx>
        <c:axId val="119281856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119972864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Charts!$B$111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Charts!$A$112:$A$116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2-YR PUBLIC STUDENTS</c:v>
                </c:pt>
              </c:strCache>
            </c:strRef>
          </c:cat>
          <c:val>
            <c:numRef>
              <c:f>Charts!$B$112:$B$116</c:f>
              <c:numCache>
                <c:formatCode>0</c:formatCode>
                <c:ptCount val="5"/>
                <c:pt idx="0">
                  <c:v>11.2</c:v>
                </c:pt>
                <c:pt idx="1">
                  <c:v>11.2</c:v>
                </c:pt>
                <c:pt idx="2">
                  <c:v>8</c:v>
                </c:pt>
                <c:pt idx="3">
                  <c:v>7.1</c:v>
                </c:pt>
                <c:pt idx="4">
                  <c:v>12.9</c:v>
                </c:pt>
              </c:numCache>
            </c:numRef>
          </c:val>
        </c:ser>
        <c:ser>
          <c:idx val="1"/>
          <c:order val="1"/>
          <c:tx>
            <c:strRef>
              <c:f>Charts!$C$111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Charts!$A$112:$A$116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2-YR PUBLIC STUDENTS</c:v>
                </c:pt>
              </c:strCache>
            </c:strRef>
          </c:cat>
          <c:val>
            <c:numRef>
              <c:f>Charts!$C$112:$C$116</c:f>
              <c:numCache>
                <c:formatCode>0</c:formatCode>
                <c:ptCount val="5"/>
                <c:pt idx="0">
                  <c:v>5.0999999999999996</c:v>
                </c:pt>
                <c:pt idx="1">
                  <c:v>7.1</c:v>
                </c:pt>
                <c:pt idx="2">
                  <c:v>4.4000000000000004</c:v>
                </c:pt>
                <c:pt idx="3">
                  <c:v>5.9</c:v>
                </c:pt>
                <c:pt idx="4">
                  <c:v>6.9</c:v>
                </c:pt>
              </c:numCache>
            </c:numRef>
          </c:val>
        </c:ser>
        <c:ser>
          <c:idx val="2"/>
          <c:order val="2"/>
          <c:tx>
            <c:strRef>
              <c:f>Charts!$D$111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Charts!$A$112:$A$116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2-YR PUBLIC STUDENTS</c:v>
                </c:pt>
              </c:strCache>
            </c:strRef>
          </c:cat>
          <c:val>
            <c:numRef>
              <c:f>Charts!$D$112:$D$116</c:f>
              <c:numCache>
                <c:formatCode>0</c:formatCode>
                <c:ptCount val="5"/>
                <c:pt idx="0">
                  <c:v>10.5</c:v>
                </c:pt>
                <c:pt idx="1">
                  <c:v>9.9</c:v>
                </c:pt>
                <c:pt idx="2">
                  <c:v>10.199999999999999</c:v>
                </c:pt>
                <c:pt idx="3">
                  <c:v>8.1</c:v>
                </c:pt>
                <c:pt idx="4">
                  <c:v>10.1</c:v>
                </c:pt>
              </c:numCache>
            </c:numRef>
          </c:val>
        </c:ser>
        <c:ser>
          <c:idx val="3"/>
          <c:order val="3"/>
          <c:tx>
            <c:strRef>
              <c:f>Charts!$E$111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Charts!$A$112:$A$116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2-YR PUBLIC STUDENTS</c:v>
                </c:pt>
              </c:strCache>
            </c:strRef>
          </c:cat>
          <c:val>
            <c:numRef>
              <c:f>Charts!$E$112:$E$116</c:f>
              <c:numCache>
                <c:formatCode>0</c:formatCode>
                <c:ptCount val="5"/>
                <c:pt idx="0">
                  <c:v>18.7</c:v>
                </c:pt>
                <c:pt idx="1">
                  <c:v>16</c:v>
                </c:pt>
                <c:pt idx="2">
                  <c:v>14.7</c:v>
                </c:pt>
                <c:pt idx="3">
                  <c:v>16.100000000000001</c:v>
                </c:pt>
                <c:pt idx="4">
                  <c:v>16.399999999999999</c:v>
                </c:pt>
              </c:numCache>
            </c:numRef>
          </c:val>
        </c:ser>
        <c:ser>
          <c:idx val="4"/>
          <c:order val="4"/>
          <c:tx>
            <c:strRef>
              <c:f>Charts!$F$111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Charts!$A$112:$A$116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2-YR PUBLIC STUDENTS</c:v>
                </c:pt>
              </c:strCache>
            </c:strRef>
          </c:cat>
          <c:val>
            <c:numRef>
              <c:f>Charts!$F$112:$F$116</c:f>
              <c:numCache>
                <c:formatCode>0</c:formatCode>
                <c:ptCount val="5"/>
                <c:pt idx="0">
                  <c:v>21.1</c:v>
                </c:pt>
                <c:pt idx="1">
                  <c:v>19.399999999999999</c:v>
                </c:pt>
                <c:pt idx="2">
                  <c:v>22.6</c:v>
                </c:pt>
                <c:pt idx="3">
                  <c:v>19.5</c:v>
                </c:pt>
                <c:pt idx="4">
                  <c:v>19.7</c:v>
                </c:pt>
              </c:numCache>
            </c:numRef>
          </c:val>
        </c:ser>
        <c:ser>
          <c:idx val="5"/>
          <c:order val="5"/>
          <c:tx>
            <c:strRef>
              <c:f>Charts!$G$111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Charts!$A$112:$A$116</c:f>
              <c:strCache>
                <c:ptCount val="5"/>
                <c:pt idx="0">
                  <c:v>  Less than $25,000</c:v>
                </c:pt>
                <c:pt idx="1">
                  <c:v>  $25,000-44,999</c:v>
                </c:pt>
                <c:pt idx="2">
                  <c:v>  $45,000-69,999</c:v>
                </c:pt>
                <c:pt idx="3">
                  <c:v>  $70,000 or greater</c:v>
                </c:pt>
                <c:pt idx="4">
                  <c:v>ALL 2-YR PUBLIC STUDENTS</c:v>
                </c:pt>
              </c:strCache>
            </c:strRef>
          </c:cat>
          <c:val>
            <c:numRef>
              <c:f>Charts!$G$112:$G$116</c:f>
              <c:numCache>
                <c:formatCode>0</c:formatCode>
                <c:ptCount val="5"/>
                <c:pt idx="0">
                  <c:v>33.5</c:v>
                </c:pt>
                <c:pt idx="1">
                  <c:v>36.299999999999997</c:v>
                </c:pt>
                <c:pt idx="2">
                  <c:v>40.1</c:v>
                </c:pt>
                <c:pt idx="3">
                  <c:v>43.2</c:v>
                </c:pt>
                <c:pt idx="4">
                  <c:v>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0603648"/>
        <c:axId val="40002112"/>
      </c:barChart>
      <c:catAx>
        <c:axId val="120603648"/>
        <c:scaling>
          <c:orientation val="minMax"/>
        </c:scaling>
        <c:delete val="0"/>
        <c:axPos val="l"/>
        <c:majorTickMark val="out"/>
        <c:minorTickMark val="none"/>
        <c:tickLblPos val="nextTo"/>
        <c:crossAx val="40002112"/>
        <c:crosses val="autoZero"/>
        <c:auto val="1"/>
        <c:lblAlgn val="ctr"/>
        <c:lblOffset val="100"/>
        <c:noMultiLvlLbl val="0"/>
      </c:catAx>
      <c:valAx>
        <c:axId val="40002112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120603648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5024802486299"/>
          <c:y val="0.182588495295544"/>
          <c:w val="0.73229432863411403"/>
          <c:h val="0.73010982887774001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Charts!$B$147</c:f>
              <c:strCache>
                <c:ptCount val="1"/>
                <c:pt idx="0">
                  <c:v>1st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Charts!$A$148:$A$152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2-YR PUBLIC STUDENTS</c:v>
                </c:pt>
              </c:strCache>
            </c:strRef>
          </c:cat>
          <c:val>
            <c:numRef>
              <c:f>Charts!$B$148:$B$152</c:f>
              <c:numCache>
                <c:formatCode>0</c:formatCode>
                <c:ptCount val="5"/>
                <c:pt idx="0">
                  <c:v>6.3</c:v>
                </c:pt>
                <c:pt idx="1">
                  <c:v>8.6999999999999993</c:v>
                </c:pt>
                <c:pt idx="2">
                  <c:v>13.8</c:v>
                </c:pt>
                <c:pt idx="3">
                  <c:v>21.7</c:v>
                </c:pt>
                <c:pt idx="4">
                  <c:v>12.9</c:v>
                </c:pt>
              </c:numCache>
            </c:numRef>
          </c:val>
        </c:ser>
        <c:ser>
          <c:idx val="1"/>
          <c:order val="1"/>
          <c:tx>
            <c:strRef>
              <c:f>Charts!$C$147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95373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Charts!$A$148:$A$152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2-YR PUBLIC STUDENTS</c:v>
                </c:pt>
              </c:strCache>
            </c:strRef>
          </c:cat>
          <c:val>
            <c:numRef>
              <c:f>Charts!$C$148:$C$152</c:f>
              <c:numCache>
                <c:formatCode>0</c:formatCode>
                <c:ptCount val="5"/>
                <c:pt idx="0">
                  <c:v>5.4</c:v>
                </c:pt>
                <c:pt idx="1">
                  <c:v>5</c:v>
                </c:pt>
                <c:pt idx="2">
                  <c:v>9.1999999999999993</c:v>
                </c:pt>
                <c:pt idx="3">
                  <c:v>8</c:v>
                </c:pt>
                <c:pt idx="4">
                  <c:v>6.9</c:v>
                </c:pt>
              </c:numCache>
            </c:numRef>
          </c:val>
        </c:ser>
        <c:ser>
          <c:idx val="2"/>
          <c:order val="2"/>
          <c:tx>
            <c:strRef>
              <c:f>Charts!$D$147</c:f>
              <c:strCache>
                <c:ptCount val="1"/>
                <c:pt idx="0">
                  <c:v>3rd Year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Charts!$A$148:$A$152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2-YR PUBLIC STUDENTS</c:v>
                </c:pt>
              </c:strCache>
            </c:strRef>
          </c:cat>
          <c:val>
            <c:numRef>
              <c:f>Charts!$D$148:$D$152</c:f>
              <c:numCache>
                <c:formatCode>0</c:formatCode>
                <c:ptCount val="5"/>
                <c:pt idx="0">
                  <c:v>6.9</c:v>
                </c:pt>
                <c:pt idx="1">
                  <c:v>11.4</c:v>
                </c:pt>
                <c:pt idx="2">
                  <c:v>11</c:v>
                </c:pt>
                <c:pt idx="3">
                  <c:v>11</c:v>
                </c:pt>
                <c:pt idx="4">
                  <c:v>10.1</c:v>
                </c:pt>
              </c:numCache>
            </c:numRef>
          </c:val>
        </c:ser>
        <c:ser>
          <c:idx val="3"/>
          <c:order val="3"/>
          <c:tx>
            <c:strRef>
              <c:f>Charts!$E$147</c:f>
              <c:strCache>
                <c:ptCount val="1"/>
                <c:pt idx="0">
                  <c:v>4 or More</c:v>
                </c:pt>
              </c:strCache>
            </c:strRef>
          </c:tx>
          <c:spPr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Charts!$A$148:$A$152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2-YR PUBLIC STUDENTS</c:v>
                </c:pt>
              </c:strCache>
            </c:strRef>
          </c:cat>
          <c:val>
            <c:numRef>
              <c:f>Charts!$E$148:$E$152</c:f>
              <c:numCache>
                <c:formatCode>0</c:formatCode>
                <c:ptCount val="5"/>
                <c:pt idx="0">
                  <c:v>14.8</c:v>
                </c:pt>
                <c:pt idx="1">
                  <c:v>17</c:v>
                </c:pt>
                <c:pt idx="2">
                  <c:v>16.899999999999999</c:v>
                </c:pt>
                <c:pt idx="3">
                  <c:v>16.899999999999999</c:v>
                </c:pt>
                <c:pt idx="4">
                  <c:v>16.399999999999999</c:v>
                </c:pt>
              </c:numCache>
            </c:numRef>
          </c:val>
        </c:ser>
        <c:ser>
          <c:idx val="4"/>
          <c:order val="4"/>
          <c:tx>
            <c:strRef>
              <c:f>Charts!$F$147</c:f>
              <c:strCache>
                <c:ptCount val="1"/>
                <c:pt idx="0">
                  <c:v>Still enrolled</c:v>
                </c:pt>
              </c:strCache>
            </c:strRef>
          </c:tx>
          <c:spPr>
            <a:solidFill>
              <a:srgbClr val="558ED5"/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Charts!$A$148:$A$152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2-YR PUBLIC STUDENTS</c:v>
                </c:pt>
              </c:strCache>
            </c:strRef>
          </c:cat>
          <c:val>
            <c:numRef>
              <c:f>Charts!$F$148:$F$152</c:f>
              <c:numCache>
                <c:formatCode>0</c:formatCode>
                <c:ptCount val="5"/>
                <c:pt idx="0">
                  <c:v>18.8</c:v>
                </c:pt>
                <c:pt idx="1">
                  <c:v>19.899999999999999</c:v>
                </c:pt>
                <c:pt idx="2">
                  <c:v>20.6</c:v>
                </c:pt>
                <c:pt idx="3">
                  <c:v>19.5</c:v>
                </c:pt>
                <c:pt idx="4">
                  <c:v>19.7</c:v>
                </c:pt>
              </c:numCache>
            </c:numRef>
          </c:val>
        </c:ser>
        <c:ser>
          <c:idx val="5"/>
          <c:order val="5"/>
          <c:tx>
            <c:strRef>
              <c:f>Charts!$G$147</c:f>
              <c:strCache>
                <c:ptCount val="1"/>
                <c:pt idx="0">
                  <c:v>Attained degree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effectLst/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rgbClr val="FFFFF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Charts!$A$148:$A$152</c:f>
              <c:strCache>
                <c:ptCount val="5"/>
                <c:pt idx="0">
                  <c:v>  None</c:v>
                </c:pt>
                <c:pt idx="1">
                  <c:v>  One</c:v>
                </c:pt>
                <c:pt idx="2">
                  <c:v>  Two or Three</c:v>
                </c:pt>
                <c:pt idx="3">
                  <c:v>  Four or More</c:v>
                </c:pt>
                <c:pt idx="4">
                  <c:v>ALL 2-YR PUBLIC STUDENTS</c:v>
                </c:pt>
              </c:strCache>
            </c:strRef>
          </c:cat>
          <c:val>
            <c:numRef>
              <c:f>Charts!$G$148:$G$152</c:f>
              <c:numCache>
                <c:formatCode>0</c:formatCode>
                <c:ptCount val="5"/>
                <c:pt idx="0">
                  <c:v>47.8</c:v>
                </c:pt>
                <c:pt idx="1">
                  <c:v>38</c:v>
                </c:pt>
                <c:pt idx="2">
                  <c:v>28.5</c:v>
                </c:pt>
                <c:pt idx="3">
                  <c:v>22.8</c:v>
                </c:pt>
                <c:pt idx="4">
                  <c:v>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0605696"/>
        <c:axId val="40004416"/>
      </c:barChart>
      <c:catAx>
        <c:axId val="120605696"/>
        <c:scaling>
          <c:orientation val="minMax"/>
        </c:scaling>
        <c:delete val="0"/>
        <c:axPos val="l"/>
        <c:majorTickMark val="out"/>
        <c:minorTickMark val="none"/>
        <c:tickLblPos val="nextTo"/>
        <c:crossAx val="40004416"/>
        <c:crosses val="autoZero"/>
        <c:auto val="1"/>
        <c:lblAlgn val="ctr"/>
        <c:lblOffset val="100"/>
        <c:noMultiLvlLbl val="0"/>
      </c:catAx>
      <c:valAx>
        <c:axId val="40004416"/>
        <c:scaling>
          <c:orientation val="minMax"/>
          <c:max val="100"/>
        </c:scaling>
        <c:delete val="0"/>
        <c:axPos val="b"/>
        <c:majorGridlines/>
        <c:numFmt formatCode="0" sourceLinked="1"/>
        <c:majorTickMark val="out"/>
        <c:minorTickMark val="none"/>
        <c:tickLblPos val="nextTo"/>
        <c:crossAx val="120605696"/>
        <c:crosses val="autoZero"/>
        <c:crossBetween val="between"/>
        <c:majorUnit val="25"/>
        <c:minorUnit val="2"/>
      </c:valAx>
      <c:spPr>
        <a:effectLst/>
      </c:spPr>
    </c:plotArea>
    <c:legend>
      <c:legendPos val="r"/>
      <c:layout>
        <c:manualLayout>
          <c:xMode val="edge"/>
          <c:yMode val="edge"/>
          <c:x val="0.13272757794374401"/>
          <c:y val="5.1299001801273898E-2"/>
          <c:w val="0.79072707366776496"/>
          <c:h val="0.114804756085456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D83FDC75-7F73-4A4A-A77C-09AADF00E0EA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459226BF-1F13-42D3-80DC-373E7ADD1EB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8118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48AEF76B-3757-4A0B-AF93-28494465C1DD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75693FD4-8F83-4EF7-AC3F-0DC0388986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42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defTabSz="966612">
              <a:defRPr/>
            </a:pPr>
            <a:r>
              <a:rPr lang="en-US" dirty="0" smtClean="0"/>
              <a:t>This template can be used as a starter file for presenting training materials in a group setting.</a:t>
            </a:r>
          </a:p>
          <a:p>
            <a:endParaRPr lang="en-US" dirty="0" smtClean="0"/>
          </a:p>
          <a:p>
            <a:pPr lvl="0"/>
            <a:r>
              <a:rPr lang="en-US" sz="1300" b="1" dirty="0" smtClean="0"/>
              <a:t>Sections</a:t>
            </a:r>
            <a:endParaRPr lang="en-US" sz="1300" dirty="0" smtClean="0"/>
          </a:p>
          <a:p>
            <a:pPr lvl="0"/>
            <a:r>
              <a:rPr lang="en-US" sz="1300" dirty="0" smtClean="0"/>
              <a:t>Sections can help to organize your slides or facilitate collaboration between multiple authors. On the </a:t>
            </a:r>
            <a:r>
              <a:rPr lang="en-US" sz="1300" b="1" dirty="0" smtClean="0"/>
              <a:t>Home</a:t>
            </a:r>
            <a:r>
              <a:rPr lang="en-US" sz="1300" dirty="0" smtClean="0"/>
              <a:t> tab under </a:t>
            </a:r>
            <a:r>
              <a:rPr lang="en-US" sz="1300" b="1" dirty="0" smtClean="0"/>
              <a:t>Slides</a:t>
            </a:r>
            <a:r>
              <a:rPr lang="en-US" sz="1300" dirty="0" smtClean="0"/>
              <a:t>, click </a:t>
            </a:r>
            <a:r>
              <a:rPr lang="en-US" sz="1300" b="1" dirty="0" smtClean="0"/>
              <a:t>Section</a:t>
            </a:r>
            <a:r>
              <a:rPr lang="en-US" sz="1300" dirty="0" smtClean="0"/>
              <a:t>, and then click </a:t>
            </a:r>
            <a:r>
              <a:rPr lang="en-US" sz="1300" b="1" dirty="0" smtClean="0"/>
              <a:t>Add Section</a:t>
            </a:r>
            <a:r>
              <a:rPr lang="en-US" sz="1300" dirty="0" smtClean="0"/>
              <a:t>.</a:t>
            </a:r>
          </a:p>
          <a:p>
            <a:pPr lvl="0"/>
            <a:endParaRPr lang="en-US" sz="1300" b="1" dirty="0" smtClean="0"/>
          </a:p>
          <a:p>
            <a:pPr lvl="0"/>
            <a:r>
              <a:rPr lang="en-US" sz="1300" b="1" dirty="0" smtClean="0"/>
              <a:t>Notes</a:t>
            </a:r>
          </a:p>
          <a:p>
            <a:pPr lvl="0"/>
            <a:r>
              <a:rPr lang="en-US" sz="1300" dirty="0" smtClean="0"/>
              <a:t>Use the Notes pane for delivery notes or to provide additional details for the audience. You can see these notes in Presenter View during your presentation. </a:t>
            </a:r>
          </a:p>
          <a:p>
            <a:pPr lvl="0"/>
            <a:r>
              <a:rPr lang="en-US" sz="1300" dirty="0" smtClean="0"/>
              <a:t>Keep in mind the font size (important for accessibility, visibility, videotaping, and online production)</a:t>
            </a:r>
          </a:p>
          <a:p>
            <a:pPr lvl="0"/>
            <a:endParaRPr lang="en-US" sz="1300" dirty="0" smtClean="0"/>
          </a:p>
          <a:p>
            <a:pPr lvl="0">
              <a:buFontTx/>
              <a:buNone/>
            </a:pPr>
            <a:r>
              <a:rPr lang="en-US" sz="1300" b="1" dirty="0" smtClean="0"/>
              <a:t>Coordinated colors </a:t>
            </a:r>
          </a:p>
          <a:p>
            <a:pPr lvl="0">
              <a:buFontTx/>
              <a:buNone/>
            </a:pPr>
            <a:r>
              <a:rPr lang="en-US" sz="1300" dirty="0" smtClean="0"/>
              <a:t>Pay particular attention to the graphs, charts, and text boxes. </a:t>
            </a:r>
          </a:p>
          <a:p>
            <a:pPr lvl="0"/>
            <a:r>
              <a:rPr lang="en-US" sz="1300" dirty="0" smtClean="0"/>
              <a:t>Consider that attendees will print in black and white or </a:t>
            </a:r>
            <a:r>
              <a:rPr lang="en-US" sz="1300" dirty="0" err="1" smtClean="0"/>
              <a:t>grayscale</a:t>
            </a:r>
            <a:r>
              <a:rPr lang="en-US" sz="1300" dirty="0" smtClean="0"/>
              <a:t>. Run a test print to make sure your colors work when printed in pure black and white and </a:t>
            </a:r>
            <a:r>
              <a:rPr lang="en-US" sz="1300" dirty="0" err="1" smtClean="0"/>
              <a:t>grayscale</a:t>
            </a:r>
            <a:r>
              <a:rPr lang="en-US" sz="1300" dirty="0" smtClean="0"/>
              <a:t>.</a:t>
            </a:r>
          </a:p>
          <a:p>
            <a:pPr lvl="0">
              <a:buFontTx/>
              <a:buNone/>
            </a:pPr>
            <a:endParaRPr lang="en-US" sz="1300" dirty="0" smtClean="0"/>
          </a:p>
          <a:p>
            <a:pPr lvl="0">
              <a:buFontTx/>
              <a:buNone/>
            </a:pPr>
            <a:r>
              <a:rPr lang="en-US" sz="1300" b="1" dirty="0" smtClean="0"/>
              <a:t>Graphics, tables, and graphs</a:t>
            </a:r>
          </a:p>
          <a:p>
            <a:pPr lvl="0"/>
            <a:r>
              <a:rPr lang="en-US" sz="1300" dirty="0" smtClean="0"/>
              <a:t>Keep it simple: If possible, use consistent, non-distracting styles and colors.</a:t>
            </a:r>
          </a:p>
          <a:p>
            <a:pPr lvl="0"/>
            <a:r>
              <a:rPr lang="en-US" sz="1300" dirty="0" smtClean="0"/>
              <a:t>Label all graphs and tables.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>
              <a:defRPr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>
              <a:buNone/>
              <a:defRPr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>
              <a:buNone/>
              <a:defRPr sz="2000" baseline="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  <p:pic>
        <p:nvPicPr>
          <p:cNvPr id="8" name="Picture 7" descr="EPI International.jpg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6393180"/>
            <a:ext cx="2543159" cy="254316"/>
          </a:xfrm>
          <a:prstGeom prst="rect">
            <a:avLst/>
          </a:prstGeom>
        </p:spPr>
      </p:pic>
      <p:pic>
        <p:nvPicPr>
          <p:cNvPr id="9" name="Picture 8" descr="EPI BLUE 300 x 115.JP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228600"/>
            <a:ext cx="1403412" cy="5334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>
              <a:defRPr sz="4000"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  <p:pic>
        <p:nvPicPr>
          <p:cNvPr id="9" name="Picture 8" descr="EPI International.jpg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6393180"/>
            <a:ext cx="2543159" cy="254316"/>
          </a:xfrm>
          <a:prstGeom prst="rect">
            <a:avLst/>
          </a:prstGeom>
        </p:spPr>
      </p:pic>
      <p:pic>
        <p:nvPicPr>
          <p:cNvPr id="12" name="Picture 11" descr="EPI BLUE 300 x 115.JP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172200"/>
            <a:ext cx="1403412" cy="5334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>
              <a:defRPr lang="en-US" dirty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>
              <a:defRPr sz="32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400">
                <a:latin typeface="+mn-lt"/>
              </a:defRPr>
            </a:lvl4pPr>
            <a:lvl5pPr>
              <a:defRPr sz="2400"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EPI International.jp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6393180"/>
            <a:ext cx="2543159" cy="254316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ground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>
              <a:defRPr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>
              <a:buNone/>
              <a:defRPr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>
              <a:buNone/>
              <a:defRPr sz="2000" baseline="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59249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>
              <a:defRPr sz="4000"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32587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>
              <a:defRPr lang="en-US" dirty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>
              <a:defRPr sz="32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400">
                <a:latin typeface="+mn-lt"/>
              </a:defRPr>
            </a:lvl4pPr>
            <a:lvl5pPr>
              <a:defRPr sz="2400"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48157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17697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485680"/>
      </p:ext>
    </p:extLst>
  </p:cSld>
  <p:clrMapOvr>
    <a:masterClrMapping/>
  </p:clrMapOvr>
  <p:transition spd="slow">
    <p:wipe dir="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0407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078320"/>
      </p:ext>
    </p:extLst>
  </p:cSld>
  <p:clrMapOvr>
    <a:masterClrMapping/>
  </p:clrMapOvr>
  <p:transition spd="slow">
    <p:wipe dir="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5590850"/>
      </p:ext>
    </p:extLst>
  </p:cSld>
  <p:clrMapOvr>
    <a:masterClrMapping/>
  </p:clrMapOvr>
  <p:transition spd="slow">
    <p:wipe dir="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391301"/>
      </p:ext>
    </p:extLst>
  </p:cSld>
  <p:clrMapOvr>
    <a:masterClrMapping/>
  </p:clrMapOvr>
  <p:transition spd="slow">
    <p:wipe dir="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5600"/>
            <a:ext cx="819467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3100" y="1497013"/>
            <a:ext cx="3975100" cy="4759325"/>
          </a:xfrm>
        </p:spPr>
        <p:txBody>
          <a:bodyPr/>
          <a:lstStyle>
            <a:lvl4pPr>
              <a:defRPr baseline="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7760" y="1497013"/>
            <a:ext cx="3977640" cy="4759325"/>
          </a:xfrm>
        </p:spPr>
        <p:txBody>
          <a:bodyPr/>
          <a:lstStyle>
            <a:lvl4pPr>
              <a:defRPr baseline="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49708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62392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31427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46674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>
              <a:defRPr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>
              <a:buNone/>
              <a:defRPr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>
              <a:buNone/>
              <a:defRPr sz="2000" baseline="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87178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>
              <a:defRPr sz="4000" b="1" cap="small" baseline="0">
                <a:solidFill>
                  <a:srgbClr val="0033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 smtClean="0"/>
              <a:t>Company Logo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50604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>
              <a:defRPr lang="en-US" dirty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>
              <a:defRPr sz="32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400">
                <a:latin typeface="+mn-lt"/>
              </a:defRPr>
            </a:lvl4pPr>
            <a:lvl5pPr>
              <a:defRPr sz="2400"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54363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08892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528539"/>
      </p:ext>
    </p:extLst>
  </p:cSld>
  <p:clrMapOvr>
    <a:masterClrMapping/>
  </p:clrMapOvr>
  <p:transition spd="slow">
    <p:wipe dir="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99762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6704611"/>
      </p:ext>
    </p:extLst>
  </p:cSld>
  <p:clrMapOvr>
    <a:masterClrMapping/>
  </p:clrMapOvr>
  <p:transition spd="slow">
    <p:wipe dir="d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960677"/>
      </p:ext>
    </p:extLst>
  </p:cSld>
  <p:clrMapOvr>
    <a:masterClrMapping/>
  </p:clrMapOvr>
  <p:transition spd="slow">
    <p:wipe dir="d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561397"/>
      </p:ext>
    </p:extLst>
  </p:cSld>
  <p:clrMapOvr>
    <a:masterClrMapping/>
  </p:clrMapOvr>
  <p:transition spd="slow">
    <p:wipe dir="d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5600"/>
            <a:ext cx="819467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3100" y="1497013"/>
            <a:ext cx="3975100" cy="4759325"/>
          </a:xfrm>
        </p:spPr>
        <p:txBody>
          <a:bodyPr/>
          <a:lstStyle>
            <a:lvl4pPr>
              <a:defRPr baseline="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7760" y="1497013"/>
            <a:ext cx="3977640" cy="4759325"/>
          </a:xfrm>
        </p:spPr>
        <p:txBody>
          <a:bodyPr/>
          <a:lstStyle>
            <a:lvl4pPr>
              <a:defRPr baseline="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5629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12852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48145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234416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  <p:pic>
        <p:nvPicPr>
          <p:cNvPr id="9" name="Picture 8" descr="EPI International.jpg"/>
          <p:cNvPicPr>
            <a:picLocks noChangeAspect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6393180"/>
            <a:ext cx="2543159" cy="254316"/>
          </a:xfrm>
          <a:prstGeom prst="rect">
            <a:avLst/>
          </a:prstGeom>
        </p:spPr>
      </p:pic>
      <p:pic>
        <p:nvPicPr>
          <p:cNvPr id="10" name="Picture 9" descr="EPI BLUE 300 x 115.JPG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6172200"/>
            <a:ext cx="1403412" cy="5334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en-US" sz="4400" kern="1200" dirty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  <p:pic>
        <p:nvPicPr>
          <p:cNvPr id="9" name="Picture 8" descr="EPI International.jpg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6393180"/>
            <a:ext cx="2543159" cy="254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609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en-US" sz="4400" kern="1200" dirty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rPr lang="en-US" smtClean="0"/>
              <a:pPr/>
              <a:t>6/20/2011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078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lang="en-US" sz="4400" kern="1200" dirty="0" smtClean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905000" y="1600200"/>
            <a:ext cx="67818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Student Departure and Success in Higher Education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3858494" y="5105400"/>
            <a:ext cx="4924928" cy="990600"/>
          </a:xfrm>
        </p:spPr>
        <p:txBody>
          <a:bodyPr>
            <a:normAutofit fontScale="62500" lnSpcReduction="20000"/>
          </a:bodyPr>
          <a:lstStyle/>
          <a:p>
            <a:r>
              <a:rPr lang="en-US" sz="2400" dirty="0" smtClean="0">
                <a:latin typeface="+mn-lt"/>
              </a:rPr>
              <a:t>Student Financial Aid Research Network</a:t>
            </a:r>
          </a:p>
          <a:p>
            <a:r>
              <a:rPr lang="en-US" sz="2400" dirty="0" smtClean="0">
                <a:latin typeface="+mn-lt"/>
              </a:rPr>
              <a:t>28</a:t>
            </a:r>
            <a:r>
              <a:rPr lang="en-US" sz="2400" baseline="30000" dirty="0" smtClean="0">
                <a:latin typeface="+mn-lt"/>
              </a:rPr>
              <a:t>th</a:t>
            </a:r>
            <a:r>
              <a:rPr lang="en-US" sz="2400" dirty="0" smtClean="0">
                <a:latin typeface="+mn-lt"/>
              </a:rPr>
              <a:t> Annual Conference</a:t>
            </a:r>
          </a:p>
          <a:p>
            <a:r>
              <a:rPr lang="en-US" sz="2400" dirty="0" smtClean="0">
                <a:latin typeface="+mn-lt"/>
              </a:rPr>
              <a:t>Philadelphia, PA</a:t>
            </a:r>
            <a:endParaRPr lang="en-US" sz="2400" dirty="0" smtClean="0">
              <a:latin typeface="+mn-lt"/>
            </a:endParaRPr>
          </a:p>
          <a:p>
            <a:r>
              <a:rPr lang="en-US" sz="2400" dirty="0" smtClean="0">
                <a:latin typeface="+mn-lt"/>
              </a:rPr>
              <a:t>June </a:t>
            </a:r>
            <a:r>
              <a:rPr lang="en-US" sz="2400" dirty="0" smtClean="0">
                <a:latin typeface="+mn-lt"/>
              </a:rPr>
              <a:t>2 </a:t>
            </a:r>
            <a:r>
              <a:rPr lang="en-US" sz="2400" dirty="0" smtClean="0">
                <a:latin typeface="+mn-lt"/>
              </a:rPr>
              <a:t>- </a:t>
            </a:r>
            <a:r>
              <a:rPr lang="en-US" sz="2400" dirty="0" smtClean="0">
                <a:latin typeface="+mn-lt"/>
              </a:rPr>
              <a:t>4</a:t>
            </a:r>
            <a:r>
              <a:rPr lang="en-US" sz="2400" dirty="0" smtClean="0">
                <a:latin typeface="+mn-lt"/>
              </a:rPr>
              <a:t>, 2011</a:t>
            </a:r>
            <a:endParaRPr lang="en-US" sz="2400" dirty="0">
              <a:latin typeface="+mn-lt"/>
            </a:endParaRPr>
          </a:p>
        </p:txBody>
      </p:sp>
      <p:pic>
        <p:nvPicPr>
          <p:cNvPr id="4" name="Picture 3" descr="EPI BLUE 300 x 115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228600"/>
            <a:ext cx="1403412" cy="533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24400" y="3581400"/>
            <a:ext cx="3886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 smtClean="0"/>
              <a:t>Presented by:</a:t>
            </a:r>
          </a:p>
          <a:p>
            <a:pPr algn="r"/>
            <a:r>
              <a:rPr lang="en-US" sz="2000" dirty="0" smtClean="0"/>
              <a:t>Dr. Watson Scott Swail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Purpose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look not only at the degree attainment rates, but when, during the six-year cycle, students leave postsecondary education.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59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This 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institutions</a:t>
            </a:r>
          </a:p>
          <a:p>
            <a:r>
              <a:rPr lang="en-US" dirty="0" smtClean="0"/>
              <a:t>Four-year public institutions</a:t>
            </a:r>
          </a:p>
          <a:p>
            <a:r>
              <a:rPr lang="en-US" dirty="0" smtClean="0"/>
              <a:t>Two-year public institutions</a:t>
            </a:r>
          </a:p>
          <a:p>
            <a:r>
              <a:rPr lang="en-US" dirty="0" smtClean="0"/>
              <a:t>Thoughts/perspectives</a:t>
            </a:r>
          </a:p>
          <a:p>
            <a:r>
              <a:rPr lang="en-US" dirty="0" smtClean="0"/>
              <a:t>Questions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955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All Institutions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4291376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Degree &amp; Departure</a:t>
            </a:r>
            <a:endParaRPr lang="en-US" dirty="0"/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8738236"/>
              </p:ext>
            </p:extLst>
          </p:nvPr>
        </p:nvGraphicFramePr>
        <p:xfrm>
          <a:off x="1219200" y="1066800"/>
          <a:ext cx="7095066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All Institutions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9567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4024848"/>
              </p:ext>
            </p:extLst>
          </p:nvPr>
        </p:nvGraphicFramePr>
        <p:xfrm>
          <a:off x="533400" y="1143000"/>
          <a:ext cx="87630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Degree &amp; Departure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All Institutions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42328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1708476"/>
              </p:ext>
            </p:extLst>
          </p:nvPr>
        </p:nvGraphicFramePr>
        <p:xfrm>
          <a:off x="533401" y="1143000"/>
          <a:ext cx="87630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Degree &amp; Departure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All Institutions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2389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8216710"/>
              </p:ext>
            </p:extLst>
          </p:nvPr>
        </p:nvGraphicFramePr>
        <p:xfrm>
          <a:off x="762000" y="1295400"/>
          <a:ext cx="8286749" cy="48281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Highest Degree Expectations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All Institutions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71802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036078"/>
              </p:ext>
            </p:extLst>
          </p:nvPr>
        </p:nvGraphicFramePr>
        <p:xfrm>
          <a:off x="685800" y="1219200"/>
          <a:ext cx="8305801" cy="49043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Number of Institutions Attended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All Institutions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65234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8773886"/>
              </p:ext>
            </p:extLst>
          </p:nvPr>
        </p:nvGraphicFramePr>
        <p:xfrm>
          <a:off x="685800" y="1371600"/>
          <a:ext cx="8267698" cy="4398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Attendance Status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All Institutions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8963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25956702"/>
              </p:ext>
            </p:extLst>
          </p:nvPr>
        </p:nvGraphicFramePr>
        <p:xfrm>
          <a:off x="685800" y="1371600"/>
          <a:ext cx="826769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First year GPA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All Institutions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81477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9143141"/>
              </p:ext>
            </p:extLst>
          </p:nvPr>
        </p:nvGraphicFramePr>
        <p:xfrm>
          <a:off x="609600" y="1371600"/>
          <a:ext cx="83058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 (at first enrollment)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All Institutions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04950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93652804"/>
              </p:ext>
            </p:extLst>
          </p:nvPr>
        </p:nvGraphicFramePr>
        <p:xfrm>
          <a:off x="533400" y="762000"/>
          <a:ext cx="8267698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Race/Ethnicity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All Institutions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09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3162180"/>
              </p:ext>
            </p:extLst>
          </p:nvPr>
        </p:nvGraphicFramePr>
        <p:xfrm>
          <a:off x="381000" y="1143000"/>
          <a:ext cx="8439149" cy="48281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Educational Legacy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All Institutions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98100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3952734"/>
              </p:ext>
            </p:extLst>
          </p:nvPr>
        </p:nvGraphicFramePr>
        <p:xfrm>
          <a:off x="381000" y="1066800"/>
          <a:ext cx="8458200" cy="5029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Family Income (Dependent)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All Institutions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37317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8983903"/>
              </p:ext>
            </p:extLst>
          </p:nvPr>
        </p:nvGraphicFramePr>
        <p:xfrm>
          <a:off x="381000" y="838200"/>
          <a:ext cx="8515349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Factors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All Institutions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34843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Four-Year Public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423599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Degree &amp; Departure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Four-year public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238777"/>
              </p:ext>
            </p:extLst>
          </p:nvPr>
        </p:nvGraphicFramePr>
        <p:xfrm>
          <a:off x="1524000" y="1371600"/>
          <a:ext cx="6538383" cy="47349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1360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Highest Degree Expectations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Four-year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5386055"/>
              </p:ext>
            </p:extLst>
          </p:nvPr>
        </p:nvGraphicFramePr>
        <p:xfrm>
          <a:off x="381000" y="1219200"/>
          <a:ext cx="8496300" cy="49043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1629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Highest Degree Expectations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Four-year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4161542"/>
              </p:ext>
            </p:extLst>
          </p:nvPr>
        </p:nvGraphicFramePr>
        <p:xfrm>
          <a:off x="381000" y="1219200"/>
          <a:ext cx="8496300" cy="49043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7586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Number of Institutions Attended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Four-year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8278664"/>
              </p:ext>
            </p:extLst>
          </p:nvPr>
        </p:nvGraphicFramePr>
        <p:xfrm>
          <a:off x="609600" y="1143000"/>
          <a:ext cx="8286749" cy="50465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458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Attendance Status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Four-year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5006485"/>
              </p:ext>
            </p:extLst>
          </p:nvPr>
        </p:nvGraphicFramePr>
        <p:xfrm>
          <a:off x="666751" y="1143000"/>
          <a:ext cx="8439149" cy="48941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7025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First year GPA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Four-year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7014691"/>
              </p:ext>
            </p:extLst>
          </p:nvPr>
        </p:nvGraphicFramePr>
        <p:xfrm>
          <a:off x="704851" y="990600"/>
          <a:ext cx="8439149" cy="4970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4637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 (at first enrollment)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Four-year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207001"/>
              </p:ext>
            </p:extLst>
          </p:nvPr>
        </p:nvGraphicFramePr>
        <p:xfrm>
          <a:off x="609600" y="1219200"/>
          <a:ext cx="8305799" cy="48767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3693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Race/Ethnicity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Four-year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6753653"/>
              </p:ext>
            </p:extLst>
          </p:nvPr>
        </p:nvGraphicFramePr>
        <p:xfrm>
          <a:off x="838200" y="1219200"/>
          <a:ext cx="7829549" cy="45233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143000" y="5715000"/>
            <a:ext cx="464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NOTE: Native Hawaiian and American Indian had low N.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35142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Educational Legacy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Four-year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1267965"/>
              </p:ext>
            </p:extLst>
          </p:nvPr>
        </p:nvGraphicFramePr>
        <p:xfrm>
          <a:off x="762000" y="1066800"/>
          <a:ext cx="8191498" cy="51807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63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Family Income (Dependent)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Four-year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8135599"/>
              </p:ext>
            </p:extLst>
          </p:nvPr>
        </p:nvGraphicFramePr>
        <p:xfrm>
          <a:off x="857251" y="838200"/>
          <a:ext cx="8286749" cy="52954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6932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Factors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Four-year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4535859"/>
              </p:ext>
            </p:extLst>
          </p:nvPr>
        </p:nvGraphicFramePr>
        <p:xfrm>
          <a:off x="704851" y="914401"/>
          <a:ext cx="8439149" cy="52577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0541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3048000"/>
            <a:ext cx="4419600" cy="1362075"/>
          </a:xfrm>
        </p:spPr>
        <p:txBody>
          <a:bodyPr/>
          <a:lstStyle/>
          <a:p>
            <a:pPr algn="r"/>
            <a:r>
              <a:rPr lang="en-US" dirty="0" smtClean="0"/>
              <a:t>Two-year public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69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Degree &amp; Departure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Two-year public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4729861"/>
              </p:ext>
            </p:extLst>
          </p:nvPr>
        </p:nvGraphicFramePr>
        <p:xfrm>
          <a:off x="1615016" y="1361016"/>
          <a:ext cx="6843183" cy="4887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627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Highest Degree Expectations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Two-year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97136972"/>
              </p:ext>
            </p:extLst>
          </p:nvPr>
        </p:nvGraphicFramePr>
        <p:xfrm>
          <a:off x="891117" y="1453302"/>
          <a:ext cx="8100483" cy="45664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8831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Highest Degree Expectations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Two-year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817003"/>
              </p:ext>
            </p:extLst>
          </p:nvPr>
        </p:nvGraphicFramePr>
        <p:xfrm>
          <a:off x="891117" y="1453302"/>
          <a:ext cx="8100483" cy="45664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6057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Number of Institutions Attended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Two-year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2756046"/>
              </p:ext>
            </p:extLst>
          </p:nvPr>
        </p:nvGraphicFramePr>
        <p:xfrm>
          <a:off x="662517" y="1143000"/>
          <a:ext cx="8481483" cy="5023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930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Attendance Status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Two-year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3265491"/>
              </p:ext>
            </p:extLst>
          </p:nvPr>
        </p:nvGraphicFramePr>
        <p:xfrm>
          <a:off x="685800" y="1219200"/>
          <a:ext cx="8329082" cy="47188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097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First year GPA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Two-year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7156893"/>
              </p:ext>
            </p:extLst>
          </p:nvPr>
        </p:nvGraphicFramePr>
        <p:xfrm>
          <a:off x="838200" y="1219200"/>
          <a:ext cx="8100483" cy="48712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9646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 (at first enrollment)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Two-year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2595812"/>
              </p:ext>
            </p:extLst>
          </p:nvPr>
        </p:nvGraphicFramePr>
        <p:xfrm>
          <a:off x="853017" y="914400"/>
          <a:ext cx="8252883" cy="4942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3535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Race/Ethnicity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Two-year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1143000" y="5715000"/>
            <a:ext cx="464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NOTE: Native Hawaiian had low N.</a:t>
            </a:r>
            <a:endParaRPr lang="en-US" sz="12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9837049"/>
              </p:ext>
            </p:extLst>
          </p:nvPr>
        </p:nvGraphicFramePr>
        <p:xfrm>
          <a:off x="838200" y="914400"/>
          <a:ext cx="8305800" cy="47032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2792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Educational Legacy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Two-year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0029150"/>
              </p:ext>
            </p:extLst>
          </p:nvPr>
        </p:nvGraphicFramePr>
        <p:xfrm>
          <a:off x="891117" y="1143000"/>
          <a:ext cx="8252883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7876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Family Income (Dependent)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Two-year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4924451"/>
              </p:ext>
            </p:extLst>
          </p:nvPr>
        </p:nvGraphicFramePr>
        <p:xfrm>
          <a:off x="891117" y="1066800"/>
          <a:ext cx="8252883" cy="47900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775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Factors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3200" y="228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/>
              <a:t>Two-year public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553200" y="60198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SOURCE: BPS 04:09</a:t>
            </a:r>
            <a:endParaRPr lang="en-US" sz="1200" dirty="0"/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4435882"/>
              </p:ext>
            </p:extLst>
          </p:nvPr>
        </p:nvGraphicFramePr>
        <p:xfrm>
          <a:off x="891117" y="1219200"/>
          <a:ext cx="8252883" cy="49424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9055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Perspectives…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639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90800" y="2797175"/>
            <a:ext cx="6180224" cy="1470025"/>
          </a:xfrm>
        </p:spPr>
        <p:txBody>
          <a:bodyPr>
            <a:normAutofit/>
          </a:bodyPr>
          <a:lstStyle/>
          <a:p>
            <a:r>
              <a:rPr lang="en-US" sz="6000" dirty="0" smtClean="0"/>
              <a:t>Questions?</a:t>
            </a:r>
            <a:endParaRPr 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2373206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Contact US</a:t>
            </a:r>
            <a:endParaRPr lang="en-US" b="1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1600200"/>
          </a:xfrm>
        </p:spPr>
        <p:txBody>
          <a:bodyPr>
            <a:normAutofit/>
          </a:bodyPr>
          <a:lstStyle/>
          <a:p>
            <a:r>
              <a:rPr lang="en-US" dirty="0" smtClean="0"/>
              <a:t>801 N. Quincy Street, Suite 700</a:t>
            </a:r>
          </a:p>
          <a:p>
            <a:r>
              <a:rPr lang="en-US" dirty="0" smtClean="0"/>
              <a:t>Arlington, VA 22203</a:t>
            </a:r>
          </a:p>
          <a:p>
            <a:r>
              <a:rPr lang="en-US" dirty="0" smtClean="0"/>
              <a:t>(703) 875-0701</a:t>
            </a:r>
          </a:p>
          <a:p>
            <a:r>
              <a:rPr lang="en-US" dirty="0" err="1" smtClean="0"/>
              <a:t>www.educationalpolicy.org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0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heme/theme1.xml><?xml version="1.0" encoding="utf-8"?>
<a:theme xmlns:a="http://schemas.openxmlformats.org/drawingml/2006/main" name="Training New Employe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raining New Employe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raining New Employe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Training New Employees.potx</Template>
  <TotalTime>0</TotalTime>
  <Words>599</Words>
  <Application>Microsoft Office PowerPoint</Application>
  <PresentationFormat>On-screen Show (4:3)</PresentationFormat>
  <Paragraphs>148</Paragraphs>
  <Slides>43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43</vt:i4>
      </vt:variant>
    </vt:vector>
  </HeadingPairs>
  <TitlesOfParts>
    <vt:vector size="46" baseType="lpstr">
      <vt:lpstr>Training New Employees</vt:lpstr>
      <vt:lpstr>1_Training New Employees</vt:lpstr>
      <vt:lpstr>2_Training New Employees</vt:lpstr>
      <vt:lpstr>Student Departure and Success in Higher Education</vt:lpstr>
      <vt:lpstr>Study Purpose</vt:lpstr>
      <vt:lpstr>This presentation</vt:lpstr>
      <vt:lpstr>All Institutions</vt:lpstr>
      <vt:lpstr>Degree &amp; Departure</vt:lpstr>
      <vt:lpstr>Degree &amp; Departure</vt:lpstr>
      <vt:lpstr>Degree &amp; Departure</vt:lpstr>
      <vt:lpstr>Highest Degree Expectations</vt:lpstr>
      <vt:lpstr>Number of Institutions Attended</vt:lpstr>
      <vt:lpstr>Attendance Status</vt:lpstr>
      <vt:lpstr>First year GPA</vt:lpstr>
      <vt:lpstr>Age (at first enrollment)</vt:lpstr>
      <vt:lpstr>Race/Ethnicity</vt:lpstr>
      <vt:lpstr>Educational Legacy</vt:lpstr>
      <vt:lpstr>Family Income (Dependent)</vt:lpstr>
      <vt:lpstr>Risk Factors</vt:lpstr>
      <vt:lpstr>Four-Year Public</vt:lpstr>
      <vt:lpstr>Degree &amp; Departure</vt:lpstr>
      <vt:lpstr>Highest Degree Expectations</vt:lpstr>
      <vt:lpstr>Highest Degree Expectations</vt:lpstr>
      <vt:lpstr>Number of Institutions Attended</vt:lpstr>
      <vt:lpstr>Attendance Status</vt:lpstr>
      <vt:lpstr>First year GPA</vt:lpstr>
      <vt:lpstr>Age (at first enrollment)</vt:lpstr>
      <vt:lpstr>Race/Ethnicity</vt:lpstr>
      <vt:lpstr>Educational Legacy</vt:lpstr>
      <vt:lpstr>Family Income (Dependent)</vt:lpstr>
      <vt:lpstr>Risk Factors</vt:lpstr>
      <vt:lpstr>Two-year public</vt:lpstr>
      <vt:lpstr>Degree &amp; Departure</vt:lpstr>
      <vt:lpstr>Highest Degree Expectations</vt:lpstr>
      <vt:lpstr>Highest Degree Expectations</vt:lpstr>
      <vt:lpstr>Number of Institutions Attended</vt:lpstr>
      <vt:lpstr>Attendance Status</vt:lpstr>
      <vt:lpstr>First year GPA</vt:lpstr>
      <vt:lpstr>Age (at first enrollment)</vt:lpstr>
      <vt:lpstr>Race/Ethnicity</vt:lpstr>
      <vt:lpstr>Educational Legacy</vt:lpstr>
      <vt:lpstr>Family Income (Dependent)</vt:lpstr>
      <vt:lpstr>Risk Factors</vt:lpstr>
      <vt:lpstr>Perspectives…</vt:lpstr>
      <vt:lpstr>Questions?</vt:lpstr>
      <vt:lpstr>Contact US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2010-02-01T21:33:28Z</dcterms:created>
  <dcterms:modified xsi:type="dcterms:W3CDTF">2011-06-20T15:37:49Z</dcterms:modified>
</cp:coreProperties>
</file>