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4072" r:id="rId1"/>
  </p:sldMasterIdLst>
  <p:notesMasterIdLst>
    <p:notesMasterId r:id="rId42"/>
  </p:notesMasterIdLst>
  <p:handoutMasterIdLst>
    <p:handoutMasterId r:id="rId43"/>
  </p:handoutMasterIdLst>
  <p:sldIdLst>
    <p:sldId id="611" r:id="rId2"/>
    <p:sldId id="620" r:id="rId3"/>
    <p:sldId id="610" r:id="rId4"/>
    <p:sldId id="612" r:id="rId5"/>
    <p:sldId id="613" r:id="rId6"/>
    <p:sldId id="614" r:id="rId7"/>
    <p:sldId id="615" r:id="rId8"/>
    <p:sldId id="616" r:id="rId9"/>
    <p:sldId id="617" r:id="rId10"/>
    <p:sldId id="618" r:id="rId11"/>
    <p:sldId id="619" r:id="rId12"/>
    <p:sldId id="602" r:id="rId13"/>
    <p:sldId id="582" r:id="rId14"/>
    <p:sldId id="583" r:id="rId15"/>
    <p:sldId id="584" r:id="rId16"/>
    <p:sldId id="578" r:id="rId17"/>
    <p:sldId id="558" r:id="rId18"/>
    <p:sldId id="581" r:id="rId19"/>
    <p:sldId id="576" r:id="rId20"/>
    <p:sldId id="589" r:id="rId21"/>
    <p:sldId id="621" r:id="rId22"/>
    <p:sldId id="599" r:id="rId23"/>
    <p:sldId id="608" r:id="rId24"/>
    <p:sldId id="607" r:id="rId25"/>
    <p:sldId id="606" r:id="rId26"/>
    <p:sldId id="600" r:id="rId27"/>
    <p:sldId id="609" r:id="rId28"/>
    <p:sldId id="592" r:id="rId29"/>
    <p:sldId id="593" r:id="rId30"/>
    <p:sldId id="603" r:id="rId31"/>
    <p:sldId id="604" r:id="rId32"/>
    <p:sldId id="605" r:id="rId33"/>
    <p:sldId id="594" r:id="rId34"/>
    <p:sldId id="595" r:id="rId35"/>
    <p:sldId id="596" r:id="rId36"/>
    <p:sldId id="597" r:id="rId37"/>
    <p:sldId id="598" r:id="rId38"/>
    <p:sldId id="601" r:id="rId39"/>
    <p:sldId id="587" r:id="rId40"/>
    <p:sldId id="588" r:id="rId41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F82"/>
    <a:srgbClr val="003F8F"/>
    <a:srgbClr val="99CCFF"/>
    <a:srgbClr val="00CC00"/>
    <a:srgbClr val="006600"/>
    <a:srgbClr val="FF0000"/>
    <a:srgbClr val="C0CADD"/>
    <a:srgbClr val="F4E9D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95" autoAdjust="0"/>
    <p:restoredTop sz="98616" autoAdjust="0"/>
  </p:normalViewPr>
  <p:slideViewPr>
    <p:cSldViewPr>
      <p:cViewPr varScale="1">
        <p:scale>
          <a:sx n="101" d="100"/>
          <a:sy n="101" d="100"/>
        </p:scale>
        <p:origin x="-1566" y="-84"/>
      </p:cViewPr>
      <p:guideLst>
        <p:guide orient="horz" pos="2544"/>
        <p:guide pos="2880"/>
        <p:guide pos="288"/>
        <p:guide pos="54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718" y="-96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defTabSz="914912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defTabSz="914912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7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defTabSz="914912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7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defTabSz="914912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fld id="{A9C819FB-8228-4C91-A33D-CEBB9087A4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7" tIns="46584" rIns="93167" bIns="46584" numCol="1" anchor="t" anchorCtr="0" compatLnSpc="1">
            <a:prstTxWarp prst="textNoShape">
              <a:avLst/>
            </a:prstTxWarp>
          </a:bodyPr>
          <a:lstStyle>
            <a:lvl1pPr defTabSz="932415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7" tIns="46584" rIns="93167" bIns="46584" numCol="1" anchor="t" anchorCtr="0" compatLnSpc="1">
            <a:prstTxWarp prst="textNoShape">
              <a:avLst/>
            </a:prstTxWarp>
          </a:bodyPr>
          <a:lstStyle>
            <a:lvl1pPr algn="r" defTabSz="932415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7" tIns="46584" rIns="93167" bIns="465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7" tIns="46584" rIns="93167" bIns="46584" numCol="1" anchor="b" anchorCtr="0" compatLnSpc="1">
            <a:prstTxWarp prst="textNoShape">
              <a:avLst/>
            </a:prstTxWarp>
          </a:bodyPr>
          <a:lstStyle>
            <a:lvl1pPr defTabSz="932415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167" tIns="46584" rIns="93167" bIns="46584" numCol="1" anchor="b" anchorCtr="0" compatLnSpc="1">
            <a:prstTxWarp prst="textNoShape">
              <a:avLst/>
            </a:prstTxWarp>
          </a:bodyPr>
          <a:lstStyle>
            <a:lvl1pPr algn="r" defTabSz="932415">
              <a:defRPr sz="1200">
                <a:latin typeface="Arial" charset="0"/>
                <a:ea typeface="ヒラギノ角ゴ Pro W3" pitchFamily="1" charset="-128"/>
                <a:cs typeface="+mn-cs"/>
              </a:defRPr>
            </a:lvl1pPr>
          </a:lstStyle>
          <a:p>
            <a:pPr>
              <a:defRPr/>
            </a:pPr>
            <a:fld id="{14591CEF-0561-405E-B048-D51925157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pitchFamily="1" charset="-128"/>
        <a:cs typeface="ヒラギノ角ゴ Pro W3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ヒラギノ角ゴ Pro W3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>
                <a:latin typeface="Arial" pitchFamily="34" charset="0"/>
                <a:ea typeface="ヒラギノ角ゴ Pro W3"/>
              </a:rPr>
              <a:t>Will comment that, at this point, we’ll leave B&amp;B to focus specifically on the BPS transcript collection and data.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0275"/>
            <a:fld id="{4C70D107-DCCE-4186-BAD3-81901FAC234D}" type="slidenum">
              <a:rPr lang="en-US" smtClean="0">
                <a:latin typeface="Arial" pitchFamily="34" charset="0"/>
                <a:ea typeface="ヒラギノ角ゴ Pro W3"/>
                <a:cs typeface="ヒラギノ角ゴ Pro W3"/>
              </a:rPr>
              <a:pPr defTabSz="930275"/>
              <a:t>9</a:t>
            </a:fld>
            <a:endParaRPr lang="en-US" smtClean="0">
              <a:latin typeface="Arial" pitchFamily="34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ヒラギノ角ゴ Pro W3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PowerStats</a:t>
            </a:r>
            <a:endParaRPr lang="en-US" dirty="0" smtClean="0"/>
          </a:p>
          <a:p>
            <a:pPr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Public-access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Student-level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Web-based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Focus is on ease-of-use and accessibility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Can be used to produce table and conduct common multivariate analyses (e.g., regression, logistic regression, correlation)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Electronic Codebook (ECB)</a:t>
            </a:r>
          </a:p>
          <a:p>
            <a:pPr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Restricted-use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Data at multiple levels (e.g., institute, terms, transcript)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Requires stand alone statistics/data manipulation program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Focus is on comprehensiveness and analytical flexibility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Both scheduled to be available Fall 2011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PowerStats</a:t>
            </a:r>
            <a:endParaRPr lang="en-US" dirty="0" smtClean="0"/>
          </a:p>
          <a:p>
            <a:pPr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Public-access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Student-level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Web-based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Focus is on ease-of-use and accessibility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Can be used to produce table and conduct common multivariate analyses (e.g., regression, logistic regression, correlation)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Electronic Codebook (ECB)</a:t>
            </a:r>
          </a:p>
          <a:p>
            <a:pPr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Restricted-use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Data at multiple levels (e.g., institute, terms, transcript)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Requires stand alone statistics/data manipulation program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r>
              <a:rPr lang="en-US" dirty="0" smtClean="0"/>
              <a:t>Focus is on comprehensiveness and analytical flexibility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Both scheduled to be available Fall 2011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3429000"/>
            <a:ext cx="9144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11" descr="NCEE_logo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8113" y="4679950"/>
            <a:ext cx="32083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 descr="large RBG log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5058" t="377" r="-1280" b="-600"/>
          <a:stretch>
            <a:fillRect/>
          </a:stretch>
        </p:blipFill>
        <p:spPr bwMode="auto">
          <a:xfrm>
            <a:off x="935038" y="4189413"/>
            <a:ext cx="3171825" cy="183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3"/>
          <p:cNvSpPr txBox="1">
            <a:spLocks noChangeArrowheads="1"/>
          </p:cNvSpPr>
          <p:nvPr userDrawn="1"/>
        </p:nvSpPr>
        <p:spPr bwMode="auto">
          <a:xfrm>
            <a:off x="1219200" y="6477000"/>
            <a:ext cx="3065463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800" i="1" dirty="0">
                <a:latin typeface="Arial" charset="0"/>
              </a:rPr>
              <a:t>RTI International is a trade name of Research Triangle Institute.</a:t>
            </a:r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429000"/>
          </a:xfr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none"/>
        </p:style>
        <p:txBody>
          <a:bodyPr/>
          <a:lstStyle>
            <a:lvl1pPr algn="ctr">
              <a:defRPr>
                <a:solidFill>
                  <a:schemeClr val="bg1">
                    <a:lumMod val="95000"/>
                  </a:schemeClr>
                </a:solidFill>
              </a:defRPr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2F73ED-E3DE-41D4-8A54-04A98AE18D52}" type="slidenum">
              <a:rPr lang="en-US"/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  <a:solidFill>
            <a:schemeClr val="accent1"/>
          </a:solidFill>
        </p:spPr>
        <p:txBody>
          <a:bodyPr/>
          <a:lstStyle>
            <a:lvl1pPr marL="341313" indent="0">
              <a:defRPr sz="3600" b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D5F984-154A-4F1E-99E4-66CAD5E8DA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743200"/>
            <a:ext cx="6400800" cy="2286000"/>
          </a:xfrm>
        </p:spPr>
        <p:txBody>
          <a:bodyPr anchor="t"/>
          <a:lstStyle>
            <a:lvl1pPr algn="ctr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143000"/>
            <a:ext cx="6400800" cy="1509712"/>
          </a:xfrm>
        </p:spPr>
        <p:txBody>
          <a:bodyPr anchor="b"/>
          <a:lstStyle>
            <a:lvl1pPr marL="18288" indent="0" algn="ctr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>
              <a:defRPr dirty="0"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3775" y="6248400"/>
            <a:ext cx="457200" cy="4762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44F232-D068-4676-88D2-02E9E4D57E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634B8C-D000-41F8-80E3-2F865175F5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394D62-1B9F-4F08-A4CA-6EBB381526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D37D6E-28F4-4D38-A5DD-491F79E6C6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423DDF-D93A-440C-B70B-95207EE037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43F17D-C7DA-4D06-B08F-3CB7B4D51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eaLnBrk="1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ea typeface="+mn-ea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0CBA84-A699-4C15-93C1-A57AE1BB7E13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E6E91E-8190-4F6F-94E3-13D2F039C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B05D2D-19EA-40FE-839D-817AC46BD5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39688" y="0"/>
            <a:ext cx="13112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i="1">
                <a:solidFill>
                  <a:schemeClr val="bg1"/>
                </a:solidFill>
                <a:latin typeface="Arial" charset="0"/>
              </a:rPr>
              <a:t>RTI International</a:t>
            </a:r>
            <a:endParaRPr lang="en-US" sz="2400">
              <a:latin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0" y="6248400"/>
            <a:ext cx="9144000" cy="609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5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524000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886200" y="6248400"/>
            <a:ext cx="1371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/>
              <a:t>June 2011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248400"/>
            <a:ext cx="2895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000" dirty="0">
                <a:solidFill>
                  <a:schemeClr val="tx1"/>
                </a:solidFill>
                <a:effectLst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E9A9EE03-79EB-403D-B29D-FEB8E0EC14A7}" type="slidenum">
              <a:rPr lang="en-US"/>
              <a:pPr>
                <a:defRPr/>
              </a:pPr>
              <a:t>‹#›</a:t>
            </a:fld>
            <a:endParaRPr lang="en-US" sz="1000">
              <a:solidFill>
                <a:schemeClr val="tx1"/>
              </a:solidFill>
            </a:endParaRPr>
          </a:p>
        </p:txBody>
      </p:sp>
      <p:pic>
        <p:nvPicPr>
          <p:cNvPr id="2056" name="Picture 36" descr="IES_NCES_white.gif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524000" y="6324600"/>
            <a:ext cx="1138238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39" descr="D:\RTI new logos\RTI small white.tif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2D61AB"/>
              </a:clrFrom>
              <a:clrTo>
                <a:srgbClr val="2D61AB">
                  <a:alpha val="0"/>
                </a:srgbClr>
              </a:clrTo>
            </a:clrChange>
          </a:blip>
          <a:srcRect l="8354" r="10896" b="7416"/>
          <a:stretch>
            <a:fillRect/>
          </a:stretch>
        </p:blipFill>
        <p:spPr bwMode="auto">
          <a:xfrm>
            <a:off x="228600" y="6248400"/>
            <a:ext cx="892175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97" r:id="rId1"/>
    <p:sldLayoutId id="2147484098" r:id="rId2"/>
    <p:sldLayoutId id="2147484099" r:id="rId3"/>
    <p:sldLayoutId id="2147484100" r:id="rId4"/>
    <p:sldLayoutId id="2147484101" r:id="rId5"/>
    <p:sldLayoutId id="2147484102" r:id="rId6"/>
    <p:sldLayoutId id="2147484103" r:id="rId7"/>
    <p:sldLayoutId id="2147484104" r:id="rId8"/>
    <p:sldLayoutId id="2147484105" r:id="rId9"/>
    <p:sldLayoutId id="2147484106" r:id="rId10"/>
    <p:sldLayoutId id="2147484107" r:id="rId11"/>
    <p:sldLayoutId id="2147484108" r:id="rId12"/>
  </p:sldLayoutIdLst>
  <p:hf hdr="0" ftr="0"/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11488B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11488B"/>
          </a:solidFill>
          <a:latin typeface="Gill Sans MT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9BBB5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064A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Use of Student Transcript Data to Inform Financial Aid Analysis at the National Level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371600" y="1143000"/>
            <a:ext cx="6400800" cy="2286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Postsecondary Education Transcript Study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371600" y="2514600"/>
            <a:ext cx="6400800" cy="1509712"/>
          </a:xfrm>
        </p:spPr>
        <p:txBody>
          <a:bodyPr/>
          <a:lstStyle/>
          <a:p>
            <a:r>
              <a:rPr lang="en-US" dirty="0" smtClean="0"/>
              <a:t>Jennifer Wine</a:t>
            </a:r>
          </a:p>
          <a:p>
            <a:r>
              <a:rPr lang="en-US" dirty="0" smtClean="0"/>
              <a:t>RTI International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Overview of the Postsecondary Education Transcript Study</a:t>
            </a:r>
          </a:p>
          <a:p>
            <a:r>
              <a:rPr lang="en-US" dirty="0" smtClean="0"/>
              <a:t>Transcript data collection</a:t>
            </a:r>
          </a:p>
          <a:p>
            <a:r>
              <a:rPr lang="en-US" dirty="0" smtClean="0"/>
              <a:t>Possible uses for financial aid analysis:</a:t>
            </a:r>
          </a:p>
          <a:p>
            <a:pPr lvl="1"/>
            <a:r>
              <a:rPr lang="en-US" dirty="0" smtClean="0"/>
              <a:t>Time to degree example</a:t>
            </a:r>
          </a:p>
          <a:p>
            <a:pPr lvl="1"/>
            <a:r>
              <a:rPr lang="en-US" dirty="0" smtClean="0"/>
              <a:t>Cumulative federal loans and Pell grants example</a:t>
            </a:r>
          </a:p>
          <a:p>
            <a:r>
              <a:rPr lang="en-US" dirty="0" smtClean="0"/>
              <a:t>Conclusion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June 2011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National Postsecondary Student Aid Study (NPSAS)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610585-AFB7-4989-890F-EFB0ED725D8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16389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1800"/>
              </a:spcBef>
            </a:pPr>
            <a:r>
              <a:rPr lang="en-US" sz="2200" smtClean="0"/>
              <a:t>Periodic cross-sectional study of students enrolled in postsecondary education, at all levels, in a specific financial aid year</a:t>
            </a:r>
          </a:p>
          <a:p>
            <a:pPr eaLnBrk="1" hangingPunct="1">
              <a:spcBef>
                <a:spcPts val="1800"/>
              </a:spcBef>
            </a:pPr>
            <a:r>
              <a:rPr lang="en-US" sz="2200" smtClean="0"/>
              <a:t>Sponsored by the National Center for Education Statistics (NCES) in the Institute of Education Sciences, U S Department of Education </a:t>
            </a:r>
          </a:p>
          <a:p>
            <a:pPr eaLnBrk="1" hangingPunct="1">
              <a:spcBef>
                <a:spcPts val="1800"/>
              </a:spcBef>
            </a:pPr>
            <a:r>
              <a:rPr lang="en-US" sz="2200" smtClean="0"/>
              <a:t>Authorized by the Higher Education Opportunity Act of 2008, 20 U.S.C. § 1015(d) which charges NCES with collecting information from aid recipients in the United States</a:t>
            </a:r>
          </a:p>
          <a:p>
            <a:pPr eaLnBrk="1" hangingPunct="1">
              <a:spcBef>
                <a:spcPts val="1800"/>
              </a:spcBef>
            </a:pPr>
            <a:r>
              <a:rPr lang="en-US" sz="2200" smtClean="0"/>
              <a:t>Serves as the base year study for two longitudinal cohort studies, the Beginning Postsecondary Students (BPS) and the Baccalaureate and Beyond (B&amp;B) longitudinal studies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Main Purpose of NPSAS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686800" cy="4191000"/>
          </a:xfrm>
        </p:spPr>
        <p:txBody>
          <a:bodyPr/>
          <a:lstStyle/>
          <a:p>
            <a:pPr indent="0" eaLnBrk="1" hangingPunct="1">
              <a:buFont typeface="Wingdings 2" pitchFamily="18" charset="2"/>
              <a:buNone/>
              <a:defRPr/>
            </a:pPr>
            <a:r>
              <a:rPr lang="en-US" sz="2400" dirty="0" smtClean="0"/>
              <a:t>To understand how students and their families finance postsecondary education, NPSAS provides data on:</a:t>
            </a:r>
          </a:p>
          <a:p>
            <a:pPr lvl="1" eaLnBrk="1" hangingPunct="1">
              <a:defRPr/>
            </a:pPr>
            <a:r>
              <a:rPr lang="en-US" sz="2000" dirty="0" smtClean="0"/>
              <a:t>Current costs of postsecondary education </a:t>
            </a:r>
          </a:p>
          <a:p>
            <a:pPr lvl="1" eaLnBrk="1" hangingPunct="1">
              <a:defRPr/>
            </a:pPr>
            <a:r>
              <a:rPr lang="en-US" sz="2000" dirty="0" smtClean="0"/>
              <a:t>Resources used by students to meet those costs, including financial aid,  employment, and family support</a:t>
            </a:r>
          </a:p>
          <a:p>
            <a:pPr lvl="1" eaLnBrk="1" hangingPunct="1">
              <a:defRPr/>
            </a:pPr>
            <a:r>
              <a:rPr lang="en-US" sz="2000" dirty="0" smtClean="0"/>
              <a:t>The student, including their enrollment status and history,  education experiences,  and background</a:t>
            </a:r>
          </a:p>
          <a:p>
            <a:pPr lvl="1" eaLnBrk="1" hangingPunct="1">
              <a:defRPr/>
            </a:pPr>
            <a:r>
              <a:rPr lang="en-US" sz="2000" dirty="0" smtClean="0"/>
              <a:t>Issues specific to the longitudinal cohort studies, such as goals, education and career plans, and decision making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9327F9-62E2-405B-A229-A507433913E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Beginning Postsecondary Students Longitudinal Study (BPS)</a:t>
            </a:r>
            <a:r>
              <a:rPr lang="en-US" baseline="30000" dirty="0" smtClean="0"/>
              <a:t>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en-US" sz="2200" dirty="0" smtClean="0"/>
              <a:t>Follows a cohort of first time college students who, in their first year of postsecondary education, were enrolled in an academic program, in at least one course for credit, or in a vocational program requiring 3+ months or 300 clock hours of instruction</a:t>
            </a:r>
          </a:p>
          <a:p>
            <a:pPr eaLnBrk="1" hangingPunct="1">
              <a:defRPr/>
            </a:pPr>
            <a:r>
              <a:rPr lang="en-US" sz="2200" dirty="0" smtClean="0"/>
              <a:t>Data collections occur in their first, third, and sixth academic years following admission</a:t>
            </a:r>
          </a:p>
          <a:p>
            <a:pPr marL="365760" indent="-283464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/>
              <a:t>BPS:2004 cohort:  </a:t>
            </a:r>
          </a:p>
          <a:p>
            <a:pPr marL="640398" lvl="1" indent="-283464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/>
              <a:t>About 18,600 traditional and nontraditional age students who first enrolled at Title IV-eligible postsecondary institutions during the 2003-04 academic year</a:t>
            </a:r>
          </a:p>
          <a:p>
            <a:pPr marL="640398" lvl="1" indent="-283464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/>
              <a:t>Data collection occurred in 2004, 2006, and 2009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sz="2200" dirty="0" smtClean="0"/>
          </a:p>
          <a:p>
            <a:pPr eaLnBrk="1" hangingPunct="1">
              <a:defRPr/>
            </a:pPr>
            <a:endParaRPr lang="en-US" sz="2200" dirty="0" smtClean="0"/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367B97-E48B-441D-8C85-3808C873619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18438" name="TextBox 4"/>
          <p:cNvSpPr txBox="1">
            <a:spLocks noChangeArrowheads="1"/>
          </p:cNvSpPr>
          <p:nvPr/>
        </p:nvSpPr>
        <p:spPr bwMode="auto">
          <a:xfrm>
            <a:off x="533400" y="5943600"/>
            <a:ext cx="2174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900" baseline="30000"/>
              <a:t>1</a:t>
            </a:r>
            <a:r>
              <a:rPr lang="en-US" sz="900"/>
              <a:t>http://nces.ed.gov/surveys/bps/</a:t>
            </a:r>
          </a:p>
          <a:p>
            <a:endParaRPr lang="en-US" sz="9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Main Purpose of BPS</a:t>
            </a:r>
            <a:endParaRPr lang="en-US" baseline="30000" dirty="0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35052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dirty="0" smtClean="0"/>
              <a:t>Understand topics related to:</a:t>
            </a:r>
          </a:p>
          <a:p>
            <a:pPr lvl="1" eaLnBrk="1" hangingPunct="1">
              <a:defRPr/>
            </a:pPr>
            <a:r>
              <a:rPr lang="en-US" sz="2400" dirty="0" smtClean="0"/>
              <a:t>Persistence,  transfer,  and degree attainment in postsecondary education</a:t>
            </a:r>
          </a:p>
          <a:p>
            <a:pPr lvl="1" eaLnBrk="1" hangingPunct="1">
              <a:defRPr/>
            </a:pPr>
            <a:r>
              <a:rPr lang="en-US" sz="2400" dirty="0" smtClean="0"/>
              <a:t>Costs and financing of postsecondary education</a:t>
            </a:r>
          </a:p>
          <a:p>
            <a:pPr lvl="1" eaLnBrk="1" hangingPunct="1">
              <a:defRPr/>
            </a:pPr>
            <a:r>
              <a:rPr lang="en-US" sz="2400" dirty="0" smtClean="0"/>
              <a:t>Employment and job change</a:t>
            </a:r>
          </a:p>
          <a:p>
            <a:pPr lvl="1" eaLnBrk="1" hangingPunct="1">
              <a:defRPr/>
            </a:pPr>
            <a:r>
              <a:rPr lang="en-US" sz="2400" dirty="0" smtClean="0"/>
              <a:t>Finances and debt</a:t>
            </a:r>
          </a:p>
          <a:p>
            <a:pPr lvl="1" eaLnBrk="1" hangingPunct="1">
              <a:defRPr/>
            </a:pPr>
            <a:r>
              <a:rPr lang="en-US" sz="2400" dirty="0" smtClean="0"/>
              <a:t>Career and personal goals, family status, civic participation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n-US" dirty="0" smtClean="0"/>
          </a:p>
          <a:p>
            <a:pPr marL="365760" indent="-283464" eaLnBrk="1" fontAlgn="auto" hangingPunct="1">
              <a:lnSpc>
                <a:spcPct val="1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  <a:p>
            <a:pPr marL="365760" indent="-283464" eaLnBrk="1" fontAlgn="auto" hangingPunct="1">
              <a:lnSpc>
                <a:spcPct val="1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46D9AD-37AB-4298-8FD9-09DB465B8817}" type="slidenum">
              <a:rPr lang="en-US"/>
              <a:pPr>
                <a:defRPr/>
              </a:pPr>
              <a:t>7</a:t>
            </a:fld>
            <a:endParaRPr lang="en-US"/>
          </a:p>
        </p:txBody>
      </p:sp>
      <p:pic>
        <p:nvPicPr>
          <p:cNvPr id="4" name="Picture 7" descr="logo-bps-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5029200"/>
            <a:ext cx="1009650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Baccalaureate and Beyond Longitudinal Study (B&amp;B:08)</a:t>
            </a:r>
            <a:r>
              <a:rPr lang="en-US" baseline="30000" dirty="0" smtClean="0"/>
              <a:t>1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2B20AE-BB13-43AB-B941-1226F0F1070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609600" y="5867400"/>
            <a:ext cx="1836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baseline="30000"/>
              <a:t>1</a:t>
            </a:r>
            <a:r>
              <a:rPr lang="en-US" sz="900"/>
              <a:t>http://nces.ed.gov/surveys/b&amp;b/</a:t>
            </a:r>
          </a:p>
          <a:p>
            <a:endParaRPr lang="en-US" sz="90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dirty="0" smtClean="0"/>
              <a:t>Follows a cohort of new baccalaureate degree recipients attending Title IV-eligible institutions. </a:t>
            </a:r>
          </a:p>
          <a:p>
            <a:pPr eaLnBrk="1" hangingPunct="1">
              <a:defRPr/>
            </a:pPr>
            <a:r>
              <a:rPr lang="en-US" sz="2400" dirty="0" smtClean="0"/>
              <a:t>Data collections occur in their last year of college and their first and fourth years after completing degree requirements.</a:t>
            </a:r>
          </a:p>
          <a:p>
            <a:pPr marL="365760" indent="-283464" eaLnBrk="1" fontAlgn="auto" hangingPunct="1">
              <a:lnSpc>
                <a:spcPct val="11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/>
              <a:t>B&amp;B:08 cohort:  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1800" dirty="0" smtClean="0"/>
              <a:t>About 18,500 students who completed requirements for the bachelor’s degree at Title IV-eligible postsecondary institutions during the 2007-08 academic year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en-US" sz="1800" dirty="0" smtClean="0"/>
              <a:t>Students were interviewed in 2008 and 2009, and will be interviewed again in 2012</a:t>
            </a:r>
          </a:p>
          <a:p>
            <a:pPr eaLnBrk="1" hangingPunct="1">
              <a:defRPr/>
            </a:pPr>
            <a:endParaRPr lang="en-US" sz="2200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en-US" sz="2200" dirty="0" smtClean="0"/>
          </a:p>
          <a:p>
            <a:pPr eaLnBrk="1" hangingPunct="1"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Purpose of B&amp;B</a:t>
            </a:r>
            <a:endParaRPr lang="en-US" baseline="30000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B69C23-FD6B-4A41-AA3F-2B180DC5B269}" type="slidenum">
              <a:rPr lang="en-US"/>
              <a:pPr>
                <a:defRPr/>
              </a:pPr>
              <a:t>9</a:t>
            </a:fld>
            <a:endParaRPr lang="en-US"/>
          </a:p>
        </p:txBody>
      </p:sp>
      <p:pic>
        <p:nvPicPr>
          <p:cNvPr id="4" name="Picture 6" descr="logo-b-b-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953000"/>
            <a:ext cx="1117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Box 4"/>
          <p:cNvSpPr txBox="1">
            <a:spLocks noChangeArrowheads="1"/>
          </p:cNvSpPr>
          <p:nvPr/>
        </p:nvSpPr>
        <p:spPr bwMode="auto">
          <a:xfrm>
            <a:off x="914400" y="5181600"/>
            <a:ext cx="1836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baseline="30000"/>
              <a:t>1</a:t>
            </a:r>
            <a:r>
              <a:rPr lang="en-US" sz="900"/>
              <a:t>http://nces.ed.gov/surveys/b&amp;b/</a:t>
            </a:r>
          </a:p>
          <a:p>
            <a:endParaRPr lang="en-US" sz="900"/>
          </a:p>
        </p:txBody>
      </p:sp>
      <p:sp>
        <p:nvSpPr>
          <p:cNvPr id="21511" name="Content Placeholder 7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3657600"/>
          </a:xfrm>
        </p:spPr>
        <p:txBody>
          <a:bodyPr/>
          <a:lstStyle/>
          <a:p>
            <a:pPr eaLnBrk="1" hangingPunct="1"/>
            <a:r>
              <a:rPr lang="en-US" smtClean="0"/>
              <a:t>Understand topics related to graduates’:</a:t>
            </a:r>
          </a:p>
          <a:p>
            <a:pPr lvl="1" eaLnBrk="1" hangingPunct="1"/>
            <a:r>
              <a:rPr lang="en-US" smtClean="0"/>
              <a:t>Postsecondary education up to degree award</a:t>
            </a:r>
          </a:p>
          <a:p>
            <a:pPr lvl="1" eaLnBrk="1" hangingPunct="1"/>
            <a:r>
              <a:rPr lang="en-US" smtClean="0"/>
              <a:t>Post-baccalaureate education and education plans</a:t>
            </a:r>
          </a:p>
          <a:p>
            <a:pPr lvl="1" eaLnBrk="1" hangingPunct="1"/>
            <a:r>
              <a:rPr lang="en-US" smtClean="0"/>
              <a:t>Employment, career plans and decision making</a:t>
            </a:r>
          </a:p>
          <a:p>
            <a:pPr lvl="1" eaLnBrk="1" hangingPunct="1"/>
            <a:r>
              <a:rPr lang="en-US" smtClean="0"/>
              <a:t>Family status, civic participation, and other life experiences since leaving college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Sources of Data for NPSAS, BPS:04, and B&amp;B:08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Student record abstraction during first year (BPS) or last year (B&amp;B) of enrollment at the base-year institution only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Student interviews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Administrative record matching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smtClean="0"/>
              <a:t>Central Processing System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smtClean="0"/>
              <a:t>National Student Loan Data System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smtClean="0"/>
              <a:t>ACT, SAT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smtClean="0"/>
              <a:t>National Student Clearinghouse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/>
              <a:t>Transcripts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smtClean="0"/>
              <a:t>BPS:04:  Transcripts were requested from all institutions attended since the first year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dirty="0" smtClean="0"/>
              <a:t>B&amp;B:08:  Transcripts were requested only from institutions awarding the bachelor’s degree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869E8-ACAE-4BE7-99CD-AF0C7109E4CB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Postsecondary Education Transcript Study (PETS:09)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229600" cy="4572000"/>
          </a:xfrm>
        </p:spPr>
        <p:txBody>
          <a:bodyPr/>
          <a:lstStyle/>
          <a:p>
            <a:pPr eaLnBrk="1" hangingPunct="1"/>
            <a:r>
              <a:rPr lang="en-US" sz="2600" smtClean="0"/>
              <a:t>Transcript collection for BPS:04 and B&amp;B:08 combined as the Postsecondary Education Transcript Study (PETS:09) to maximize efficiency and minimize burden on participating institutions</a:t>
            </a:r>
          </a:p>
          <a:p>
            <a:pPr eaLnBrk="1" hangingPunct="1"/>
            <a:r>
              <a:rPr lang="en-US" sz="2600" smtClean="0"/>
              <a:t>BPS:04:  </a:t>
            </a:r>
          </a:p>
          <a:p>
            <a:pPr lvl="1" eaLnBrk="1" hangingPunct="1"/>
            <a:r>
              <a:rPr lang="en-US" sz="2200" smtClean="0"/>
              <a:t>Collected transcripts from about 87 percent of institutions for about 87 percent of students</a:t>
            </a:r>
          </a:p>
          <a:p>
            <a:pPr eaLnBrk="1" hangingPunct="1"/>
            <a:r>
              <a:rPr lang="en-US" sz="2600" smtClean="0"/>
              <a:t>B&amp;B:08:</a:t>
            </a:r>
          </a:p>
          <a:p>
            <a:pPr lvl="1" eaLnBrk="1" hangingPunct="1"/>
            <a:r>
              <a:rPr lang="en-US" sz="2200" smtClean="0"/>
              <a:t>Collected transcripts from about 93 percent of institutions for about 94 percent of students</a:t>
            </a:r>
          </a:p>
          <a:p>
            <a:pPr eaLnBrk="1" hangingPunct="1"/>
            <a:endParaRPr lang="en-US" sz="280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A117B0-6707-43BC-82E1-06A90F63B7E3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6400800" cy="2286000"/>
          </a:xfrm>
        </p:spPr>
        <p:txBody>
          <a:bodyPr/>
          <a:lstStyle/>
          <a:p>
            <a:pPr eaLnBrk="1" hangingPunct="1"/>
            <a:r>
              <a:rPr lang="en-US" dirty="0" smtClean="0"/>
              <a:t>Transcript Data Collection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05088"/>
            <a:ext cx="6400800" cy="1509712"/>
          </a:xfrm>
        </p:spPr>
        <p:txBody>
          <a:bodyPr/>
          <a:lstStyle/>
          <a:p>
            <a:r>
              <a:rPr lang="en-US" dirty="0" smtClean="0"/>
              <a:t>Michael Bryan</a:t>
            </a:r>
          </a:p>
          <a:p>
            <a:r>
              <a:rPr lang="en-US" dirty="0" smtClean="0"/>
              <a:t>RTI International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7" name="Picture 6" descr="UofDurham_trans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5456258" cy="64314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6" name="Content Placeholder 5" descr="Catalog_Cov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8800" y="0"/>
            <a:ext cx="5638800" cy="63387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76200"/>
            <a:ext cx="9144000" cy="1447800"/>
          </a:xfrm>
        </p:spPr>
        <p:txBody>
          <a:bodyPr/>
          <a:lstStyle/>
          <a:p>
            <a:r>
              <a:rPr lang="en-US" dirty="0" smtClean="0"/>
              <a:t>Transcript Data Collection</a:t>
            </a:r>
            <a:endParaRPr lang="en-US" dirty="0"/>
          </a:p>
        </p:txBody>
      </p:sp>
      <p:pic>
        <p:nvPicPr>
          <p:cNvPr id="6" name="Content Placeholder 5" descr="Catalog_Cov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58495">
            <a:off x="5271701" y="982106"/>
            <a:ext cx="2614583" cy="2939128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7" name="Picture 6" descr="UofDurham_trans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94394">
            <a:off x="886570" y="1060470"/>
            <a:ext cx="2599709" cy="3064373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9177338" cy="2784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Transcript Data Collection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534400" cy="4572000"/>
          </a:xfrm>
        </p:spPr>
        <p:txBody>
          <a:bodyPr/>
          <a:lstStyle/>
          <a:p>
            <a:r>
              <a:rPr lang="en-US" dirty="0" smtClean="0"/>
              <a:t>Organized by common types of transcript data</a:t>
            </a:r>
          </a:p>
          <a:p>
            <a:pPr lvl="1"/>
            <a:r>
              <a:rPr lang="en-US" dirty="0" smtClean="0"/>
              <a:t>Case Info</a:t>
            </a:r>
          </a:p>
          <a:p>
            <a:pPr lvl="1"/>
            <a:r>
              <a:rPr lang="en-US" dirty="0" smtClean="0"/>
              <a:t>Schools/Terms</a:t>
            </a:r>
          </a:p>
          <a:p>
            <a:pPr lvl="1"/>
            <a:r>
              <a:rPr lang="en-US" dirty="0" smtClean="0"/>
              <a:t>Academics</a:t>
            </a:r>
          </a:p>
          <a:p>
            <a:r>
              <a:rPr lang="en-US" dirty="0" smtClean="0"/>
              <a:t>Data coded using familiar systems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Classification of Instructional Programs (CIP)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Majors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Courses (modified CIP)</a:t>
            </a:r>
          </a:p>
          <a:p>
            <a:pPr lvl="1"/>
            <a:r>
              <a:rPr lang="en-US" dirty="0" smtClean="0"/>
              <a:t>Integrated Postsecondary Education Data System (IPEDS)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276600" y="2133600"/>
            <a:ext cx="3810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39763" marR="0" lvl="1" indent="-236538" algn="l" defTabSz="914400" rtl="0" eaLnBrk="1" fontAlgn="base" latinLnBrk="0" hangingPunct="1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Tests</a:t>
            </a:r>
          </a:p>
          <a:p>
            <a:pPr marL="639763" marR="0" lvl="1" indent="-236538" algn="l" defTabSz="914400" rtl="0" eaLnBrk="1" fontAlgn="base" latinLnBrk="0" hangingPunct="1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Degrees/Majors</a:t>
            </a:r>
          </a:p>
          <a:p>
            <a:pPr marL="639763" marR="0" lvl="1" indent="-236538" algn="l" defTabSz="914400" rtl="0" eaLnBrk="1" fontAlgn="base" latinLnBrk="0" hangingPunct="1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tabLst/>
              <a:defRPr/>
            </a:pPr>
            <a:r>
              <a:rPr lang="en-US" sz="2800" dirty="0" smtClean="0">
                <a:latin typeface="+mn-lt"/>
                <a:ea typeface="+mn-ea"/>
              </a:rPr>
              <a:t>Courses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Derived Variables—Continued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June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3FBAF-26B2-4BEB-943D-0396AAEC0FD3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90600" y="5943600"/>
            <a:ext cx="2286000" cy="230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83464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4F81BD"/>
              </a:buClr>
              <a:buSzPct val="80000"/>
              <a:defRPr/>
            </a:pPr>
            <a:r>
              <a:rPr lang="en-US" sz="900" baseline="30000" dirty="0">
                <a:solidFill>
                  <a:prstClr val="black"/>
                </a:solidFill>
                <a:latin typeface="Gill Sans MT"/>
                <a:ea typeface="+mn-ea"/>
              </a:rPr>
              <a:t>1 </a:t>
            </a:r>
            <a:r>
              <a:rPr lang="en-US" sz="900" dirty="0">
                <a:solidFill>
                  <a:prstClr val="black"/>
                </a:solidFill>
                <a:latin typeface="Gill Sans MT"/>
                <a:ea typeface="+mn-ea"/>
              </a:rPr>
              <a:t>http://www.collegesource.org/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95686" y="2971800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rgbClr val="003F82"/>
                </a:solidFill>
              </a:rPr>
              <a:t>-</a:t>
            </a:r>
            <a:endParaRPr lang="en-US" sz="6000" dirty="0">
              <a:solidFill>
                <a:srgbClr val="003F8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89172" y="3048000"/>
            <a:ext cx="6335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rgbClr val="003F82"/>
                </a:solidFill>
              </a:rPr>
              <a:t>=</a:t>
            </a:r>
            <a:endParaRPr lang="en-US" sz="6000" dirty="0">
              <a:solidFill>
                <a:srgbClr val="003F82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09600" y="3104536"/>
          <a:ext cx="2209800" cy="934064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{E929F9F4-4A8F-4326-A1B4-22849713DDAB}</a:tableStyleId>
              </a:tblPr>
              <a:tblGrid>
                <a:gridCol w="2209800"/>
              </a:tblGrid>
              <a:tr h="934064">
                <a:tc>
                  <a:txBody>
                    <a:bodyPr/>
                    <a:lstStyle/>
                    <a:p>
                      <a:r>
                        <a:rPr lang="en-US" dirty="0" smtClean="0"/>
                        <a:t>Date of bachelor’s degree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3581400" y="3092524"/>
          <a:ext cx="2133600" cy="946076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{E929F9F4-4A8F-4326-A1B4-22849713DDAB}</a:tableStyleId>
              </a:tblPr>
              <a:tblGrid>
                <a:gridCol w="2133600"/>
              </a:tblGrid>
              <a:tr h="946076">
                <a:tc>
                  <a:txBody>
                    <a:bodyPr/>
                    <a:lstStyle/>
                    <a:p>
                      <a:r>
                        <a:rPr lang="en-US" dirty="0" smtClean="0"/>
                        <a:t>Date of first</a:t>
                      </a:r>
                      <a:r>
                        <a:rPr lang="en-US" baseline="0" dirty="0" smtClean="0"/>
                        <a:t> postsecondary</a:t>
                      </a:r>
                      <a:r>
                        <a:rPr lang="en-US" dirty="0" smtClean="0"/>
                        <a:t> enrollment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651172" y="3106058"/>
          <a:ext cx="1730828" cy="932542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{8FD4443E-F989-4FC4-A0C8-D5A2AF1F390B}</a:tableStyleId>
              </a:tblPr>
              <a:tblGrid>
                <a:gridCol w="1730828"/>
              </a:tblGrid>
              <a:tr h="932542">
                <a:tc>
                  <a:txBody>
                    <a:bodyPr/>
                    <a:lstStyle/>
                    <a:p>
                      <a:r>
                        <a:rPr lang="en-US" dirty="0" smtClean="0"/>
                        <a:t>Elapsed time to bachelor’s degree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1447800"/>
            <a:ext cx="9144000" cy="523220"/>
          </a:xfrm>
          <a:prstGeom prst="rect">
            <a:avLst/>
          </a:prstGeom>
          <a:solidFill>
            <a:srgbClr val="C0CADD"/>
          </a:solidFill>
          <a:ln>
            <a:noFill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Concept: Elapsed time to bachelor’s degree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PETS topic areas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1500" y="1828800"/>
          <a:ext cx="8001000" cy="3575685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3384467"/>
                <a:gridCol w="1702130"/>
                <a:gridCol w="1707077"/>
                <a:gridCol w="1040638"/>
                <a:gridCol w="166688"/>
              </a:tblGrid>
              <a:tr h="685800">
                <a:tc>
                  <a:txBody>
                    <a:bodyPr/>
                    <a:lstStyle/>
                    <a:p>
                      <a:pPr marL="177800" indent="0" algn="l" fontAlgn="b"/>
                      <a:r>
                        <a:rPr lang="en-US" sz="1800" b="0" i="0" u="none" strike="noStrike" dirty="0">
                          <a:latin typeface="+mn-lt"/>
                        </a:rPr>
                        <a:t>Section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latin typeface="+mn-lt"/>
                        </a:rPr>
                        <a:t>Number of </a:t>
                      </a:r>
                      <a:r>
                        <a:rPr lang="en-US" sz="1800" b="0" i="0" u="none" strike="noStrike" dirty="0" smtClean="0">
                          <a:latin typeface="+mn-lt"/>
                        </a:rPr>
                        <a:t/>
                      </a:r>
                      <a:br>
                        <a:rPr lang="en-US" sz="1800" b="0" i="0" u="none" strike="noStrike" dirty="0" smtClean="0">
                          <a:latin typeface="+mn-lt"/>
                        </a:rPr>
                      </a:br>
                      <a:r>
                        <a:rPr lang="en-US" sz="1800" b="0" i="0" u="none" strike="noStrike" dirty="0" smtClean="0">
                          <a:latin typeface="+mn-lt"/>
                        </a:rPr>
                        <a:t>“direct pull” </a:t>
                      </a:r>
                      <a:br>
                        <a:rPr lang="en-US" sz="1800" b="0" i="0" u="none" strike="noStrike" dirty="0" smtClean="0">
                          <a:latin typeface="+mn-lt"/>
                        </a:rPr>
                      </a:br>
                      <a:r>
                        <a:rPr lang="en-US" sz="1800" b="0" i="0" u="none" strike="noStrike" dirty="0" smtClean="0">
                          <a:latin typeface="+mn-lt"/>
                        </a:rPr>
                        <a:t>variables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latin typeface="+mn-lt"/>
                        </a:rPr>
                        <a:t>Number of </a:t>
                      </a:r>
                      <a:br>
                        <a:rPr lang="en-US" sz="1800" b="0" i="0" u="none" strike="noStrike" dirty="0">
                          <a:latin typeface="+mn-lt"/>
                        </a:rPr>
                      </a:br>
                      <a:r>
                        <a:rPr lang="en-US" sz="1800" b="0" i="0" u="none" strike="noStrike" dirty="0">
                          <a:latin typeface="+mn-lt"/>
                        </a:rPr>
                        <a:t>derived </a:t>
                      </a:r>
                      <a:r>
                        <a:rPr lang="en-US" sz="1800" b="0" i="0" u="none" strike="noStrike" dirty="0" smtClean="0">
                          <a:latin typeface="+mn-lt"/>
                        </a:rPr>
                        <a:t/>
                      </a:r>
                      <a:br>
                        <a:rPr lang="en-US" sz="1800" b="0" i="0" u="none" strike="noStrike" dirty="0" smtClean="0">
                          <a:latin typeface="+mn-lt"/>
                        </a:rPr>
                      </a:br>
                      <a:r>
                        <a:rPr lang="en-US" sz="1800" b="0" i="0" u="none" strike="noStrike" dirty="0" smtClean="0">
                          <a:latin typeface="+mn-lt"/>
                        </a:rPr>
                        <a:t>variables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latin typeface="+mn-lt"/>
                        </a:rPr>
                        <a:t>Total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571500" indent="0" algn="l" fontAlgn="b"/>
                      <a:r>
                        <a:rPr lang="en-US" sz="1800" u="none" strike="noStrike" dirty="0">
                          <a:latin typeface="+mn-lt"/>
                        </a:rPr>
                        <a:t>Total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140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472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612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ctr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1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+mn-lt"/>
                        </a:rPr>
                        <a:t>Institutional characteristics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71450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29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21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50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+mn-lt"/>
                        </a:rPr>
                        <a:t>Coursework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71450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55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302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357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+mn-lt"/>
                        </a:rPr>
                        <a:t>Pre-college information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71450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14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+mn-lt"/>
                        </a:rPr>
                        <a:t>Degree </a:t>
                      </a:r>
                      <a:r>
                        <a:rPr lang="en-US" sz="1800" u="none" strike="noStrike" dirty="0" smtClean="0">
                          <a:latin typeface="+mn-lt"/>
                        </a:rPr>
                        <a:t>and awards information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71450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48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76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+mn-lt"/>
                        </a:rPr>
                        <a:t>Enrollment and attendance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71450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24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chemeClr val="dk1"/>
                          </a:solidFill>
                          <a:latin typeface="+mn-lt"/>
                        </a:rPr>
                        <a:t>54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78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+mn-lt"/>
                        </a:rPr>
                        <a:t>Transfer history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171450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smtClean="0">
                          <a:latin typeface="+mn-lt"/>
                        </a:rPr>
                        <a:t>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variables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June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5F984-154A-4F1E-99E4-66CAD5E8DAEF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1776477"/>
          <a:ext cx="8229600" cy="3609847"/>
        </p:xfrm>
        <a:graphic>
          <a:graphicData uri="http://schemas.openxmlformats.org/drawingml/2006/table">
            <a:tbl>
              <a:tblPr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{91EBBBCC-DAD2-459C-BE2E-F6DE35CF9A28}</a:tableStyleId>
              </a:tblPr>
              <a:tblGrid>
                <a:gridCol w="4114800"/>
                <a:gridCol w="4114800"/>
              </a:tblGrid>
              <a:tr h="40148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Time and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 credits to degree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Income and dependency status</a:t>
                      </a:r>
                    </a:p>
                  </a:txBody>
                  <a:tcPr marL="9525" marR="9525" marT="9525" marB="0" anchor="b"/>
                </a:tc>
              </a:tr>
              <a:tr h="40148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Remedial or developmental courses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Tuition and Fees, by institution type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0148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Transfer percentages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Attendance intensity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10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Transfer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 institution relationships (e.g. selectivity, level)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Received federal aid,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 grants, loans, other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10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Credits and GPA in course subject clusters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Institution characteristics  (e.g. level, control)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10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Program of study (e.g.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 BA, AA, certificate)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Hours worked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10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AP and other non-course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credits earned 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Student characteristics (e.g. race, ethnicity)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10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Number of </a:t>
                      </a:r>
                      <a:r>
                        <a:rPr lang="en-US" sz="1400" b="0" i="0" u="none" strike="noStrike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terms enrolled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3F82"/>
                          </a:solidFill>
                          <a:latin typeface="Calibri" pitchFamily="34" charset="0"/>
                        </a:rPr>
                        <a:t>Dependency status</a:t>
                      </a:r>
                      <a:endParaRPr lang="en-US" sz="1400" b="0" i="0" u="none" strike="noStrike" dirty="0">
                        <a:solidFill>
                          <a:srgbClr val="003F82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>
          <a:xfrm>
            <a:off x="1371600" y="1447800"/>
            <a:ext cx="6400800" cy="2286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Possible Uses of Transcript data for Financial Aid Analysis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514600"/>
            <a:ext cx="6400800" cy="1509712"/>
          </a:xfrm>
        </p:spPr>
        <p:txBody>
          <a:bodyPr/>
          <a:lstStyle/>
          <a:p>
            <a:r>
              <a:rPr lang="en-US" dirty="0" smtClean="0"/>
              <a:t>Sean Simone</a:t>
            </a:r>
          </a:p>
          <a:p>
            <a:r>
              <a:rPr lang="en-US" dirty="0" smtClean="0"/>
              <a:t>National Center for Education Statistics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Time to Degree Example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0"/>
            <a:ext cx="6496050" cy="6877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0"/>
            <a:ext cx="6496050" cy="6877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81000" y="76200"/>
            <a:ext cx="8686800" cy="1446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Average months elapsed to degree attainment or non-attainment for first-time beginning undergraduate students in 2003-04, by degree level, transfer status, and enrollment continuity: 2003-04 through 2008-09.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0"/>
            <a:ext cx="6496050" cy="6877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228600"/>
            <a:ext cx="6659563" cy="23923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0"/>
            <a:ext cx="6496050" cy="6877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52400"/>
            <a:ext cx="8335963" cy="6316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419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0"/>
            <a:ext cx="6496050" cy="6877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029325" y="990600"/>
            <a:ext cx="762000" cy="2819400"/>
          </a:xfrm>
          <a:prstGeom prst="rect">
            <a:avLst/>
          </a:prstGeom>
          <a:noFill/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975" y="0"/>
            <a:ext cx="6496050" cy="6877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029325" y="990600"/>
            <a:ext cx="762000" cy="2819400"/>
          </a:xfrm>
          <a:prstGeom prst="rect">
            <a:avLst/>
          </a:prstGeom>
          <a:noFill/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52400"/>
            <a:ext cx="8564563" cy="6499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Cumulative Loans &amp;</a:t>
            </a:r>
            <a:br>
              <a:rPr lang="en-US" smtClean="0"/>
            </a:br>
            <a:r>
              <a:rPr lang="en-US" smtClean="0"/>
              <a:t>Pell Grants Example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57200" y="152400"/>
            <a:ext cx="8686800" cy="17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Among first-time beginning undergraduate students in 2003-04 who were enrolled in a bachelor's degree program, percent with cumulative loans, federal loans, and Pell grants and average cumulative loans owed, federal loans owed, and Pell grants by transfer and attainment status: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 useBgFill="1">
        <p:nvSpPr>
          <p:cNvPr id="4" name="TextBox 3"/>
          <p:cNvSpPr txBox="1"/>
          <p:nvPr/>
        </p:nvSpPr>
        <p:spPr>
          <a:xfrm>
            <a:off x="1219200" y="1981200"/>
            <a:ext cx="8686800" cy="43021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Attained Bachelor’s Degree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5943600" y="1752600"/>
            <a:ext cx="762000" cy="3657600"/>
          </a:xfrm>
          <a:prstGeom prst="rect">
            <a:avLst/>
          </a:prstGeom>
          <a:noFill/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638" y="0"/>
            <a:ext cx="8869362" cy="550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637" y="152400"/>
            <a:ext cx="8869363" cy="550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7620000" y="1752600"/>
            <a:ext cx="762000" cy="3657600"/>
          </a:xfrm>
          <a:prstGeom prst="rect">
            <a:avLst/>
          </a:prstGeom>
          <a:noFill/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04800"/>
            <a:ext cx="8869363" cy="550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175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8001000" cy="52863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637" y="228600"/>
            <a:ext cx="8869363" cy="550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175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Data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Availability:  </a:t>
            </a:r>
            <a:r>
              <a:rPr lang="en-US" dirty="0" err="1" smtClean="0"/>
              <a:t>PowerStats</a:t>
            </a:r>
            <a:r>
              <a:rPr lang="en-US" dirty="0" smtClean="0"/>
              <a:t> (nces.ed.gov/</a:t>
            </a:r>
            <a:r>
              <a:rPr lang="en-US" dirty="0" err="1" smtClean="0"/>
              <a:t>datalab</a:t>
            </a:r>
            <a:r>
              <a:rPr lang="en-US" dirty="0" smtClean="0"/>
              <a:t>)</a:t>
            </a:r>
          </a:p>
        </p:txBody>
      </p:sp>
      <p:pic>
        <p:nvPicPr>
          <p:cNvPr id="5" name="Picture 2" descr="C:\Documents and Settings\bshepherd\Desktop\screenshot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658" y="1447800"/>
            <a:ext cx="7403742" cy="48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Availability:  Restricted Use </a:t>
            </a:r>
            <a:r>
              <a:rPr lang="en-US" dirty="0" err="1" smtClean="0"/>
              <a:t>Datafile</a:t>
            </a:r>
            <a:endParaRPr lang="en-US" dirty="0" smtClean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eaLnBrk="1" hangingPunct="1"/>
            <a:r>
              <a:rPr lang="en-US" dirty="0" smtClean="0"/>
              <a:t>Electronic Codebook (ECB)</a:t>
            </a:r>
          </a:p>
          <a:p>
            <a:pPr lvl="1" eaLnBrk="1" hangingPunct="1"/>
            <a:r>
              <a:rPr lang="en-US" dirty="0" smtClean="0"/>
              <a:t>Restricted-use</a:t>
            </a:r>
          </a:p>
          <a:p>
            <a:pPr lvl="1" eaLnBrk="1" hangingPunct="1"/>
            <a:r>
              <a:rPr lang="en-US" dirty="0" smtClean="0"/>
              <a:t>Data at multiple levels (e.g., institute, terms, transcript)</a:t>
            </a:r>
          </a:p>
          <a:p>
            <a:pPr lvl="1" eaLnBrk="1" hangingPunct="1"/>
            <a:r>
              <a:rPr lang="en-US" dirty="0" smtClean="0"/>
              <a:t>B&amp;B:08/09 license holders should have access to transcript data on the same ECB</a:t>
            </a:r>
          </a:p>
          <a:p>
            <a:pPr lvl="1" eaLnBrk="1" hangingPunct="1"/>
            <a:r>
              <a:rPr lang="en-US" dirty="0" smtClean="0"/>
              <a:t>BPS:04/09 license holders will need to apply for a separate license</a:t>
            </a:r>
          </a:p>
          <a:p>
            <a:pPr lvl="1" eaLnBrk="1" hangingPunct="1"/>
            <a:endParaRPr lang="en-US" dirty="0" smtClean="0"/>
          </a:p>
          <a:p>
            <a:pPr lvl="1" eaLnBrk="1" hangingPunct="1"/>
            <a:endParaRPr lang="en-US" dirty="0" smtClean="0"/>
          </a:p>
          <a:p>
            <a:pPr lvl="1"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3894</TotalTime>
  <Words>1254</Words>
  <Application>Microsoft Office PowerPoint</Application>
  <PresentationFormat>On-screen Show (4:3)</PresentationFormat>
  <Paragraphs>254</Paragraphs>
  <Slides>40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Solstice</vt:lpstr>
      <vt:lpstr>Use of Student Transcript Data to Inform Financial Aid Analysis at the National Level</vt:lpstr>
      <vt:lpstr>Postsecondary Education Transcript Study </vt:lpstr>
      <vt:lpstr>Agenda</vt:lpstr>
      <vt:lpstr>National Postsecondary Student Aid Study (NPSAS)</vt:lpstr>
      <vt:lpstr>Main Purpose of NPSAS</vt:lpstr>
      <vt:lpstr>Beginning Postsecondary Students Longitudinal Study (BPS)1</vt:lpstr>
      <vt:lpstr>Main Purpose of BPS</vt:lpstr>
      <vt:lpstr>Baccalaureate and Beyond Longitudinal Study (B&amp;B:08)1</vt:lpstr>
      <vt:lpstr>Purpose of B&amp;B</vt:lpstr>
      <vt:lpstr>Sources of Data for NPSAS, BPS:04, and B&amp;B:08</vt:lpstr>
      <vt:lpstr>Postsecondary Education Transcript Study (PETS:09)</vt:lpstr>
      <vt:lpstr>Transcript Data Collection</vt:lpstr>
      <vt:lpstr>Slide 13</vt:lpstr>
      <vt:lpstr>Slide 14</vt:lpstr>
      <vt:lpstr>Transcript Data Collection</vt:lpstr>
      <vt:lpstr>Transcript Data Collection </vt:lpstr>
      <vt:lpstr>Derived Variables—Continued</vt:lpstr>
      <vt:lpstr>PETS topic areas</vt:lpstr>
      <vt:lpstr>Example variables </vt:lpstr>
      <vt:lpstr>Possible Uses of Transcript data for Financial Aid Analysis</vt:lpstr>
      <vt:lpstr>Time to Degree Example</vt:lpstr>
      <vt:lpstr>Slide 22</vt:lpstr>
      <vt:lpstr>Slide 23</vt:lpstr>
      <vt:lpstr>Slide 24</vt:lpstr>
      <vt:lpstr>Slide 25</vt:lpstr>
      <vt:lpstr>Slide 26</vt:lpstr>
      <vt:lpstr>Slide 27</vt:lpstr>
      <vt:lpstr>Cumulative Loans &amp; Pell Grants Example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Data Products</vt:lpstr>
      <vt:lpstr>Availability:  PowerStats (nces.ed.gov/datalab)</vt:lpstr>
      <vt:lpstr>Availability:  Restricted Use Datafile</vt:lpstr>
    </vt:vector>
  </TitlesOfParts>
  <Company>RTI RTI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RD&amp;D Supporting Warm Syngas Clean-up Technology</dc:title>
  <dc:creator>RTI RTI</dc:creator>
  <cp:lastModifiedBy>mbryan</cp:lastModifiedBy>
  <cp:revision>200</cp:revision>
  <dcterms:created xsi:type="dcterms:W3CDTF">2010-03-30T16:40:02Z</dcterms:created>
  <dcterms:modified xsi:type="dcterms:W3CDTF">2011-06-01T18:28:15Z</dcterms:modified>
</cp:coreProperties>
</file>