
<file path=[Content_Types].xml><?xml version="1.0" encoding="utf-8"?>
<Types xmlns="http://schemas.openxmlformats.org/package/2006/content-types">
  <Override PartName="/ppt/notesSlides/notesSlide5.xml" ContentType="application/vnd.openxmlformats-officedocument.presentationml.notesSlide+xml"/>
  <Override PartName="/ppt/slideLayouts/slideLayout1.xml" ContentType="application/vnd.openxmlformats-officedocument.presentationml.slideLayout+xml"/>
  <Default Extension="rels" ContentType="application/vnd.openxmlformats-package.relationships+xml"/>
  <Override PartName="/ppt/slides/slide11.xml" ContentType="application/vnd.openxmlformats-officedocument.presentationml.slide+xml"/>
  <Default Extension="xml" ContentType="application/xml"/>
  <Override PartName="/ppt/slides/slide9.xml" ContentType="application/vnd.openxmlformats-officedocument.presentationml.slide+xml"/>
  <Default Extension="jpeg" ContentType="image/jpeg"/>
  <Override PartName="/ppt/notesSlides/notesSlide3.xml" ContentType="application/vnd.openxmlformats-officedocument.presentationml.notesSlide+xml"/>
  <Override PartName="/ppt/notesSlides/notesSlide10.xml" ContentType="application/vnd.openxmlformats-officedocument.presentationml.notesSlide+xml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slides/slide7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8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notesSlides/notesSlide6.xml" ContentType="application/vnd.openxmlformats-officedocument.presentationml.notesSlide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Override PartName="/ppt/notesSlides/notesSlide4.xml" ContentType="application/vnd.openxmlformats-officedocument.presentationml.notesSlide+xml"/>
  <Override PartName="/ppt/slides/slide10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notesSlides/notesSlide2.xml" ContentType="application/vnd.openxmlformats-officedocument.presentationml.notesSlide+xml"/>
  <Override PartName="/ppt/notesSlides/notesSlide9.xml" ContentType="application/vnd.openxmlformats-officedocument.presentationml.notesSlide+xml"/>
  <Override PartName="/ppt/handoutMasters/handoutMaster1.xml" ContentType="application/vnd.openxmlformats-officedocument.presentationml.handoutMaster+xml"/>
  <Override PartName="/ppt/slideLayouts/slideLayout7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notesSlides/notesSlide7.xml" ContentType="application/vnd.openxmlformats-officedocument.presentationml.notesSlide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325" r:id="rId3"/>
    <p:sldId id="326" r:id="rId4"/>
    <p:sldId id="340" r:id="rId5"/>
    <p:sldId id="342" r:id="rId6"/>
    <p:sldId id="343" r:id="rId7"/>
    <p:sldId id="327" r:id="rId8"/>
    <p:sldId id="282" r:id="rId9"/>
    <p:sldId id="335" r:id="rId10"/>
    <p:sldId id="341" r:id="rId11"/>
    <p:sldId id="312" r:id="rId12"/>
  </p:sldIdLst>
  <p:sldSz cx="9144000" cy="6858000" type="screen4x3"/>
  <p:notesSz cx="68580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prnPr prnWhat="handouts6" frameSlides="1"/>
  <p:clrMru>
    <a:srgbClr val="FFFF00"/>
  </p:clrMru>
  <p:extLst>
    <p:ext uri="{E76CE94A-603C-4142-B9EB-6D1370010A27}">
      <p14:discardImageEditData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0"/>
    </p:ext>
    <p:ext uri="{D31A062A-798A-4329-ABDD-BBA856620510}">
      <p14:defaultImageDpi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>
      <p:cViewPr varScale="1">
        <p:scale>
          <a:sx n="147" d="100"/>
          <a:sy n="147" d="100"/>
        </p:scale>
        <p:origin x="-124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handoutMaster" Target="handoutMasters/handoutMaster1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3.xml"/><Relationship Id="rId2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829675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218C3EA-D7A8-AB46-8675-E3E21B0E021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4737360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696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049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96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16425"/>
            <a:ext cx="548640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96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696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829675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EDF0620-2CB8-E44E-A67F-F00F5912318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1517908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27A7A7D-5B0C-714B-B6EE-CEE42B3AD23C}" type="slidenum">
              <a:rPr lang="en-US"/>
              <a:pPr/>
              <a:t>1</a:t>
            </a:fld>
            <a:endParaRPr lang="en-US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0D14DD4-AD06-6E4E-A12B-BB2BBABCE6B1}" type="slidenum">
              <a:rPr lang="en-US"/>
              <a:pPr/>
              <a:t>2</a:t>
            </a:fld>
            <a:endParaRPr lang="en-US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A82602F-D791-3E4C-B2FF-2368BDE29D11}" type="slidenum">
              <a:rPr lang="en-US"/>
              <a:pPr/>
              <a:t>3</a:t>
            </a:fld>
            <a:endParaRPr lang="en-US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92200" y="685800"/>
            <a:ext cx="4673600" cy="3505200"/>
          </a:xfrm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419018"/>
            <a:ext cx="5029200" cy="419145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A82602F-D791-3E4C-B2FF-2368BDE29D11}" type="slidenum">
              <a:rPr lang="en-US"/>
              <a:pPr/>
              <a:t>4</a:t>
            </a:fld>
            <a:endParaRPr lang="en-US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92200" y="685800"/>
            <a:ext cx="4673600" cy="3505200"/>
          </a:xfrm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419018"/>
            <a:ext cx="5029200" cy="419145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0D14DD4-AD06-6E4E-A12B-BB2BBABCE6B1}" type="slidenum">
              <a:rPr lang="en-US"/>
              <a:pPr/>
              <a:t>5</a:t>
            </a:fld>
            <a:endParaRPr lang="en-US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0D14DD4-AD06-6E4E-A12B-BB2BBABCE6B1}" type="slidenum">
              <a:rPr lang="en-US"/>
              <a:pPr/>
              <a:t>6</a:t>
            </a:fld>
            <a:endParaRPr lang="en-US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8806922-52AE-9E45-B596-7FA576D82947}" type="slidenum">
              <a:rPr lang="en-US"/>
              <a:pPr/>
              <a:t>7</a:t>
            </a:fld>
            <a:endParaRPr lang="en-US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B87A245-E319-0344-AFF0-86396024CE52}" type="slidenum">
              <a:rPr lang="en-US"/>
              <a:pPr/>
              <a:t>8</a:t>
            </a:fld>
            <a:endParaRPr lang="en-US"/>
          </a:p>
        </p:txBody>
      </p:sp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1900B74-C3ED-EF48-B22B-16966486919B}" type="slidenum">
              <a:rPr lang="en-US"/>
              <a:pPr/>
              <a:t>9</a:t>
            </a:fld>
            <a:endParaRPr lang="en-US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1900B74-C3ED-EF48-B22B-16966486919B}" type="slidenum">
              <a:rPr lang="en-US"/>
              <a:pPr/>
              <a:t>10</a:t>
            </a:fld>
            <a:endParaRPr lang="en-US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0D9D05D-6D97-C441-9C23-BBF6C7E932A2}" type="slidenum">
              <a:rPr lang="en-US"/>
              <a:pPr/>
              <a:t>11</a:t>
            </a:fld>
            <a:endParaRPr lang="en-US"/>
          </a:p>
        </p:txBody>
      </p:sp>
      <p:sp>
        <p:nvSpPr>
          <p:cNvPr id="126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81A3C680-21D2-6F4F-8832-613C67B7CD9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3F9E04A3-5BA6-344C-A6F5-D6A9885CD85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5B5A2192-E881-694B-A341-82583B89DC1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90AF8E1E-E138-B042-8030-EADA74AE515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8948A179-8917-0646-9120-A83FC71858A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BB5898EB-DAB3-EB4D-AB47-8E2FAF6F72B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C237518B-4383-B648-8F0C-76B38E449D9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C780301B-5124-A847-AFC6-DFCB7F0AC6B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50CBF4BF-7A69-3945-B08B-03669E59954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E93EA26C-7A68-694F-A13F-12789C3BCA4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4A21686E-0C01-D648-ADCE-62D51B430BF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 smtClean="0"/>
            </a:lvl1pPr>
          </a:lstStyle>
          <a:p>
            <a:fld id="{27BFFF67-85C7-654A-A91F-988BEE3ACE9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ED25D6-70D4-6F4D-BC6F-4B0B9B86BA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546FE32-1E3C-A64A-97E9-0B435EE05E40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3400" y="838200"/>
            <a:ext cx="7848600" cy="1981200"/>
          </a:xfrm>
        </p:spPr>
        <p:txBody>
          <a:bodyPr/>
          <a:lstStyle/>
          <a:p>
            <a:r>
              <a:rPr lang="en-US" sz="3200" b="1" dirty="0" smtClean="0">
                <a:solidFill>
                  <a:schemeClr val="accent2"/>
                </a:solidFill>
              </a:rPr>
              <a:t>Reality Check: Hispanic-Serving Institutions on the Texas Border Strategizing Financial Aid</a:t>
            </a:r>
            <a:endParaRPr lang="en-US" sz="3200" dirty="0">
              <a:solidFill>
                <a:schemeClr val="accent2"/>
              </a:solidFill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4876800"/>
            <a:ext cx="6019800" cy="1143000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en-US" sz="2800" dirty="0"/>
          </a:p>
          <a:p>
            <a:pPr>
              <a:lnSpc>
                <a:spcPct val="90000"/>
              </a:lnSpc>
            </a:pPr>
            <a:endParaRPr lang="en-US" sz="2400" dirty="0"/>
          </a:p>
        </p:txBody>
      </p:sp>
      <p:sp>
        <p:nvSpPr>
          <p:cNvPr id="2054" name="Line 6"/>
          <p:cNvSpPr>
            <a:spLocks noChangeShapeType="1"/>
          </p:cNvSpPr>
          <p:nvPr/>
        </p:nvSpPr>
        <p:spPr bwMode="auto">
          <a:xfrm>
            <a:off x="533400" y="685800"/>
            <a:ext cx="79248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5" name="Line 7"/>
          <p:cNvSpPr>
            <a:spLocks noChangeShapeType="1"/>
          </p:cNvSpPr>
          <p:nvPr/>
        </p:nvSpPr>
        <p:spPr bwMode="auto">
          <a:xfrm>
            <a:off x="381000" y="6248400"/>
            <a:ext cx="68580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2912385" y="4803775"/>
            <a:ext cx="256993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accent2"/>
                </a:solidFill>
              </a:rPr>
              <a:t>SFARN</a:t>
            </a:r>
          </a:p>
          <a:p>
            <a:pPr algn="ctr"/>
            <a:r>
              <a:rPr lang="en-US" sz="2400" b="1" dirty="0" smtClean="0">
                <a:solidFill>
                  <a:schemeClr val="accent2"/>
                </a:solidFill>
              </a:rPr>
              <a:t>Philadelphia, PA</a:t>
            </a:r>
            <a:endParaRPr lang="en-US" sz="2400" b="1" dirty="0">
              <a:solidFill>
                <a:schemeClr val="accent2"/>
              </a:solidFill>
            </a:endParaRPr>
          </a:p>
        </p:txBody>
      </p:sp>
      <p:sp>
        <p:nvSpPr>
          <p:cNvPr id="2062" name="Text Box 14"/>
          <p:cNvSpPr txBox="1">
            <a:spLocks noChangeArrowheads="1"/>
          </p:cNvSpPr>
          <p:nvPr/>
        </p:nvSpPr>
        <p:spPr bwMode="auto">
          <a:xfrm>
            <a:off x="2362200" y="3352800"/>
            <a:ext cx="4038600" cy="128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/>
              <a:t>Deborah A. </a:t>
            </a:r>
            <a:r>
              <a:rPr lang="en-US" sz="2400" b="1" dirty="0" smtClean="0"/>
              <a:t>Santiago</a:t>
            </a:r>
          </a:p>
          <a:p>
            <a:pPr algn="ctr">
              <a:spcBef>
                <a:spcPct val="50000"/>
              </a:spcBef>
            </a:pPr>
            <a:r>
              <a:rPr lang="en-US" b="1" i="1" dirty="0"/>
              <a:t>Excelencia</a:t>
            </a:r>
            <a:r>
              <a:rPr lang="en-US" b="1" dirty="0"/>
              <a:t> in Education</a:t>
            </a:r>
            <a:endParaRPr lang="en-US" b="1" dirty="0" smtClean="0"/>
          </a:p>
          <a:p>
            <a:pPr algn="ctr">
              <a:spcBef>
                <a:spcPct val="50000"/>
              </a:spcBef>
            </a:pPr>
            <a:r>
              <a:rPr lang="en-US" b="1" dirty="0" smtClean="0"/>
              <a:t>June 3, 2011</a:t>
            </a:r>
            <a:endParaRPr lang="en-US" b="1" dirty="0"/>
          </a:p>
        </p:txBody>
      </p:sp>
      <p:pic>
        <p:nvPicPr>
          <p:cNvPr id="2064" name="Picture 16" descr="Exelencia LogoFnlRv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0" y="5973763"/>
            <a:ext cx="13716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2000"/>
            <a:ext cx="8305800" cy="609600"/>
          </a:xfrm>
        </p:spPr>
        <p:txBody>
          <a:bodyPr/>
          <a:lstStyle/>
          <a:p>
            <a:pPr marL="228600" indent="-228600" eaLnBrk="1" hangingPunct="1"/>
            <a:r>
              <a:rPr lang="en-US" sz="4000" b="1" i="1" dirty="0" smtClean="0">
                <a:solidFill>
                  <a:schemeClr val="accent2"/>
                </a:solidFill>
              </a:rPr>
              <a:t>Reality Check</a:t>
            </a:r>
            <a:endParaRPr lang="en-US" sz="4000" b="1" dirty="0">
              <a:solidFill>
                <a:schemeClr val="accent2"/>
              </a:solidFill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038600"/>
          </a:xfrm>
        </p:spPr>
        <p:txBody>
          <a:bodyPr/>
          <a:lstStyle/>
          <a:p>
            <a:pPr marL="228600" indent="-228600">
              <a:buFont typeface="Arial"/>
              <a:buChar char="•"/>
            </a:pPr>
            <a:r>
              <a:rPr lang="en-US" sz="2800" dirty="0" smtClean="0"/>
              <a:t>Exploratory research with 8 institutions along TX-Mexico border </a:t>
            </a:r>
          </a:p>
          <a:p>
            <a:pPr marL="628650" lvl="1" indent="-228600">
              <a:buFont typeface="Arial"/>
              <a:buChar char="•"/>
            </a:pPr>
            <a:r>
              <a:rPr lang="en-US" sz="2400" dirty="0" smtClean="0"/>
              <a:t>(4 community colleges &amp; 4 public universities)</a:t>
            </a:r>
          </a:p>
          <a:p>
            <a:pPr marL="228600" indent="-228600">
              <a:buFont typeface="Arial"/>
              <a:buChar char="•"/>
            </a:pPr>
            <a:r>
              <a:rPr lang="en-US" sz="2800" dirty="0" smtClean="0"/>
              <a:t> Case study approach </a:t>
            </a:r>
          </a:p>
          <a:p>
            <a:pPr marL="628650" lvl="1" indent="-228600">
              <a:buFont typeface="Arial"/>
              <a:buChar char="•"/>
            </a:pPr>
            <a:r>
              <a:rPr lang="en-US" sz="2400" dirty="0" smtClean="0"/>
              <a:t>Site visits, interviews, focus groups, data review</a:t>
            </a:r>
            <a:endParaRPr lang="en-US" sz="2400" b="1" dirty="0" smtClean="0"/>
          </a:p>
          <a:p>
            <a:r>
              <a:rPr lang="en-US" sz="2800" dirty="0" smtClean="0"/>
              <a:t>Raised research questions for more rigorous analysis with Latino lens </a:t>
            </a:r>
            <a:endParaRPr lang="en-US" sz="2800" dirty="0"/>
          </a:p>
          <a:p>
            <a:pPr marL="0" indent="0" eaLnBrk="1" hangingPunct="1">
              <a:buFontTx/>
              <a:buNone/>
            </a:pPr>
            <a:endParaRPr lang="en-US" sz="2800" b="1" dirty="0" smtClean="0"/>
          </a:p>
          <a:p>
            <a:pPr marL="0" indent="0" eaLnBrk="1" hangingPunct="1">
              <a:buFontTx/>
              <a:buNone/>
            </a:pPr>
            <a:endParaRPr lang="en-US" sz="2800" b="1" dirty="0"/>
          </a:p>
        </p:txBody>
      </p:sp>
      <p:sp>
        <p:nvSpPr>
          <p:cNvPr id="17412" name="Line 4"/>
          <p:cNvSpPr>
            <a:spLocks noChangeShapeType="1"/>
          </p:cNvSpPr>
          <p:nvPr/>
        </p:nvSpPr>
        <p:spPr bwMode="auto">
          <a:xfrm>
            <a:off x="381000" y="6248400"/>
            <a:ext cx="71628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413" name="Line 5"/>
          <p:cNvSpPr>
            <a:spLocks noChangeShapeType="1"/>
          </p:cNvSpPr>
          <p:nvPr/>
        </p:nvSpPr>
        <p:spPr bwMode="auto">
          <a:xfrm>
            <a:off x="533400" y="685800"/>
            <a:ext cx="79248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7414" name="Picture 6" descr="Exelencia LogoFnlRv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0" y="5973763"/>
            <a:ext cx="13716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2000"/>
            <a:ext cx="8229600" cy="1143000"/>
          </a:xfrm>
        </p:spPr>
        <p:txBody>
          <a:bodyPr/>
          <a:lstStyle/>
          <a:p>
            <a:r>
              <a:rPr lang="en-US" sz="4000" b="1" dirty="0">
                <a:solidFill>
                  <a:schemeClr val="accent2"/>
                </a:solidFill>
              </a:rPr>
              <a:t>Why look at Latinos</a:t>
            </a:r>
            <a:r>
              <a:rPr lang="en-US" sz="4000" b="1" dirty="0" smtClean="0">
                <a:solidFill>
                  <a:schemeClr val="accent2"/>
                </a:solidFill>
              </a:rPr>
              <a:t> at </a:t>
            </a:r>
            <a:r>
              <a:rPr lang="en-US" sz="4000" b="1" dirty="0" err="1" smtClean="0">
                <a:solidFill>
                  <a:schemeClr val="accent2"/>
                </a:solidFill>
              </a:rPr>
              <a:t>HSIs</a:t>
            </a:r>
            <a:r>
              <a:rPr lang="en-US" sz="4000" b="1" dirty="0" smtClean="0">
                <a:solidFill>
                  <a:schemeClr val="accent2"/>
                </a:solidFill>
              </a:rPr>
              <a:t> and financial aid strategies?</a:t>
            </a:r>
            <a:endParaRPr lang="en-US" sz="4000" b="1" dirty="0">
              <a:solidFill>
                <a:schemeClr val="accent2"/>
              </a:solidFill>
            </a:endParaRPr>
          </a:p>
        </p:txBody>
      </p:sp>
      <p:sp>
        <p:nvSpPr>
          <p:cNvPr id="7171" name="Line 3"/>
          <p:cNvSpPr>
            <a:spLocks noChangeShapeType="1"/>
          </p:cNvSpPr>
          <p:nvPr/>
        </p:nvSpPr>
        <p:spPr bwMode="auto">
          <a:xfrm>
            <a:off x="533400" y="685800"/>
            <a:ext cx="79248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172" name="Line 4"/>
          <p:cNvSpPr>
            <a:spLocks noChangeShapeType="1"/>
          </p:cNvSpPr>
          <p:nvPr/>
        </p:nvSpPr>
        <p:spPr bwMode="auto">
          <a:xfrm>
            <a:off x="533400" y="6172200"/>
            <a:ext cx="66294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533400" y="2057400"/>
            <a:ext cx="81534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marL="342900" lvl="1" indent="-342900">
              <a:spcBef>
                <a:spcPct val="20000"/>
              </a:spcBef>
              <a:buFontTx/>
              <a:buChar char="•"/>
            </a:pPr>
            <a:r>
              <a:rPr lang="en-US" sz="2400" dirty="0" err="1" smtClean="0"/>
              <a:t>HSIs</a:t>
            </a:r>
            <a:r>
              <a:rPr lang="en-US" sz="2400" dirty="0" smtClean="0"/>
              <a:t> enroll a critical mass of Latinos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400" dirty="0" smtClean="0"/>
              <a:t>Latinos in higher education are increasingly nontraditional and representation is growing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400" dirty="0" smtClean="0"/>
              <a:t>Look beyond enrollment to completion and what institutions are doing to address this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400" dirty="0" smtClean="0"/>
              <a:t>Financial aid is critical for higher education access and a potential tool for institutions to increase retention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400" dirty="0" smtClean="0"/>
              <a:t>follow up on acceleration plans</a:t>
            </a:r>
            <a:endParaRPr lang="en-US" sz="2400" dirty="0"/>
          </a:p>
        </p:txBody>
      </p:sp>
      <p:pic>
        <p:nvPicPr>
          <p:cNvPr id="7175" name="Picture 7" descr="Exelencia LogoFnlRv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0" y="5973763"/>
            <a:ext cx="13716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2000"/>
            <a:ext cx="8229600" cy="1143000"/>
          </a:xfrm>
        </p:spPr>
        <p:txBody>
          <a:bodyPr/>
          <a:lstStyle/>
          <a:p>
            <a:r>
              <a:rPr lang="en-US" sz="4000" b="1" dirty="0">
                <a:solidFill>
                  <a:schemeClr val="accent2"/>
                </a:solidFill>
              </a:rPr>
              <a:t>Why look at Latinos</a:t>
            </a:r>
            <a:r>
              <a:rPr lang="en-US" sz="4000" b="1" dirty="0" smtClean="0">
                <a:solidFill>
                  <a:schemeClr val="accent2"/>
                </a:solidFill>
              </a:rPr>
              <a:t> at 8 </a:t>
            </a:r>
            <a:r>
              <a:rPr lang="en-US" sz="4000" b="1" dirty="0" err="1" smtClean="0">
                <a:solidFill>
                  <a:schemeClr val="accent2"/>
                </a:solidFill>
              </a:rPr>
              <a:t>HSIs</a:t>
            </a:r>
            <a:r>
              <a:rPr lang="en-US" sz="4000" b="1" dirty="0" smtClean="0">
                <a:solidFill>
                  <a:schemeClr val="accent2"/>
                </a:solidFill>
              </a:rPr>
              <a:t> along the TX-Mexico border?</a:t>
            </a:r>
            <a:endParaRPr lang="en-US" sz="4000" b="1" dirty="0">
              <a:solidFill>
                <a:schemeClr val="accent2"/>
              </a:solidFill>
            </a:endParaRPr>
          </a:p>
        </p:txBody>
      </p:sp>
      <p:sp>
        <p:nvSpPr>
          <p:cNvPr id="7171" name="Line 3"/>
          <p:cNvSpPr>
            <a:spLocks noChangeShapeType="1"/>
          </p:cNvSpPr>
          <p:nvPr/>
        </p:nvSpPr>
        <p:spPr bwMode="auto">
          <a:xfrm>
            <a:off x="533400" y="685800"/>
            <a:ext cx="79248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172" name="Line 4"/>
          <p:cNvSpPr>
            <a:spLocks noChangeShapeType="1"/>
          </p:cNvSpPr>
          <p:nvPr/>
        </p:nvSpPr>
        <p:spPr bwMode="auto">
          <a:xfrm>
            <a:off x="533400" y="6172200"/>
            <a:ext cx="66294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533400" y="2057400"/>
            <a:ext cx="81534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marL="342900" lvl="1" indent="-342900">
              <a:spcBef>
                <a:spcPct val="20000"/>
              </a:spcBef>
              <a:buFontTx/>
              <a:buChar char="•"/>
            </a:pPr>
            <a:r>
              <a:rPr lang="en-US" sz="2400" dirty="0" smtClean="0"/>
              <a:t>Very impoverished service areas</a:t>
            </a:r>
          </a:p>
          <a:p>
            <a:pPr marL="342900" lvl="1" indent="-342900">
              <a:spcBef>
                <a:spcPct val="20000"/>
              </a:spcBef>
              <a:buFontTx/>
              <a:buChar char="•"/>
            </a:pPr>
            <a:r>
              <a:rPr lang="en-US" sz="2400" dirty="0" smtClean="0"/>
              <a:t>Very high Latino student concentration</a:t>
            </a:r>
          </a:p>
          <a:p>
            <a:pPr marL="342900" lvl="1" indent="-342900">
              <a:spcBef>
                <a:spcPct val="20000"/>
              </a:spcBef>
              <a:buFontTx/>
              <a:buChar char="•"/>
            </a:pPr>
            <a:r>
              <a:rPr lang="en-US" sz="2400" dirty="0" smtClean="0"/>
              <a:t>Nationally ranked in enrolling and graduating Latinos, but rarely focus of study for what doing well</a:t>
            </a:r>
          </a:p>
          <a:p>
            <a:pPr marL="342900" lvl="1" indent="-342900">
              <a:spcBef>
                <a:spcPct val="20000"/>
              </a:spcBef>
              <a:buFontTx/>
              <a:buChar char="•"/>
            </a:pPr>
            <a:r>
              <a:rPr lang="en-US" sz="2400" dirty="0" smtClean="0"/>
              <a:t>Very overlooked nationally</a:t>
            </a:r>
          </a:p>
          <a:p>
            <a:pPr marL="342900" lvl="1" indent="-342900">
              <a:spcBef>
                <a:spcPct val="20000"/>
              </a:spcBef>
              <a:buFontTx/>
              <a:buChar char="•"/>
            </a:pPr>
            <a:r>
              <a:rPr lang="en-US" sz="2400" dirty="0" smtClean="0"/>
              <a:t>Already serving nontraditional population with need using limited resources </a:t>
            </a:r>
            <a:endParaRPr lang="en-US" sz="2400" dirty="0"/>
          </a:p>
        </p:txBody>
      </p:sp>
      <p:pic>
        <p:nvPicPr>
          <p:cNvPr id="7175" name="Picture 7" descr="Exelencia LogoFnlRv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0" y="5973763"/>
            <a:ext cx="13716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2000"/>
            <a:ext cx="8305800" cy="609600"/>
          </a:xfrm>
        </p:spPr>
        <p:txBody>
          <a:bodyPr/>
          <a:lstStyle/>
          <a:p>
            <a:pPr marL="228600" indent="-228600" eaLnBrk="1" hangingPunct="1"/>
            <a:r>
              <a:rPr lang="en-US" sz="4000" b="1" i="1" dirty="0" smtClean="0">
                <a:solidFill>
                  <a:schemeClr val="accent2"/>
                </a:solidFill>
              </a:rPr>
              <a:t>Questions</a:t>
            </a:r>
            <a:endParaRPr lang="en-US" sz="4000" b="1" dirty="0">
              <a:solidFill>
                <a:schemeClr val="accent2"/>
              </a:solidFill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038600"/>
          </a:xfrm>
        </p:spPr>
        <p:txBody>
          <a:bodyPr/>
          <a:lstStyle/>
          <a:p>
            <a:pPr marL="228600" indent="-228600">
              <a:buFont typeface="Arial"/>
              <a:buChar char="•"/>
            </a:pPr>
            <a:r>
              <a:rPr lang="en-US" sz="2800" dirty="0" smtClean="0"/>
              <a:t>What are institutions with high concentrated enrollment of low-income and Latinos doing to improve college completion? </a:t>
            </a:r>
          </a:p>
          <a:p>
            <a:pPr marL="228600" indent="-228600">
              <a:buFont typeface="Arial"/>
              <a:buChar char="•"/>
            </a:pPr>
            <a:r>
              <a:rPr lang="en-US" sz="2800" dirty="0" smtClean="0"/>
              <a:t>Are there financial aid resources, beyond Pell grants and direct loans, that can be used to increase Latino student retention?  </a:t>
            </a:r>
          </a:p>
          <a:p>
            <a:pPr marL="228600" indent="-228600">
              <a:buNone/>
            </a:pPr>
            <a:endParaRPr lang="en-US" sz="2800" dirty="0" smtClean="0"/>
          </a:p>
          <a:p>
            <a:pPr marL="628650" lvl="1" indent="-228600"/>
            <a:endParaRPr lang="en-US" sz="2400" b="1" dirty="0" smtClean="0"/>
          </a:p>
          <a:p>
            <a:pPr marL="0" indent="0" eaLnBrk="1" hangingPunct="1">
              <a:buFontTx/>
              <a:buNone/>
            </a:pPr>
            <a:endParaRPr lang="en-US" sz="2800" b="1" dirty="0" smtClean="0"/>
          </a:p>
          <a:p>
            <a:pPr marL="0" indent="0" eaLnBrk="1" hangingPunct="1">
              <a:buFontTx/>
              <a:buNone/>
            </a:pPr>
            <a:endParaRPr lang="en-US" sz="2800" b="1" dirty="0"/>
          </a:p>
        </p:txBody>
      </p:sp>
      <p:sp>
        <p:nvSpPr>
          <p:cNvPr id="17412" name="Line 4"/>
          <p:cNvSpPr>
            <a:spLocks noChangeShapeType="1"/>
          </p:cNvSpPr>
          <p:nvPr/>
        </p:nvSpPr>
        <p:spPr bwMode="auto">
          <a:xfrm>
            <a:off x="381000" y="6248400"/>
            <a:ext cx="71628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413" name="Line 5"/>
          <p:cNvSpPr>
            <a:spLocks noChangeShapeType="1"/>
          </p:cNvSpPr>
          <p:nvPr/>
        </p:nvSpPr>
        <p:spPr bwMode="auto">
          <a:xfrm>
            <a:off x="533400" y="685800"/>
            <a:ext cx="79248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7414" name="Picture 6" descr="Exelencia LogoFnlRv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0" y="5973763"/>
            <a:ext cx="13716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531771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2000"/>
            <a:ext cx="8305800" cy="609600"/>
          </a:xfrm>
        </p:spPr>
        <p:txBody>
          <a:bodyPr/>
          <a:lstStyle/>
          <a:p>
            <a:pPr marL="228600" indent="-228600" eaLnBrk="1" hangingPunct="1"/>
            <a:r>
              <a:rPr lang="en-US" sz="4000" b="1" i="1" dirty="0" smtClean="0">
                <a:solidFill>
                  <a:schemeClr val="accent2"/>
                </a:solidFill>
              </a:rPr>
              <a:t>Findings</a:t>
            </a:r>
            <a:endParaRPr lang="en-US" sz="4000" b="1" dirty="0">
              <a:solidFill>
                <a:schemeClr val="accent2"/>
              </a:solidFill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343400"/>
          </a:xfrm>
        </p:spPr>
        <p:txBody>
          <a:bodyPr/>
          <a:lstStyle/>
          <a:p>
            <a:pPr marL="228600" indent="-228600">
              <a:buFont typeface="Arial"/>
              <a:buChar char="•"/>
            </a:pPr>
            <a:r>
              <a:rPr lang="en-US" sz="2800" dirty="0"/>
              <a:t>General aversion to borrowing while costs </a:t>
            </a:r>
            <a:r>
              <a:rPr lang="en-US" sz="2800" dirty="0" smtClean="0"/>
              <a:t>increasing</a:t>
            </a:r>
          </a:p>
          <a:p>
            <a:pPr marL="228600" indent="-228600">
              <a:buFont typeface="Arial"/>
              <a:buChar char="•"/>
            </a:pPr>
            <a:r>
              <a:rPr lang="en-US" sz="2800" dirty="0" smtClean="0"/>
              <a:t>more students work while enrolled </a:t>
            </a:r>
            <a:r>
              <a:rPr lang="en-US" sz="2000" dirty="0" smtClean="0"/>
              <a:t>(limits persistence and completion rates)</a:t>
            </a:r>
          </a:p>
          <a:p>
            <a:pPr marL="228600" indent="-228600">
              <a:buFont typeface="Arial"/>
              <a:buChar char="•"/>
            </a:pPr>
            <a:r>
              <a:rPr lang="en-US" sz="2800" dirty="0" smtClean="0"/>
              <a:t>Federal financial aid critical </a:t>
            </a:r>
            <a:r>
              <a:rPr lang="en-US" sz="2000" dirty="0" smtClean="0"/>
              <a:t>(most participation)</a:t>
            </a:r>
          </a:p>
          <a:p>
            <a:pPr marL="228600" indent="-228600">
              <a:buFont typeface="Arial"/>
              <a:buChar char="•"/>
            </a:pPr>
            <a:r>
              <a:rPr lang="en-US" sz="2800" dirty="0" smtClean="0"/>
              <a:t>Limited knowledge of financial aid options</a:t>
            </a:r>
          </a:p>
          <a:p>
            <a:pPr marL="0" indent="0">
              <a:buNone/>
            </a:pPr>
            <a:endParaRPr lang="en-US" sz="2800" dirty="0" smtClean="0"/>
          </a:p>
          <a:p>
            <a:pPr marL="228600" indent="-228600">
              <a:buFont typeface="Arial"/>
              <a:buChar char="•"/>
            </a:pPr>
            <a:r>
              <a:rPr lang="en-US" sz="2800" dirty="0" smtClean="0"/>
              <a:t>Institutions engaged and/ are using financial aid strategies to increase retention</a:t>
            </a:r>
          </a:p>
          <a:p>
            <a:pPr marL="228600" indent="-228600">
              <a:buNone/>
            </a:pPr>
            <a:endParaRPr lang="en-US" sz="2800" dirty="0" smtClean="0"/>
          </a:p>
          <a:p>
            <a:pPr marL="628650" lvl="1" indent="-228600"/>
            <a:endParaRPr lang="en-US" sz="2400" b="1" dirty="0" smtClean="0"/>
          </a:p>
          <a:p>
            <a:pPr marL="0" indent="0" eaLnBrk="1" hangingPunct="1">
              <a:buFontTx/>
              <a:buNone/>
            </a:pPr>
            <a:endParaRPr lang="en-US" sz="2800" b="1" dirty="0" smtClean="0"/>
          </a:p>
          <a:p>
            <a:pPr marL="0" indent="0" eaLnBrk="1" hangingPunct="1">
              <a:buFontTx/>
              <a:buNone/>
            </a:pPr>
            <a:endParaRPr lang="en-US" sz="2800" b="1" dirty="0"/>
          </a:p>
        </p:txBody>
      </p:sp>
      <p:sp>
        <p:nvSpPr>
          <p:cNvPr id="17412" name="Line 4"/>
          <p:cNvSpPr>
            <a:spLocks noChangeShapeType="1"/>
          </p:cNvSpPr>
          <p:nvPr/>
        </p:nvSpPr>
        <p:spPr bwMode="auto">
          <a:xfrm>
            <a:off x="381000" y="6248400"/>
            <a:ext cx="71628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413" name="Line 5"/>
          <p:cNvSpPr>
            <a:spLocks noChangeShapeType="1"/>
          </p:cNvSpPr>
          <p:nvPr/>
        </p:nvSpPr>
        <p:spPr bwMode="auto">
          <a:xfrm>
            <a:off x="533400" y="685800"/>
            <a:ext cx="79248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7414" name="Picture 6" descr="Exelencia LogoFnlRv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0" y="5973763"/>
            <a:ext cx="13716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3557222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2000"/>
            <a:ext cx="8305800" cy="609600"/>
          </a:xfrm>
        </p:spPr>
        <p:txBody>
          <a:bodyPr/>
          <a:lstStyle/>
          <a:p>
            <a:pPr marL="228600" indent="-228600" eaLnBrk="1" hangingPunct="1"/>
            <a:r>
              <a:rPr lang="en-US" sz="4000" b="1" dirty="0" smtClean="0">
                <a:solidFill>
                  <a:schemeClr val="accent2"/>
                </a:solidFill>
              </a:rPr>
              <a:t>Effective Aid Strategies at 8 </a:t>
            </a:r>
            <a:r>
              <a:rPr lang="en-US" sz="4000" b="1" dirty="0" err="1" smtClean="0">
                <a:solidFill>
                  <a:schemeClr val="accent2"/>
                </a:solidFill>
              </a:rPr>
              <a:t>HSIs</a:t>
            </a:r>
            <a:endParaRPr lang="en-US" sz="4000" b="1" dirty="0">
              <a:solidFill>
                <a:schemeClr val="accent2"/>
              </a:solidFill>
            </a:endParaRPr>
          </a:p>
        </p:txBody>
      </p:sp>
      <p:sp>
        <p:nvSpPr>
          <p:cNvPr id="19460" name="Line 11"/>
          <p:cNvSpPr>
            <a:spLocks noChangeShapeType="1"/>
          </p:cNvSpPr>
          <p:nvPr/>
        </p:nvSpPr>
        <p:spPr bwMode="auto">
          <a:xfrm>
            <a:off x="381000" y="6248400"/>
            <a:ext cx="71628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461" name="Line 13"/>
          <p:cNvSpPr>
            <a:spLocks noChangeShapeType="1"/>
          </p:cNvSpPr>
          <p:nvPr/>
        </p:nvSpPr>
        <p:spPr bwMode="auto">
          <a:xfrm>
            <a:off x="533400" y="685800"/>
            <a:ext cx="79248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9462" name="Picture 15" descr="Exelencia LogoFnlRv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0" y="5973763"/>
            <a:ext cx="13716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838200" y="1600200"/>
            <a:ext cx="8001000" cy="486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marL="342900" indent="-342900">
              <a:spcAft>
                <a:spcPts val="1800"/>
              </a:spcAft>
              <a:buAutoNum type="arabicPeriod"/>
              <a:defRPr/>
            </a:pPr>
            <a:r>
              <a:rPr lang="en-US" sz="2000" dirty="0" smtClean="0"/>
              <a:t>campus-based work-study programs</a:t>
            </a:r>
          </a:p>
          <a:p>
            <a:pPr marL="342900" indent="-342900">
              <a:spcAft>
                <a:spcPts val="1800"/>
              </a:spcAft>
              <a:buAutoNum type="arabicPeriod"/>
              <a:defRPr/>
            </a:pPr>
            <a:r>
              <a:rPr lang="en-US" sz="2000" dirty="0" smtClean="0"/>
              <a:t>Guaranteed need-based scholarships</a:t>
            </a:r>
          </a:p>
          <a:p>
            <a:pPr marL="342900" indent="-342900">
              <a:spcAft>
                <a:spcPts val="1800"/>
              </a:spcAft>
              <a:buAutoNum type="arabicPeriod"/>
              <a:defRPr/>
            </a:pPr>
            <a:r>
              <a:rPr lang="en-US" sz="2000" dirty="0" smtClean="0"/>
              <a:t>Early college high schools and dual enrollment</a:t>
            </a:r>
          </a:p>
          <a:p>
            <a:pPr marL="342900" indent="-342900">
              <a:spcAft>
                <a:spcPts val="1800"/>
              </a:spcAft>
              <a:buAutoNum type="arabicPeriod"/>
              <a:defRPr/>
            </a:pPr>
            <a:r>
              <a:rPr lang="en-US" sz="2000" dirty="0" smtClean="0"/>
              <a:t>Emergency loans and installment/payment plans</a:t>
            </a:r>
          </a:p>
          <a:p>
            <a:pPr marL="342900" indent="-342900">
              <a:spcAft>
                <a:spcPts val="1800"/>
              </a:spcAft>
              <a:buAutoNum type="arabicPeriod"/>
              <a:defRPr/>
            </a:pPr>
            <a:r>
              <a:rPr lang="en-US" sz="2000" dirty="0" smtClean="0"/>
              <a:t>Integration or coordination of outreach activities, program information, and student services</a:t>
            </a:r>
          </a:p>
          <a:p>
            <a:pPr marL="342900" indent="-342900">
              <a:spcAft>
                <a:spcPts val="1800"/>
              </a:spcAft>
              <a:buAutoNum type="arabicPeriod"/>
              <a:defRPr/>
            </a:pPr>
            <a:r>
              <a:rPr lang="en-US" sz="2000" dirty="0" smtClean="0"/>
              <a:t>Improved student/customer service and staff training</a:t>
            </a:r>
          </a:p>
          <a:p>
            <a:pPr marL="342900" indent="-342900">
              <a:spcAft>
                <a:spcPts val="1800"/>
              </a:spcAft>
              <a:buAutoNum type="arabicPeriod"/>
              <a:defRPr/>
            </a:pPr>
            <a:r>
              <a:rPr lang="en-US" sz="2000" dirty="0" smtClean="0"/>
              <a:t>Increased outreach</a:t>
            </a:r>
          </a:p>
          <a:p>
            <a:pPr marL="533400" indent="-533400">
              <a:defRPr/>
            </a:pPr>
            <a:endParaRPr lang="en-US" b="1" dirty="0">
              <a:latin typeface="Century Gothic" charset="0"/>
            </a:endParaRPr>
          </a:p>
          <a:p>
            <a:pPr>
              <a:spcBef>
                <a:spcPct val="50000"/>
              </a:spcBef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743200"/>
            <a:ext cx="8229600" cy="1371600"/>
          </a:xfrm>
        </p:spPr>
        <p:txBody>
          <a:bodyPr/>
          <a:lstStyle/>
          <a:p>
            <a:r>
              <a:rPr lang="en-US" sz="3600" b="1" dirty="0" smtClean="0">
                <a:solidFill>
                  <a:schemeClr val="accent2"/>
                </a:solidFill>
              </a:rPr>
              <a:t>Campus-based work-study programs</a:t>
            </a:r>
            <a:endParaRPr lang="en-US" sz="3600" b="1" dirty="0">
              <a:solidFill>
                <a:schemeClr val="accent2"/>
              </a:solidFill>
            </a:endParaRPr>
          </a:p>
        </p:txBody>
      </p:sp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609600" y="1905000"/>
            <a:ext cx="80010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marL="342900" indent="-342900">
              <a:spcBef>
                <a:spcPct val="20000"/>
              </a:spcBef>
            </a:pPr>
            <a:endParaRPr lang="en-US" sz="2400"/>
          </a:p>
        </p:txBody>
      </p:sp>
      <p:sp>
        <p:nvSpPr>
          <p:cNvPr id="33796" name="Line 4"/>
          <p:cNvSpPr>
            <a:spLocks noChangeShapeType="1"/>
          </p:cNvSpPr>
          <p:nvPr/>
        </p:nvSpPr>
        <p:spPr bwMode="auto">
          <a:xfrm>
            <a:off x="533400" y="685800"/>
            <a:ext cx="79248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798" name="Line 6"/>
          <p:cNvSpPr>
            <a:spLocks noChangeShapeType="1"/>
          </p:cNvSpPr>
          <p:nvPr/>
        </p:nvSpPr>
        <p:spPr bwMode="auto">
          <a:xfrm>
            <a:off x="457200" y="6248400"/>
            <a:ext cx="67818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3800" name="Picture 8" descr="Exelencia LogoFnlRv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0" y="5973763"/>
            <a:ext cx="13716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762000" y="5297487"/>
            <a:ext cx="76962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ts val="238"/>
              </a:spcBef>
            </a:pPr>
            <a:r>
              <a:rPr lang="en-US" dirty="0"/>
              <a:t>Policymaking: position issues and develop strategies based on more representative profile of Latino students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685800"/>
            <a:ext cx="8382000" cy="609600"/>
          </a:xfrm>
        </p:spPr>
        <p:txBody>
          <a:bodyPr/>
          <a:lstStyle/>
          <a:p>
            <a:pPr marL="342900" indent="-342900">
              <a:spcBef>
                <a:spcPct val="50000"/>
              </a:spcBef>
            </a:pPr>
            <a:r>
              <a:rPr lang="en-US" sz="3200" b="1" dirty="0" smtClean="0">
                <a:solidFill>
                  <a:srgbClr val="000090"/>
                </a:solidFill>
              </a:rPr>
              <a:t>Link between work-study and retention</a:t>
            </a:r>
          </a:p>
        </p:txBody>
      </p:sp>
      <p:sp>
        <p:nvSpPr>
          <p:cNvPr id="22531" name="Line 3"/>
          <p:cNvSpPr>
            <a:spLocks noChangeShapeType="1"/>
          </p:cNvSpPr>
          <p:nvPr/>
        </p:nvSpPr>
        <p:spPr bwMode="auto">
          <a:xfrm>
            <a:off x="533400" y="533400"/>
            <a:ext cx="79248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685800" y="1447800"/>
            <a:ext cx="777240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marL="342900" indent="-342900">
              <a:spcBef>
                <a:spcPts val="238"/>
              </a:spcBef>
              <a:spcAft>
                <a:spcPts val="1800"/>
              </a:spcAft>
              <a:buFont typeface="Arial" charset="0"/>
              <a:buChar char="•"/>
            </a:pPr>
            <a:r>
              <a:rPr lang="en-US" sz="2000" dirty="0" smtClean="0"/>
              <a:t>Work and earn income while enrolled for resources to cover expenses beyond tuition and fees </a:t>
            </a:r>
          </a:p>
          <a:p>
            <a:pPr marL="342900" indent="-342900">
              <a:spcBef>
                <a:spcPts val="238"/>
              </a:spcBef>
              <a:spcAft>
                <a:spcPts val="1800"/>
              </a:spcAft>
              <a:buFont typeface="Arial" charset="0"/>
              <a:buChar char="•"/>
            </a:pPr>
            <a:r>
              <a:rPr lang="en-US" sz="2000" dirty="0" smtClean="0"/>
              <a:t>Keeps students on campus </a:t>
            </a:r>
          </a:p>
          <a:p>
            <a:pPr marL="342900" indent="-342900">
              <a:spcBef>
                <a:spcPts val="238"/>
              </a:spcBef>
              <a:spcAft>
                <a:spcPts val="1800"/>
              </a:spcAft>
              <a:buFont typeface="Arial" charset="0"/>
              <a:buChar char="•"/>
            </a:pPr>
            <a:r>
              <a:rPr lang="en-US" sz="2000" dirty="0" smtClean="0"/>
              <a:t>Added opportunity to be aware and use institutional services</a:t>
            </a:r>
          </a:p>
          <a:p>
            <a:pPr marL="342900" indent="-342900">
              <a:spcBef>
                <a:spcPts val="238"/>
              </a:spcBef>
              <a:spcAft>
                <a:spcPts val="1800"/>
              </a:spcAft>
              <a:buFont typeface="Arial" charset="0"/>
              <a:buChar char="•"/>
            </a:pPr>
            <a:r>
              <a:rPr lang="en-US" sz="2000" dirty="0" smtClean="0"/>
              <a:t>Potential for new or increased interaction with faculty, staff, and other students</a:t>
            </a:r>
          </a:p>
          <a:p>
            <a:pPr marL="342900" indent="-342900">
              <a:spcBef>
                <a:spcPts val="238"/>
              </a:spcBef>
              <a:spcAft>
                <a:spcPts val="1800"/>
              </a:spcAft>
              <a:buFont typeface="Arial" charset="0"/>
              <a:buChar char="•"/>
            </a:pPr>
            <a:r>
              <a:rPr lang="en-US" sz="2000" dirty="0" smtClean="0"/>
              <a:t>If linked with discipline, can inform academic experience</a:t>
            </a:r>
          </a:p>
          <a:p>
            <a:pPr marL="342900" indent="-342900">
              <a:spcBef>
                <a:spcPts val="238"/>
              </a:spcBef>
              <a:spcAft>
                <a:spcPts val="1800"/>
              </a:spcAft>
              <a:buFont typeface="Arial" charset="0"/>
              <a:buChar char="•"/>
            </a:pPr>
            <a:r>
              <a:rPr lang="en-US" sz="2000" dirty="0" smtClean="0"/>
              <a:t>Provides work experience in academic or community setting</a:t>
            </a:r>
          </a:p>
          <a:p>
            <a:pPr marL="342900" indent="-342900">
              <a:spcBef>
                <a:spcPts val="238"/>
              </a:spcBef>
              <a:spcAft>
                <a:spcPts val="1800"/>
              </a:spcAft>
              <a:buFont typeface="Arial" charset="0"/>
              <a:buChar char="•"/>
            </a:pPr>
            <a:r>
              <a:rPr lang="en-US" sz="2000" dirty="0" smtClean="0"/>
              <a:t>Stronger sense of belonging on campus</a:t>
            </a:r>
          </a:p>
        </p:txBody>
      </p:sp>
      <p:sp>
        <p:nvSpPr>
          <p:cNvPr id="22533" name="Line 5"/>
          <p:cNvSpPr>
            <a:spLocks noChangeShapeType="1"/>
          </p:cNvSpPr>
          <p:nvPr/>
        </p:nvSpPr>
        <p:spPr bwMode="auto">
          <a:xfrm>
            <a:off x="609600" y="6324600"/>
            <a:ext cx="64770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2534" name="Picture 6" descr="Exelencia LogoFnlRv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7162800" y="5867400"/>
            <a:ext cx="1447800" cy="7302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685800"/>
            <a:ext cx="8382000" cy="609600"/>
          </a:xfrm>
        </p:spPr>
        <p:txBody>
          <a:bodyPr/>
          <a:lstStyle/>
          <a:p>
            <a:pPr marL="342900" indent="-342900">
              <a:spcBef>
                <a:spcPct val="50000"/>
              </a:spcBef>
            </a:pPr>
            <a:r>
              <a:rPr lang="en-US" sz="3200" b="1" dirty="0" smtClean="0">
                <a:solidFill>
                  <a:srgbClr val="000090"/>
                </a:solidFill>
              </a:rPr>
              <a:t>Examples of effective strategies</a:t>
            </a:r>
          </a:p>
        </p:txBody>
      </p:sp>
      <p:sp>
        <p:nvSpPr>
          <p:cNvPr id="22531" name="Line 3"/>
          <p:cNvSpPr>
            <a:spLocks noChangeShapeType="1"/>
          </p:cNvSpPr>
          <p:nvPr/>
        </p:nvSpPr>
        <p:spPr bwMode="auto">
          <a:xfrm>
            <a:off x="533400" y="533400"/>
            <a:ext cx="79248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685800" y="1676400"/>
            <a:ext cx="8229600" cy="3857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marL="342900" indent="-342900">
              <a:spcBef>
                <a:spcPts val="238"/>
              </a:spcBef>
              <a:spcAft>
                <a:spcPts val="1800"/>
              </a:spcAft>
              <a:buFont typeface="Arial" charset="0"/>
              <a:buChar char="•"/>
            </a:pPr>
            <a:r>
              <a:rPr lang="en-US" sz="2400" b="1" dirty="0" smtClean="0"/>
              <a:t>Student Tech Services (El Paso Community College)</a:t>
            </a:r>
          </a:p>
          <a:p>
            <a:pPr marL="800100" lvl="1" indent="-342900">
              <a:spcBef>
                <a:spcPts val="238"/>
              </a:spcBef>
              <a:spcAft>
                <a:spcPts val="1800"/>
              </a:spcAft>
              <a:buFont typeface="Arial" charset="0"/>
              <a:buChar char="•"/>
            </a:pPr>
            <a:r>
              <a:rPr lang="en-US" sz="2000" dirty="0" smtClean="0"/>
              <a:t>Use student IT fees to hire students for hands-on support in technology needs</a:t>
            </a:r>
          </a:p>
          <a:p>
            <a:pPr marL="342900" indent="-342900">
              <a:spcBef>
                <a:spcPts val="238"/>
              </a:spcBef>
              <a:spcAft>
                <a:spcPts val="1800"/>
              </a:spcAft>
              <a:buFont typeface="Arial" charset="0"/>
              <a:buChar char="•"/>
            </a:pPr>
            <a:r>
              <a:rPr lang="en-US" sz="2400" b="1" dirty="0" smtClean="0"/>
              <a:t>Student Employment Initiative (University of Texas at Brownsville</a:t>
            </a:r>
          </a:p>
          <a:p>
            <a:pPr marL="800100" lvl="1" indent="-342900">
              <a:spcBef>
                <a:spcPts val="238"/>
              </a:spcBef>
              <a:spcAft>
                <a:spcPts val="1800"/>
              </a:spcAft>
              <a:buFont typeface="Arial" charset="0"/>
              <a:buChar char="•"/>
            </a:pPr>
            <a:r>
              <a:rPr lang="en-US" sz="2000" dirty="0" smtClean="0"/>
              <a:t>Hire students who enroll at least 15 hrs, 2.75 GPA, 12 credits at UTB</a:t>
            </a:r>
          </a:p>
          <a:p>
            <a:pPr marL="342900" indent="-342900">
              <a:spcBef>
                <a:spcPts val="238"/>
              </a:spcBef>
              <a:spcAft>
                <a:spcPts val="1800"/>
              </a:spcAft>
              <a:buFont typeface="Arial" charset="0"/>
              <a:buChar char="•"/>
            </a:pPr>
            <a:endParaRPr lang="en-US" dirty="0" smtClean="0"/>
          </a:p>
        </p:txBody>
      </p:sp>
      <p:sp>
        <p:nvSpPr>
          <p:cNvPr id="22533" name="Line 5"/>
          <p:cNvSpPr>
            <a:spLocks noChangeShapeType="1"/>
          </p:cNvSpPr>
          <p:nvPr/>
        </p:nvSpPr>
        <p:spPr bwMode="auto">
          <a:xfrm>
            <a:off x="609600" y="6324600"/>
            <a:ext cx="64770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2534" name="Picture 6" descr="Exelencia LogoFnlRv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7162800" y="5867400"/>
            <a:ext cx="1447800" cy="7302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Text Box 2"/>
          <p:cNvSpPr txBox="1">
            <a:spLocks noChangeArrowheads="1"/>
          </p:cNvSpPr>
          <p:nvPr/>
        </p:nvSpPr>
        <p:spPr bwMode="auto">
          <a:xfrm>
            <a:off x="1524000" y="2819400"/>
            <a:ext cx="5867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 b="1" dirty="0" err="1"/>
              <a:t>www.EdExcelencia.org</a:t>
            </a:r>
            <a:endParaRPr lang="en-US" sz="4000" b="1" dirty="0"/>
          </a:p>
        </p:txBody>
      </p:sp>
      <p:sp>
        <p:nvSpPr>
          <p:cNvPr id="125955" name="Text Box 3"/>
          <p:cNvSpPr txBox="1">
            <a:spLocks noChangeArrowheads="1"/>
          </p:cNvSpPr>
          <p:nvPr/>
        </p:nvSpPr>
        <p:spPr bwMode="auto">
          <a:xfrm>
            <a:off x="1600200" y="2057400"/>
            <a:ext cx="609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/>
              <a:t>For more information please visit: </a:t>
            </a:r>
          </a:p>
        </p:txBody>
      </p:sp>
      <p:sp>
        <p:nvSpPr>
          <p:cNvPr id="125956" name="Line 4"/>
          <p:cNvSpPr>
            <a:spLocks noChangeShapeType="1"/>
          </p:cNvSpPr>
          <p:nvPr/>
        </p:nvSpPr>
        <p:spPr bwMode="auto">
          <a:xfrm>
            <a:off x="533400" y="685800"/>
            <a:ext cx="79248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5957" name="Line 5"/>
          <p:cNvSpPr>
            <a:spLocks noChangeShapeType="1"/>
          </p:cNvSpPr>
          <p:nvPr/>
        </p:nvSpPr>
        <p:spPr bwMode="auto">
          <a:xfrm flipV="1">
            <a:off x="533400" y="6248400"/>
            <a:ext cx="67056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25958" name="Picture 6" descr="Exelencia LogoFnlRv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5867400"/>
            <a:ext cx="1600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1219200" y="4114800"/>
            <a:ext cx="7162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To download “Reality Check” please visit: </a:t>
            </a:r>
          </a:p>
          <a:p>
            <a:r>
              <a:rPr lang="en-US" sz="1600" dirty="0" err="1" smtClean="0"/>
              <a:t>http://www.edexcelencia.org/research/reality-check-hispanic-serving-institutions-texas-border-strategizing-financial-aid</a:t>
            </a:r>
            <a:endParaRPr lang="en-US" sz="1600" dirty="0" smtClean="0"/>
          </a:p>
          <a:p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2777</TotalTime>
  <Words>535</Words>
  <Application>Microsoft Macintosh PowerPoint</Application>
  <PresentationFormat>On-screen Show (4:3)</PresentationFormat>
  <Paragraphs>76</Paragraphs>
  <Slides>11</Slides>
  <Notes>11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Default Design</vt:lpstr>
      <vt:lpstr>Reality Check: Hispanic-Serving Institutions on the Texas Border Strategizing Financial Aid</vt:lpstr>
      <vt:lpstr>Reality Check</vt:lpstr>
      <vt:lpstr>Why look at Latinos at HSIs and financial aid strategies?</vt:lpstr>
      <vt:lpstr>Why look at Latinos at 8 HSIs along the TX-Mexico border?</vt:lpstr>
      <vt:lpstr>Questions</vt:lpstr>
      <vt:lpstr>Findings</vt:lpstr>
      <vt:lpstr>Effective Aid Strategies at 8 HSIs</vt:lpstr>
      <vt:lpstr>Campus-based work-study programs</vt:lpstr>
      <vt:lpstr>Link between work-study and retention</vt:lpstr>
      <vt:lpstr>Examples of effective strategies</vt:lpstr>
      <vt:lpstr>Slide 11</vt:lpstr>
    </vt:vector>
  </TitlesOfParts>
  <Company>Excelencia in Education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Deborah Santiago</dc:creator>
  <cp:lastModifiedBy>Deborah Santiago</cp:lastModifiedBy>
  <cp:revision>216</cp:revision>
  <cp:lastPrinted>2011-06-03T04:37:48Z</cp:lastPrinted>
  <dcterms:created xsi:type="dcterms:W3CDTF">2011-07-06T19:30:10Z</dcterms:created>
  <dcterms:modified xsi:type="dcterms:W3CDTF">2011-07-06T19:54:08Z</dcterms:modified>
</cp:coreProperties>
</file>