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66" r:id="rId2"/>
    <p:sldId id="277" r:id="rId3"/>
    <p:sldId id="294" r:id="rId4"/>
    <p:sldId id="268" r:id="rId5"/>
    <p:sldId id="270" r:id="rId6"/>
    <p:sldId id="296" r:id="rId7"/>
    <p:sldId id="279" r:id="rId8"/>
    <p:sldId id="283" r:id="rId9"/>
    <p:sldId id="293" r:id="rId10"/>
    <p:sldId id="295" r:id="rId11"/>
    <p:sldId id="291" r:id="rId12"/>
    <p:sldId id="285" r:id="rId13"/>
    <p:sldId id="290" r:id="rId14"/>
  </p:sldIdLst>
  <p:sldSz cx="9144000" cy="6858000" type="screen4x3"/>
  <p:notesSz cx="68580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0066"/>
    <a:srgbClr val="1C1C1C"/>
    <a:srgbClr val="FF3300"/>
    <a:srgbClr val="008080"/>
    <a:srgbClr val="00FF00"/>
    <a:srgbClr val="B2B2B2"/>
    <a:srgbClr val="3D4A7E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8765" autoAdjust="0"/>
  </p:normalViewPr>
  <p:slideViewPr>
    <p:cSldViewPr>
      <p:cViewPr>
        <p:scale>
          <a:sx n="66" d="100"/>
          <a:sy n="66" d="100"/>
        </p:scale>
        <p:origin x="-630" y="-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39327138" cy="3932713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http://ichart.finance.yahoo.com/table.csv?s=%5eGSPC&amp;a=06&amp;b=1&amp;c=2006&amp;d=04&amp;e=31&amp;f=2011&amp;g=m&amp;ignore=.csv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Office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2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Office_Excel_Worksheet3.xlsx"/><Relationship Id="rId1" Type="http://schemas.openxmlformats.org/officeDocument/2006/relationships/themeOverride" Target="../theme/themeOverride1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Office_Excel_Worksheet4.xlsx"/><Relationship Id="rId1" Type="http://schemas.openxmlformats.org/officeDocument/2006/relationships/themeOverride" Target="../theme/themeOverrid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title>
      <c:tx>
        <c:rich>
          <a:bodyPr/>
          <a:lstStyle/>
          <a:p>
            <a:pPr>
              <a:defRPr/>
            </a:pPr>
            <a:r>
              <a:rPr lang="en-US" dirty="0"/>
              <a:t>S&amp;P 500 </a:t>
            </a:r>
            <a:r>
              <a:rPr lang="en-US" dirty="0" smtClean="0"/>
              <a:t>Index*</a:t>
            </a:r>
            <a:endParaRPr lang="en-US" dirty="0"/>
          </a:p>
          <a:p>
            <a:pPr>
              <a:defRPr/>
            </a:pPr>
            <a:r>
              <a:rPr lang="en-US" dirty="0"/>
              <a:t>(July</a:t>
            </a:r>
            <a:r>
              <a:rPr lang="en-US" baseline="0" dirty="0"/>
              <a:t> 2006 to May 2011)</a:t>
            </a:r>
            <a:endParaRPr lang="en-US" dirty="0"/>
          </a:p>
        </c:rich>
      </c:tx>
      <c:layout>
        <c:manualLayout>
          <c:xMode val="edge"/>
          <c:yMode val="edge"/>
          <c:x val="0.36823291619797532"/>
          <c:y val="6.5171714829558594E-2"/>
        </c:manualLayout>
      </c:layout>
    </c:title>
    <c:plotArea>
      <c:layout>
        <c:manualLayout>
          <c:layoutTarget val="inner"/>
          <c:xMode val="edge"/>
          <c:yMode val="edge"/>
          <c:x val="5.990825365579304E-2"/>
          <c:y val="0.18983584833254044"/>
          <c:w val="0.90892482189726276"/>
          <c:h val="0.60182615110879678"/>
        </c:manualLayout>
      </c:layout>
      <c:lineChart>
        <c:grouping val="standard"/>
        <c:ser>
          <c:idx val="0"/>
          <c:order val="0"/>
          <c:tx>
            <c:strRef>
              <c:f>[table.csv]table!$B$1</c:f>
              <c:strCache>
                <c:ptCount val="1"/>
                <c:pt idx="0">
                  <c:v>Open</c:v>
                </c:pt>
              </c:strCache>
            </c:strRef>
          </c:tx>
          <c:cat>
            <c:numRef>
              <c:f>[table.csv]table!$A$2:$A$60</c:f>
              <c:numCache>
                <c:formatCode>m/d/yyyy</c:formatCode>
                <c:ptCount val="59"/>
                <c:pt idx="0">
                  <c:v>40665</c:v>
                </c:pt>
                <c:pt idx="1">
                  <c:v>40634</c:v>
                </c:pt>
                <c:pt idx="2">
                  <c:v>40603</c:v>
                </c:pt>
                <c:pt idx="3">
                  <c:v>40575</c:v>
                </c:pt>
                <c:pt idx="4">
                  <c:v>40546</c:v>
                </c:pt>
                <c:pt idx="5">
                  <c:v>40513</c:v>
                </c:pt>
                <c:pt idx="6">
                  <c:v>40483</c:v>
                </c:pt>
                <c:pt idx="7">
                  <c:v>40452</c:v>
                </c:pt>
                <c:pt idx="8">
                  <c:v>40422</c:v>
                </c:pt>
                <c:pt idx="9">
                  <c:v>40392</c:v>
                </c:pt>
                <c:pt idx="10">
                  <c:v>40360</c:v>
                </c:pt>
                <c:pt idx="11">
                  <c:v>40330</c:v>
                </c:pt>
                <c:pt idx="12">
                  <c:v>40301</c:v>
                </c:pt>
                <c:pt idx="13">
                  <c:v>40269</c:v>
                </c:pt>
                <c:pt idx="14">
                  <c:v>40238</c:v>
                </c:pt>
                <c:pt idx="15">
                  <c:v>40210</c:v>
                </c:pt>
                <c:pt idx="16">
                  <c:v>40182</c:v>
                </c:pt>
                <c:pt idx="17">
                  <c:v>40148</c:v>
                </c:pt>
                <c:pt idx="18">
                  <c:v>40119</c:v>
                </c:pt>
                <c:pt idx="19">
                  <c:v>40087</c:v>
                </c:pt>
                <c:pt idx="20">
                  <c:v>40057</c:v>
                </c:pt>
                <c:pt idx="21">
                  <c:v>40028</c:v>
                </c:pt>
                <c:pt idx="22">
                  <c:v>39995</c:v>
                </c:pt>
                <c:pt idx="23">
                  <c:v>39965</c:v>
                </c:pt>
                <c:pt idx="24">
                  <c:v>39934</c:v>
                </c:pt>
                <c:pt idx="25">
                  <c:v>39904</c:v>
                </c:pt>
                <c:pt idx="26">
                  <c:v>39874</c:v>
                </c:pt>
                <c:pt idx="27">
                  <c:v>39846</c:v>
                </c:pt>
                <c:pt idx="28">
                  <c:v>39815</c:v>
                </c:pt>
                <c:pt idx="29">
                  <c:v>39783</c:v>
                </c:pt>
                <c:pt idx="30">
                  <c:v>39755</c:v>
                </c:pt>
                <c:pt idx="31">
                  <c:v>39722</c:v>
                </c:pt>
                <c:pt idx="32">
                  <c:v>39693</c:v>
                </c:pt>
                <c:pt idx="33">
                  <c:v>39661</c:v>
                </c:pt>
                <c:pt idx="34">
                  <c:v>39630</c:v>
                </c:pt>
                <c:pt idx="35">
                  <c:v>39601</c:v>
                </c:pt>
                <c:pt idx="36">
                  <c:v>39569</c:v>
                </c:pt>
                <c:pt idx="37">
                  <c:v>39539</c:v>
                </c:pt>
                <c:pt idx="38">
                  <c:v>39510</c:v>
                </c:pt>
                <c:pt idx="39">
                  <c:v>39479</c:v>
                </c:pt>
                <c:pt idx="40">
                  <c:v>39449</c:v>
                </c:pt>
                <c:pt idx="41">
                  <c:v>39419</c:v>
                </c:pt>
                <c:pt idx="42">
                  <c:v>39387</c:v>
                </c:pt>
                <c:pt idx="43">
                  <c:v>39356</c:v>
                </c:pt>
                <c:pt idx="44">
                  <c:v>39329</c:v>
                </c:pt>
                <c:pt idx="45">
                  <c:v>39295</c:v>
                </c:pt>
                <c:pt idx="46">
                  <c:v>39265</c:v>
                </c:pt>
                <c:pt idx="47">
                  <c:v>39234</c:v>
                </c:pt>
                <c:pt idx="48">
                  <c:v>39203</c:v>
                </c:pt>
                <c:pt idx="49">
                  <c:v>39174</c:v>
                </c:pt>
                <c:pt idx="50">
                  <c:v>39142</c:v>
                </c:pt>
                <c:pt idx="51">
                  <c:v>39114</c:v>
                </c:pt>
                <c:pt idx="52">
                  <c:v>39085</c:v>
                </c:pt>
                <c:pt idx="53">
                  <c:v>39052</c:v>
                </c:pt>
                <c:pt idx="54">
                  <c:v>39022</c:v>
                </c:pt>
                <c:pt idx="55">
                  <c:v>38992</c:v>
                </c:pt>
                <c:pt idx="56">
                  <c:v>38961</c:v>
                </c:pt>
                <c:pt idx="57">
                  <c:v>38930</c:v>
                </c:pt>
                <c:pt idx="58">
                  <c:v>38901</c:v>
                </c:pt>
              </c:numCache>
            </c:numRef>
          </c:cat>
          <c:val>
            <c:numRef>
              <c:f>[table.csv]table!$B$2:$B$60</c:f>
            </c:numRef>
          </c:val>
        </c:ser>
        <c:ser>
          <c:idx val="1"/>
          <c:order val="1"/>
          <c:tx>
            <c:strRef>
              <c:f>[table.csv]table!$C$1</c:f>
              <c:strCache>
                <c:ptCount val="1"/>
                <c:pt idx="0">
                  <c:v>High</c:v>
                </c:pt>
              </c:strCache>
            </c:strRef>
          </c:tx>
          <c:cat>
            <c:numRef>
              <c:f>[table.csv]table!$A$2:$A$60</c:f>
              <c:numCache>
                <c:formatCode>m/d/yyyy</c:formatCode>
                <c:ptCount val="59"/>
                <c:pt idx="0">
                  <c:v>40665</c:v>
                </c:pt>
                <c:pt idx="1">
                  <c:v>40634</c:v>
                </c:pt>
                <c:pt idx="2">
                  <c:v>40603</c:v>
                </c:pt>
                <c:pt idx="3">
                  <c:v>40575</c:v>
                </c:pt>
                <c:pt idx="4">
                  <c:v>40546</c:v>
                </c:pt>
                <c:pt idx="5">
                  <c:v>40513</c:v>
                </c:pt>
                <c:pt idx="6">
                  <c:v>40483</c:v>
                </c:pt>
                <c:pt idx="7">
                  <c:v>40452</c:v>
                </c:pt>
                <c:pt idx="8">
                  <c:v>40422</c:v>
                </c:pt>
                <c:pt idx="9">
                  <c:v>40392</c:v>
                </c:pt>
                <c:pt idx="10">
                  <c:v>40360</c:v>
                </c:pt>
                <c:pt idx="11">
                  <c:v>40330</c:v>
                </c:pt>
                <c:pt idx="12">
                  <c:v>40301</c:v>
                </c:pt>
                <c:pt idx="13">
                  <c:v>40269</c:v>
                </c:pt>
                <c:pt idx="14">
                  <c:v>40238</c:v>
                </c:pt>
                <c:pt idx="15">
                  <c:v>40210</c:v>
                </c:pt>
                <c:pt idx="16">
                  <c:v>40182</c:v>
                </c:pt>
                <c:pt idx="17">
                  <c:v>40148</c:v>
                </c:pt>
                <c:pt idx="18">
                  <c:v>40119</c:v>
                </c:pt>
                <c:pt idx="19">
                  <c:v>40087</c:v>
                </c:pt>
                <c:pt idx="20">
                  <c:v>40057</c:v>
                </c:pt>
                <c:pt idx="21">
                  <c:v>40028</c:v>
                </c:pt>
                <c:pt idx="22">
                  <c:v>39995</c:v>
                </c:pt>
                <c:pt idx="23">
                  <c:v>39965</c:v>
                </c:pt>
                <c:pt idx="24">
                  <c:v>39934</c:v>
                </c:pt>
                <c:pt idx="25">
                  <c:v>39904</c:v>
                </c:pt>
                <c:pt idx="26">
                  <c:v>39874</c:v>
                </c:pt>
                <c:pt idx="27">
                  <c:v>39846</c:v>
                </c:pt>
                <c:pt idx="28">
                  <c:v>39815</c:v>
                </c:pt>
                <c:pt idx="29">
                  <c:v>39783</c:v>
                </c:pt>
                <c:pt idx="30">
                  <c:v>39755</c:v>
                </c:pt>
                <c:pt idx="31">
                  <c:v>39722</c:v>
                </c:pt>
                <c:pt idx="32">
                  <c:v>39693</c:v>
                </c:pt>
                <c:pt idx="33">
                  <c:v>39661</c:v>
                </c:pt>
                <c:pt idx="34">
                  <c:v>39630</c:v>
                </c:pt>
                <c:pt idx="35">
                  <c:v>39601</c:v>
                </c:pt>
                <c:pt idx="36">
                  <c:v>39569</c:v>
                </c:pt>
                <c:pt idx="37">
                  <c:v>39539</c:v>
                </c:pt>
                <c:pt idx="38">
                  <c:v>39510</c:v>
                </c:pt>
                <c:pt idx="39">
                  <c:v>39479</c:v>
                </c:pt>
                <c:pt idx="40">
                  <c:v>39449</c:v>
                </c:pt>
                <c:pt idx="41">
                  <c:v>39419</c:v>
                </c:pt>
                <c:pt idx="42">
                  <c:v>39387</c:v>
                </c:pt>
                <c:pt idx="43">
                  <c:v>39356</c:v>
                </c:pt>
                <c:pt idx="44">
                  <c:v>39329</c:v>
                </c:pt>
                <c:pt idx="45">
                  <c:v>39295</c:v>
                </c:pt>
                <c:pt idx="46">
                  <c:v>39265</c:v>
                </c:pt>
                <c:pt idx="47">
                  <c:v>39234</c:v>
                </c:pt>
                <c:pt idx="48">
                  <c:v>39203</c:v>
                </c:pt>
                <c:pt idx="49">
                  <c:v>39174</c:v>
                </c:pt>
                <c:pt idx="50">
                  <c:v>39142</c:v>
                </c:pt>
                <c:pt idx="51">
                  <c:v>39114</c:v>
                </c:pt>
                <c:pt idx="52">
                  <c:v>39085</c:v>
                </c:pt>
                <c:pt idx="53">
                  <c:v>39052</c:v>
                </c:pt>
                <c:pt idx="54">
                  <c:v>39022</c:v>
                </c:pt>
                <c:pt idx="55">
                  <c:v>38992</c:v>
                </c:pt>
                <c:pt idx="56">
                  <c:v>38961</c:v>
                </c:pt>
                <c:pt idx="57">
                  <c:v>38930</c:v>
                </c:pt>
                <c:pt idx="58">
                  <c:v>38901</c:v>
                </c:pt>
              </c:numCache>
            </c:numRef>
          </c:cat>
          <c:val>
            <c:numRef>
              <c:f>[table.csv]table!$C$2:$C$60</c:f>
            </c:numRef>
          </c:val>
        </c:ser>
        <c:ser>
          <c:idx val="2"/>
          <c:order val="2"/>
          <c:tx>
            <c:strRef>
              <c:f>[table.csv]table!$D$1</c:f>
              <c:strCache>
                <c:ptCount val="1"/>
                <c:pt idx="0">
                  <c:v>Low</c:v>
                </c:pt>
              </c:strCache>
            </c:strRef>
          </c:tx>
          <c:cat>
            <c:numRef>
              <c:f>[table.csv]table!$A$2:$A$60</c:f>
              <c:numCache>
                <c:formatCode>m/d/yyyy</c:formatCode>
                <c:ptCount val="59"/>
                <c:pt idx="0">
                  <c:v>40665</c:v>
                </c:pt>
                <c:pt idx="1">
                  <c:v>40634</c:v>
                </c:pt>
                <c:pt idx="2">
                  <c:v>40603</c:v>
                </c:pt>
                <c:pt idx="3">
                  <c:v>40575</c:v>
                </c:pt>
                <c:pt idx="4">
                  <c:v>40546</c:v>
                </c:pt>
                <c:pt idx="5">
                  <c:v>40513</c:v>
                </c:pt>
                <c:pt idx="6">
                  <c:v>40483</c:v>
                </c:pt>
                <c:pt idx="7">
                  <c:v>40452</c:v>
                </c:pt>
                <c:pt idx="8">
                  <c:v>40422</c:v>
                </c:pt>
                <c:pt idx="9">
                  <c:v>40392</c:v>
                </c:pt>
                <c:pt idx="10">
                  <c:v>40360</c:v>
                </c:pt>
                <c:pt idx="11">
                  <c:v>40330</c:v>
                </c:pt>
                <c:pt idx="12">
                  <c:v>40301</c:v>
                </c:pt>
                <c:pt idx="13">
                  <c:v>40269</c:v>
                </c:pt>
                <c:pt idx="14">
                  <c:v>40238</c:v>
                </c:pt>
                <c:pt idx="15">
                  <c:v>40210</c:v>
                </c:pt>
                <c:pt idx="16">
                  <c:v>40182</c:v>
                </c:pt>
                <c:pt idx="17">
                  <c:v>40148</c:v>
                </c:pt>
                <c:pt idx="18">
                  <c:v>40119</c:v>
                </c:pt>
                <c:pt idx="19">
                  <c:v>40087</c:v>
                </c:pt>
                <c:pt idx="20">
                  <c:v>40057</c:v>
                </c:pt>
                <c:pt idx="21">
                  <c:v>40028</c:v>
                </c:pt>
                <c:pt idx="22">
                  <c:v>39995</c:v>
                </c:pt>
                <c:pt idx="23">
                  <c:v>39965</c:v>
                </c:pt>
                <c:pt idx="24">
                  <c:v>39934</c:v>
                </c:pt>
                <c:pt idx="25">
                  <c:v>39904</c:v>
                </c:pt>
                <c:pt idx="26">
                  <c:v>39874</c:v>
                </c:pt>
                <c:pt idx="27">
                  <c:v>39846</c:v>
                </c:pt>
                <c:pt idx="28">
                  <c:v>39815</c:v>
                </c:pt>
                <c:pt idx="29">
                  <c:v>39783</c:v>
                </c:pt>
                <c:pt idx="30">
                  <c:v>39755</c:v>
                </c:pt>
                <c:pt idx="31">
                  <c:v>39722</c:v>
                </c:pt>
                <c:pt idx="32">
                  <c:v>39693</c:v>
                </c:pt>
                <c:pt idx="33">
                  <c:v>39661</c:v>
                </c:pt>
                <c:pt idx="34">
                  <c:v>39630</c:v>
                </c:pt>
                <c:pt idx="35">
                  <c:v>39601</c:v>
                </c:pt>
                <c:pt idx="36">
                  <c:v>39569</c:v>
                </c:pt>
                <c:pt idx="37">
                  <c:v>39539</c:v>
                </c:pt>
                <c:pt idx="38">
                  <c:v>39510</c:v>
                </c:pt>
                <c:pt idx="39">
                  <c:v>39479</c:v>
                </c:pt>
                <c:pt idx="40">
                  <c:v>39449</c:v>
                </c:pt>
                <c:pt idx="41">
                  <c:v>39419</c:v>
                </c:pt>
                <c:pt idx="42">
                  <c:v>39387</c:v>
                </c:pt>
                <c:pt idx="43">
                  <c:v>39356</c:v>
                </c:pt>
                <c:pt idx="44">
                  <c:v>39329</c:v>
                </c:pt>
                <c:pt idx="45">
                  <c:v>39295</c:v>
                </c:pt>
                <c:pt idx="46">
                  <c:v>39265</c:v>
                </c:pt>
                <c:pt idx="47">
                  <c:v>39234</c:v>
                </c:pt>
                <c:pt idx="48">
                  <c:v>39203</c:v>
                </c:pt>
                <c:pt idx="49">
                  <c:v>39174</c:v>
                </c:pt>
                <c:pt idx="50">
                  <c:v>39142</c:v>
                </c:pt>
                <c:pt idx="51">
                  <c:v>39114</c:v>
                </c:pt>
                <c:pt idx="52">
                  <c:v>39085</c:v>
                </c:pt>
                <c:pt idx="53">
                  <c:v>39052</c:v>
                </c:pt>
                <c:pt idx="54">
                  <c:v>39022</c:v>
                </c:pt>
                <c:pt idx="55">
                  <c:v>38992</c:v>
                </c:pt>
                <c:pt idx="56">
                  <c:v>38961</c:v>
                </c:pt>
                <c:pt idx="57">
                  <c:v>38930</c:v>
                </c:pt>
                <c:pt idx="58">
                  <c:v>38901</c:v>
                </c:pt>
              </c:numCache>
            </c:numRef>
          </c:cat>
          <c:val>
            <c:numRef>
              <c:f>[table.csv]table!$D$2:$D$60</c:f>
            </c:numRef>
          </c:val>
        </c:ser>
        <c:ser>
          <c:idx val="3"/>
          <c:order val="3"/>
          <c:tx>
            <c:strRef>
              <c:f>[table.csv]table!$E$1</c:f>
              <c:strCache>
                <c:ptCount val="1"/>
                <c:pt idx="0">
                  <c:v>Close</c:v>
                </c:pt>
              </c:strCache>
            </c:strRef>
          </c:tx>
          <c:cat>
            <c:numRef>
              <c:f>[table.csv]table!$A$2:$A$60</c:f>
              <c:numCache>
                <c:formatCode>m/d/yyyy</c:formatCode>
                <c:ptCount val="59"/>
                <c:pt idx="0">
                  <c:v>40665</c:v>
                </c:pt>
                <c:pt idx="1">
                  <c:v>40634</c:v>
                </c:pt>
                <c:pt idx="2">
                  <c:v>40603</c:v>
                </c:pt>
                <c:pt idx="3">
                  <c:v>40575</c:v>
                </c:pt>
                <c:pt idx="4">
                  <c:v>40546</c:v>
                </c:pt>
                <c:pt idx="5">
                  <c:v>40513</c:v>
                </c:pt>
                <c:pt idx="6">
                  <c:v>40483</c:v>
                </c:pt>
                <c:pt idx="7">
                  <c:v>40452</c:v>
                </c:pt>
                <c:pt idx="8">
                  <c:v>40422</c:v>
                </c:pt>
                <c:pt idx="9">
                  <c:v>40392</c:v>
                </c:pt>
                <c:pt idx="10">
                  <c:v>40360</c:v>
                </c:pt>
                <c:pt idx="11">
                  <c:v>40330</c:v>
                </c:pt>
                <c:pt idx="12">
                  <c:v>40301</c:v>
                </c:pt>
                <c:pt idx="13">
                  <c:v>40269</c:v>
                </c:pt>
                <c:pt idx="14">
                  <c:v>40238</c:v>
                </c:pt>
                <c:pt idx="15">
                  <c:v>40210</c:v>
                </c:pt>
                <c:pt idx="16">
                  <c:v>40182</c:v>
                </c:pt>
                <c:pt idx="17">
                  <c:v>40148</c:v>
                </c:pt>
                <c:pt idx="18">
                  <c:v>40119</c:v>
                </c:pt>
                <c:pt idx="19">
                  <c:v>40087</c:v>
                </c:pt>
                <c:pt idx="20">
                  <c:v>40057</c:v>
                </c:pt>
                <c:pt idx="21">
                  <c:v>40028</c:v>
                </c:pt>
                <c:pt idx="22">
                  <c:v>39995</c:v>
                </c:pt>
                <c:pt idx="23">
                  <c:v>39965</c:v>
                </c:pt>
                <c:pt idx="24">
                  <c:v>39934</c:v>
                </c:pt>
                <c:pt idx="25">
                  <c:v>39904</c:v>
                </c:pt>
                <c:pt idx="26">
                  <c:v>39874</c:v>
                </c:pt>
                <c:pt idx="27">
                  <c:v>39846</c:v>
                </c:pt>
                <c:pt idx="28">
                  <c:v>39815</c:v>
                </c:pt>
                <c:pt idx="29">
                  <c:v>39783</c:v>
                </c:pt>
                <c:pt idx="30">
                  <c:v>39755</c:v>
                </c:pt>
                <c:pt idx="31">
                  <c:v>39722</c:v>
                </c:pt>
                <c:pt idx="32">
                  <c:v>39693</c:v>
                </c:pt>
                <c:pt idx="33">
                  <c:v>39661</c:v>
                </c:pt>
                <c:pt idx="34">
                  <c:v>39630</c:v>
                </c:pt>
                <c:pt idx="35">
                  <c:v>39601</c:v>
                </c:pt>
                <c:pt idx="36">
                  <c:v>39569</c:v>
                </c:pt>
                <c:pt idx="37">
                  <c:v>39539</c:v>
                </c:pt>
                <c:pt idx="38">
                  <c:v>39510</c:v>
                </c:pt>
                <c:pt idx="39">
                  <c:v>39479</c:v>
                </c:pt>
                <c:pt idx="40">
                  <c:v>39449</c:v>
                </c:pt>
                <c:pt idx="41">
                  <c:v>39419</c:v>
                </c:pt>
                <c:pt idx="42">
                  <c:v>39387</c:v>
                </c:pt>
                <c:pt idx="43">
                  <c:v>39356</c:v>
                </c:pt>
                <c:pt idx="44">
                  <c:v>39329</c:v>
                </c:pt>
                <c:pt idx="45">
                  <c:v>39295</c:v>
                </c:pt>
                <c:pt idx="46">
                  <c:v>39265</c:v>
                </c:pt>
                <c:pt idx="47">
                  <c:v>39234</c:v>
                </c:pt>
                <c:pt idx="48">
                  <c:v>39203</c:v>
                </c:pt>
                <c:pt idx="49">
                  <c:v>39174</c:v>
                </c:pt>
                <c:pt idx="50">
                  <c:v>39142</c:v>
                </c:pt>
                <c:pt idx="51">
                  <c:v>39114</c:v>
                </c:pt>
                <c:pt idx="52">
                  <c:v>39085</c:v>
                </c:pt>
                <c:pt idx="53">
                  <c:v>39052</c:v>
                </c:pt>
                <c:pt idx="54">
                  <c:v>39022</c:v>
                </c:pt>
                <c:pt idx="55">
                  <c:v>38992</c:v>
                </c:pt>
                <c:pt idx="56">
                  <c:v>38961</c:v>
                </c:pt>
                <c:pt idx="57">
                  <c:v>38930</c:v>
                </c:pt>
                <c:pt idx="58">
                  <c:v>38901</c:v>
                </c:pt>
              </c:numCache>
            </c:numRef>
          </c:cat>
          <c:val>
            <c:numRef>
              <c:f>[table.csv]table!$E$2:$E$60</c:f>
            </c:numRef>
          </c:val>
        </c:ser>
        <c:ser>
          <c:idx val="4"/>
          <c:order val="4"/>
          <c:tx>
            <c:strRef>
              <c:f>[table.csv]table!$F$1</c:f>
              <c:strCache>
                <c:ptCount val="1"/>
                <c:pt idx="0">
                  <c:v>Volume</c:v>
                </c:pt>
              </c:strCache>
            </c:strRef>
          </c:tx>
          <c:cat>
            <c:numRef>
              <c:f>[table.csv]table!$A$2:$A$60</c:f>
              <c:numCache>
                <c:formatCode>m/d/yyyy</c:formatCode>
                <c:ptCount val="59"/>
                <c:pt idx="0">
                  <c:v>40665</c:v>
                </c:pt>
                <c:pt idx="1">
                  <c:v>40634</c:v>
                </c:pt>
                <c:pt idx="2">
                  <c:v>40603</c:v>
                </c:pt>
                <c:pt idx="3">
                  <c:v>40575</c:v>
                </c:pt>
                <c:pt idx="4">
                  <c:v>40546</c:v>
                </c:pt>
                <c:pt idx="5">
                  <c:v>40513</c:v>
                </c:pt>
                <c:pt idx="6">
                  <c:v>40483</c:v>
                </c:pt>
                <c:pt idx="7">
                  <c:v>40452</c:v>
                </c:pt>
                <c:pt idx="8">
                  <c:v>40422</c:v>
                </c:pt>
                <c:pt idx="9">
                  <c:v>40392</c:v>
                </c:pt>
                <c:pt idx="10">
                  <c:v>40360</c:v>
                </c:pt>
                <c:pt idx="11">
                  <c:v>40330</c:v>
                </c:pt>
                <c:pt idx="12">
                  <c:v>40301</c:v>
                </c:pt>
                <c:pt idx="13">
                  <c:v>40269</c:v>
                </c:pt>
                <c:pt idx="14">
                  <c:v>40238</c:v>
                </c:pt>
                <c:pt idx="15">
                  <c:v>40210</c:v>
                </c:pt>
                <c:pt idx="16">
                  <c:v>40182</c:v>
                </c:pt>
                <c:pt idx="17">
                  <c:v>40148</c:v>
                </c:pt>
                <c:pt idx="18">
                  <c:v>40119</c:v>
                </c:pt>
                <c:pt idx="19">
                  <c:v>40087</c:v>
                </c:pt>
                <c:pt idx="20">
                  <c:v>40057</c:v>
                </c:pt>
                <c:pt idx="21">
                  <c:v>40028</c:v>
                </c:pt>
                <c:pt idx="22">
                  <c:v>39995</c:v>
                </c:pt>
                <c:pt idx="23">
                  <c:v>39965</c:v>
                </c:pt>
                <c:pt idx="24">
                  <c:v>39934</c:v>
                </c:pt>
                <c:pt idx="25">
                  <c:v>39904</c:v>
                </c:pt>
                <c:pt idx="26">
                  <c:v>39874</c:v>
                </c:pt>
                <c:pt idx="27">
                  <c:v>39846</c:v>
                </c:pt>
                <c:pt idx="28">
                  <c:v>39815</c:v>
                </c:pt>
                <c:pt idx="29">
                  <c:v>39783</c:v>
                </c:pt>
                <c:pt idx="30">
                  <c:v>39755</c:v>
                </c:pt>
                <c:pt idx="31">
                  <c:v>39722</c:v>
                </c:pt>
                <c:pt idx="32">
                  <c:v>39693</c:v>
                </c:pt>
                <c:pt idx="33">
                  <c:v>39661</c:v>
                </c:pt>
                <c:pt idx="34">
                  <c:v>39630</c:v>
                </c:pt>
                <c:pt idx="35">
                  <c:v>39601</c:v>
                </c:pt>
                <c:pt idx="36">
                  <c:v>39569</c:v>
                </c:pt>
                <c:pt idx="37">
                  <c:v>39539</c:v>
                </c:pt>
                <c:pt idx="38">
                  <c:v>39510</c:v>
                </c:pt>
                <c:pt idx="39">
                  <c:v>39479</c:v>
                </c:pt>
                <c:pt idx="40">
                  <c:v>39449</c:v>
                </c:pt>
                <c:pt idx="41">
                  <c:v>39419</c:v>
                </c:pt>
                <c:pt idx="42">
                  <c:v>39387</c:v>
                </c:pt>
                <c:pt idx="43">
                  <c:v>39356</c:v>
                </c:pt>
                <c:pt idx="44">
                  <c:v>39329</c:v>
                </c:pt>
                <c:pt idx="45">
                  <c:v>39295</c:v>
                </c:pt>
                <c:pt idx="46">
                  <c:v>39265</c:v>
                </c:pt>
                <c:pt idx="47">
                  <c:v>39234</c:v>
                </c:pt>
                <c:pt idx="48">
                  <c:v>39203</c:v>
                </c:pt>
                <c:pt idx="49">
                  <c:v>39174</c:v>
                </c:pt>
                <c:pt idx="50">
                  <c:v>39142</c:v>
                </c:pt>
                <c:pt idx="51">
                  <c:v>39114</c:v>
                </c:pt>
                <c:pt idx="52">
                  <c:v>39085</c:v>
                </c:pt>
                <c:pt idx="53">
                  <c:v>39052</c:v>
                </c:pt>
                <c:pt idx="54">
                  <c:v>39022</c:v>
                </c:pt>
                <c:pt idx="55">
                  <c:v>38992</c:v>
                </c:pt>
                <c:pt idx="56">
                  <c:v>38961</c:v>
                </c:pt>
                <c:pt idx="57">
                  <c:v>38930</c:v>
                </c:pt>
                <c:pt idx="58">
                  <c:v>38901</c:v>
                </c:pt>
              </c:numCache>
            </c:numRef>
          </c:cat>
          <c:val>
            <c:numRef>
              <c:f>[table.csv]table!$F$2:$F$60</c:f>
            </c:numRef>
          </c:val>
        </c:ser>
        <c:ser>
          <c:idx val="5"/>
          <c:order val="5"/>
          <c:tx>
            <c:strRef>
              <c:f>[table.csv]table!$G$1</c:f>
              <c:strCache>
                <c:ptCount val="1"/>
                <c:pt idx="0">
                  <c:v>Adj Close</c:v>
                </c:pt>
              </c:strCache>
            </c:strRef>
          </c:tx>
          <c:marker>
            <c:symbol val="none"/>
          </c:marker>
          <c:cat>
            <c:numRef>
              <c:f>[table.csv]table!$A$2:$A$60</c:f>
              <c:numCache>
                <c:formatCode>m/d/yyyy</c:formatCode>
                <c:ptCount val="59"/>
                <c:pt idx="0">
                  <c:v>40665</c:v>
                </c:pt>
                <c:pt idx="1">
                  <c:v>40634</c:v>
                </c:pt>
                <c:pt idx="2">
                  <c:v>40603</c:v>
                </c:pt>
                <c:pt idx="3">
                  <c:v>40575</c:v>
                </c:pt>
                <c:pt idx="4">
                  <c:v>40546</c:v>
                </c:pt>
                <c:pt idx="5">
                  <c:v>40513</c:v>
                </c:pt>
                <c:pt idx="6">
                  <c:v>40483</c:v>
                </c:pt>
                <c:pt idx="7">
                  <c:v>40452</c:v>
                </c:pt>
                <c:pt idx="8">
                  <c:v>40422</c:v>
                </c:pt>
                <c:pt idx="9">
                  <c:v>40392</c:v>
                </c:pt>
                <c:pt idx="10">
                  <c:v>40360</c:v>
                </c:pt>
                <c:pt idx="11">
                  <c:v>40330</c:v>
                </c:pt>
                <c:pt idx="12">
                  <c:v>40301</c:v>
                </c:pt>
                <c:pt idx="13">
                  <c:v>40269</c:v>
                </c:pt>
                <c:pt idx="14">
                  <c:v>40238</c:v>
                </c:pt>
                <c:pt idx="15">
                  <c:v>40210</c:v>
                </c:pt>
                <c:pt idx="16">
                  <c:v>40182</c:v>
                </c:pt>
                <c:pt idx="17">
                  <c:v>40148</c:v>
                </c:pt>
                <c:pt idx="18">
                  <c:v>40119</c:v>
                </c:pt>
                <c:pt idx="19">
                  <c:v>40087</c:v>
                </c:pt>
                <c:pt idx="20">
                  <c:v>40057</c:v>
                </c:pt>
                <c:pt idx="21">
                  <c:v>40028</c:v>
                </c:pt>
                <c:pt idx="22">
                  <c:v>39995</c:v>
                </c:pt>
                <c:pt idx="23">
                  <c:v>39965</c:v>
                </c:pt>
                <c:pt idx="24">
                  <c:v>39934</c:v>
                </c:pt>
                <c:pt idx="25">
                  <c:v>39904</c:v>
                </c:pt>
                <c:pt idx="26">
                  <c:v>39874</c:v>
                </c:pt>
                <c:pt idx="27">
                  <c:v>39846</c:v>
                </c:pt>
                <c:pt idx="28">
                  <c:v>39815</c:v>
                </c:pt>
                <c:pt idx="29">
                  <c:v>39783</c:v>
                </c:pt>
                <c:pt idx="30">
                  <c:v>39755</c:v>
                </c:pt>
                <c:pt idx="31">
                  <c:v>39722</c:v>
                </c:pt>
                <c:pt idx="32">
                  <c:v>39693</c:v>
                </c:pt>
                <c:pt idx="33">
                  <c:v>39661</c:v>
                </c:pt>
                <c:pt idx="34">
                  <c:v>39630</c:v>
                </c:pt>
                <c:pt idx="35">
                  <c:v>39601</c:v>
                </c:pt>
                <c:pt idx="36">
                  <c:v>39569</c:v>
                </c:pt>
                <c:pt idx="37">
                  <c:v>39539</c:v>
                </c:pt>
                <c:pt idx="38">
                  <c:v>39510</c:v>
                </c:pt>
                <c:pt idx="39">
                  <c:v>39479</c:v>
                </c:pt>
                <c:pt idx="40">
                  <c:v>39449</c:v>
                </c:pt>
                <c:pt idx="41">
                  <c:v>39419</c:v>
                </c:pt>
                <c:pt idx="42">
                  <c:v>39387</c:v>
                </c:pt>
                <c:pt idx="43">
                  <c:v>39356</c:v>
                </c:pt>
                <c:pt idx="44">
                  <c:v>39329</c:v>
                </c:pt>
                <c:pt idx="45">
                  <c:v>39295</c:v>
                </c:pt>
                <c:pt idx="46">
                  <c:v>39265</c:v>
                </c:pt>
                <c:pt idx="47">
                  <c:v>39234</c:v>
                </c:pt>
                <c:pt idx="48">
                  <c:v>39203</c:v>
                </c:pt>
                <c:pt idx="49">
                  <c:v>39174</c:v>
                </c:pt>
                <c:pt idx="50">
                  <c:v>39142</c:v>
                </c:pt>
                <c:pt idx="51">
                  <c:v>39114</c:v>
                </c:pt>
                <c:pt idx="52">
                  <c:v>39085</c:v>
                </c:pt>
                <c:pt idx="53">
                  <c:v>39052</c:v>
                </c:pt>
                <c:pt idx="54">
                  <c:v>39022</c:v>
                </c:pt>
                <c:pt idx="55">
                  <c:v>38992</c:v>
                </c:pt>
                <c:pt idx="56">
                  <c:v>38961</c:v>
                </c:pt>
                <c:pt idx="57">
                  <c:v>38930</c:v>
                </c:pt>
                <c:pt idx="58">
                  <c:v>38901</c:v>
                </c:pt>
              </c:numCache>
            </c:numRef>
          </c:cat>
          <c:val>
            <c:numRef>
              <c:f>[table.csv]table!$G$2:$G$60</c:f>
              <c:numCache>
                <c:formatCode>General</c:formatCode>
                <c:ptCount val="59"/>
                <c:pt idx="0">
                  <c:v>1345.2</c:v>
                </c:pt>
                <c:pt idx="1">
                  <c:v>1363.61</c:v>
                </c:pt>
                <c:pt idx="2">
                  <c:v>1325.83</c:v>
                </c:pt>
                <c:pt idx="3">
                  <c:v>1327.22</c:v>
                </c:pt>
                <c:pt idx="4">
                  <c:v>1286.1199999999999</c:v>
                </c:pt>
                <c:pt idx="5">
                  <c:v>1257.6399999999999</c:v>
                </c:pt>
                <c:pt idx="6">
                  <c:v>1180.55</c:v>
                </c:pt>
                <c:pt idx="7">
                  <c:v>1183.26</c:v>
                </c:pt>
                <c:pt idx="8">
                  <c:v>1141.2</c:v>
                </c:pt>
                <c:pt idx="9">
                  <c:v>1049.33</c:v>
                </c:pt>
                <c:pt idx="10">
                  <c:v>1101.5999999999999</c:v>
                </c:pt>
                <c:pt idx="11">
                  <c:v>1030.71</c:v>
                </c:pt>
                <c:pt idx="12">
                  <c:v>1089.4100000000001</c:v>
                </c:pt>
                <c:pt idx="13">
                  <c:v>1186.6899999999998</c:v>
                </c:pt>
                <c:pt idx="14">
                  <c:v>1169.43</c:v>
                </c:pt>
                <c:pt idx="15">
                  <c:v>1104.49</c:v>
                </c:pt>
                <c:pt idx="16">
                  <c:v>1073.8699999999999</c:v>
                </c:pt>
                <c:pt idx="17">
                  <c:v>1115.0999999999999</c:v>
                </c:pt>
                <c:pt idx="18">
                  <c:v>1095.6299999999999</c:v>
                </c:pt>
                <c:pt idx="19">
                  <c:v>1036.1899999999998</c:v>
                </c:pt>
                <c:pt idx="20">
                  <c:v>1057.08</c:v>
                </c:pt>
                <c:pt idx="21">
                  <c:v>1020.62</c:v>
                </c:pt>
                <c:pt idx="22">
                  <c:v>987.48</c:v>
                </c:pt>
                <c:pt idx="23">
                  <c:v>919.31999999999982</c:v>
                </c:pt>
                <c:pt idx="24">
                  <c:v>919.14</c:v>
                </c:pt>
                <c:pt idx="25">
                  <c:v>872.81</c:v>
                </c:pt>
                <c:pt idx="26">
                  <c:v>797.87</c:v>
                </c:pt>
                <c:pt idx="27">
                  <c:v>735.09</c:v>
                </c:pt>
                <c:pt idx="28">
                  <c:v>825.88</c:v>
                </c:pt>
                <c:pt idx="29">
                  <c:v>903.25</c:v>
                </c:pt>
                <c:pt idx="30">
                  <c:v>896.24</c:v>
                </c:pt>
                <c:pt idx="31">
                  <c:v>968.75</c:v>
                </c:pt>
                <c:pt idx="32">
                  <c:v>1166.3599999999999</c:v>
                </c:pt>
                <c:pt idx="33">
                  <c:v>1282.83</c:v>
                </c:pt>
                <c:pt idx="34">
                  <c:v>1267.3799999999999</c:v>
                </c:pt>
                <c:pt idx="35">
                  <c:v>1280</c:v>
                </c:pt>
                <c:pt idx="36">
                  <c:v>1400.3799999999999</c:v>
                </c:pt>
                <c:pt idx="37">
                  <c:v>1385.59</c:v>
                </c:pt>
                <c:pt idx="38">
                  <c:v>1322.7</c:v>
                </c:pt>
                <c:pt idx="39">
                  <c:v>1330.6299999999999</c:v>
                </c:pt>
                <c:pt idx="40">
                  <c:v>1378.55</c:v>
                </c:pt>
                <c:pt idx="41">
                  <c:v>1468.36</c:v>
                </c:pt>
                <c:pt idx="42">
                  <c:v>1481.1399999999999</c:v>
                </c:pt>
                <c:pt idx="43">
                  <c:v>1549.3799999999999</c:v>
                </c:pt>
                <c:pt idx="44">
                  <c:v>1526.75</c:v>
                </c:pt>
                <c:pt idx="45">
                  <c:v>1473.99</c:v>
                </c:pt>
                <c:pt idx="46">
                  <c:v>1455.27</c:v>
                </c:pt>
                <c:pt idx="47">
                  <c:v>1503.35</c:v>
                </c:pt>
                <c:pt idx="48">
                  <c:v>1530.62</c:v>
                </c:pt>
                <c:pt idx="49">
                  <c:v>1482.37</c:v>
                </c:pt>
                <c:pt idx="50">
                  <c:v>1420.86</c:v>
                </c:pt>
                <c:pt idx="51">
                  <c:v>1406.82</c:v>
                </c:pt>
                <c:pt idx="52">
                  <c:v>1438.24</c:v>
                </c:pt>
                <c:pt idx="53">
                  <c:v>1418.3</c:v>
                </c:pt>
                <c:pt idx="54">
                  <c:v>1400.6299999999999</c:v>
                </c:pt>
                <c:pt idx="55">
                  <c:v>1377.94</c:v>
                </c:pt>
                <c:pt idx="56">
                  <c:v>1335.85</c:v>
                </c:pt>
                <c:pt idx="57">
                  <c:v>1303.82</c:v>
                </c:pt>
                <c:pt idx="58">
                  <c:v>1276.6599999999999</c:v>
                </c:pt>
              </c:numCache>
            </c:numRef>
          </c:val>
        </c:ser>
        <c:dLbls/>
        <c:marker val="1"/>
        <c:axId val="70624384"/>
        <c:axId val="70625920"/>
      </c:lineChart>
      <c:dateAx>
        <c:axId val="70624384"/>
        <c:scaling>
          <c:orientation val="minMax"/>
        </c:scaling>
        <c:axPos val="b"/>
        <c:numFmt formatCode="m/d/yyyy" sourceLinked="1"/>
        <c:tickLblPos val="nextTo"/>
        <c:crossAx val="70625920"/>
        <c:crosses val="autoZero"/>
        <c:auto val="1"/>
        <c:lblOffset val="100"/>
        <c:baseTimeUnit val="days"/>
      </c:dateAx>
      <c:valAx>
        <c:axId val="70625920"/>
        <c:scaling>
          <c:orientation val="minMax"/>
        </c:scaling>
        <c:axPos val="l"/>
        <c:numFmt formatCode="General" sourceLinked="1"/>
        <c:tickLblPos val="nextTo"/>
        <c:crossAx val="70624384"/>
        <c:crosses val="autoZero"/>
        <c:crossBetween val="between"/>
      </c:valAx>
    </c:plotArea>
    <c:plotVisOnly val="1"/>
    <c:dispBlanksAs val="gap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title>
      <c:tx>
        <c:rich>
          <a:bodyPr/>
          <a:lstStyle/>
          <a:p>
            <a:pPr>
              <a:defRPr/>
            </a:pPr>
            <a:r>
              <a:rPr lang="en-US" sz="1400" dirty="0" smtClean="0"/>
              <a:t>Avg. Annual Higher</a:t>
            </a:r>
            <a:r>
              <a:rPr lang="en-US" sz="1400" baseline="0" dirty="0" smtClean="0"/>
              <a:t> Education </a:t>
            </a:r>
            <a:r>
              <a:rPr lang="en-US" sz="1400" dirty="0" smtClean="0"/>
              <a:t>Endowment</a:t>
            </a:r>
            <a:r>
              <a:rPr lang="en-US" sz="1400" baseline="0" dirty="0" smtClean="0"/>
              <a:t> Investment</a:t>
            </a:r>
            <a:r>
              <a:rPr lang="en-US" sz="1400" dirty="0" smtClean="0"/>
              <a:t> Returns*, </a:t>
            </a:r>
            <a:r>
              <a:rPr lang="en-US" sz="1400" baseline="0" dirty="0" smtClean="0"/>
              <a:t>2000 to 2010</a:t>
            </a:r>
            <a:endParaRPr lang="en-US" sz="1400" dirty="0"/>
          </a:p>
        </c:rich>
      </c:tx>
      <c:layout/>
    </c:title>
    <c:plotArea>
      <c:layout/>
      <c:lineChart>
        <c:grouping val="standard"/>
        <c:ser>
          <c:idx val="0"/>
          <c:order val="0"/>
          <c:tx>
            <c:strRef>
              <c:f>Sheet1!$B$1</c:f>
              <c:strCache>
                <c:ptCount val="1"/>
                <c:pt idx="0">
                  <c:v>All Institutions</c:v>
                </c:pt>
              </c:strCache>
            </c:strRef>
          </c:tx>
          <c:spPr>
            <a:ln>
              <a:solidFill>
                <a:srgbClr val="0070C0"/>
              </a:solidFill>
            </a:ln>
          </c:spPr>
          <c:dLbls>
            <c:dLbl>
              <c:idx val="0"/>
              <c:layout>
                <c:manualLayout>
                  <c:x val="-2.8273809523809538E-2"/>
                  <c:y val="-3.571428571428574E-2"/>
                </c:manualLayout>
              </c:layout>
              <c:showVal val="1"/>
            </c:dLbl>
            <c:dLbl>
              <c:idx val="1"/>
              <c:layout>
                <c:manualLayout>
                  <c:x val="-3.4226190476190479E-2"/>
                  <c:y val="8.9285714285714107E-2"/>
                </c:manualLayout>
              </c:layout>
              <c:showVal val="1"/>
            </c:dLbl>
            <c:dLbl>
              <c:idx val="2"/>
              <c:layout>
                <c:manualLayout>
                  <c:x val="-2.6785714285714343E-2"/>
                  <c:y val="6.5476190476190479E-2"/>
                </c:manualLayout>
              </c:layout>
              <c:showVal val="1"/>
            </c:dLbl>
            <c:dLbl>
              <c:idx val="4"/>
              <c:layout>
                <c:manualLayout>
                  <c:x val="-5.9523809523809507E-2"/>
                  <c:y val="-5.0595238095238124E-2"/>
                </c:manualLayout>
              </c:layout>
              <c:showVal val="1"/>
            </c:dLbl>
            <c:dLbl>
              <c:idx val="5"/>
              <c:layout>
                <c:manualLayout>
                  <c:x val="-4.3154761904761904E-2"/>
                  <c:y val="-7.1428571428571425E-2"/>
                </c:manualLayout>
              </c:layout>
              <c:showVal val="1"/>
            </c:dLbl>
            <c:dLbl>
              <c:idx val="6"/>
              <c:layout>
                <c:manualLayout>
                  <c:x val="-5.8035714285714302E-2"/>
                  <c:y val="-5.9523809523809507E-2"/>
                </c:manualLayout>
              </c:layout>
              <c:showVal val="1"/>
            </c:dLbl>
            <c:dLbl>
              <c:idx val="7"/>
              <c:layout>
                <c:manualLayout>
                  <c:x val="-2.3809523809523812E-2"/>
                  <c:y val="-4.7619047619047623E-2"/>
                </c:manualLayout>
              </c:layout>
              <c:showVal val="1"/>
            </c:dLbl>
            <c:dLbl>
              <c:idx val="8"/>
              <c:layout>
                <c:manualLayout>
                  <c:x val="-7.2916666666666796E-2"/>
                  <c:y val="9.5238095238095247E-2"/>
                </c:manualLayout>
              </c:layout>
              <c:showVal val="1"/>
            </c:dLbl>
            <c:dLbl>
              <c:idx val="9"/>
              <c:layout>
                <c:manualLayout>
                  <c:x val="-1.1904761904761916E-2"/>
                  <c:y val="4.4642857142857116E-2"/>
                </c:manualLayout>
              </c:layout>
              <c:showVal val="1"/>
            </c:dLbl>
            <c:dLbl>
              <c:idx val="10"/>
              <c:layout>
                <c:manualLayout>
                  <c:x val="-4.0178688601424706E-2"/>
                  <c:y val="-4.7619047619047623E-2"/>
                </c:manualLayout>
              </c:layout>
              <c:showVal val="1"/>
            </c:dLbl>
            <c:showVal val="1"/>
          </c:dLbls>
          <c:cat>
            <c:numRef>
              <c:f>Sheet1!$A$2:$A$12</c:f>
              <c:numCache>
                <c:formatCode>General</c:formatCode>
                <c:ptCount val="11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  <c:pt idx="10">
                  <c:v>2010</c:v>
                </c:pt>
              </c:numCache>
            </c:numRef>
          </c:cat>
          <c:val>
            <c:numRef>
              <c:f>Sheet1!$B$2:$B$12</c:f>
              <c:numCache>
                <c:formatCode>0.0%</c:formatCode>
                <c:ptCount val="11"/>
                <c:pt idx="0">
                  <c:v>0.12100000000000001</c:v>
                </c:pt>
                <c:pt idx="1">
                  <c:v>-3.500000000000001E-2</c:v>
                </c:pt>
                <c:pt idx="2">
                  <c:v>-6.2000000000000006E-2</c:v>
                </c:pt>
                <c:pt idx="3">
                  <c:v>3.2000000000000008E-2</c:v>
                </c:pt>
                <c:pt idx="4">
                  <c:v>0.15300000000000002</c:v>
                </c:pt>
                <c:pt idx="5">
                  <c:v>9.3000000000000041E-2</c:v>
                </c:pt>
                <c:pt idx="6">
                  <c:v>0.10800000000000001</c:v>
                </c:pt>
                <c:pt idx="7">
                  <c:v>0.17200000000000001</c:v>
                </c:pt>
                <c:pt idx="8">
                  <c:v>-3.0000000000000002E-2</c:v>
                </c:pt>
                <c:pt idx="9">
                  <c:v>-0.18700000000000003</c:v>
                </c:pt>
                <c:pt idx="10">
                  <c:v>0.11899999999999998</c:v>
                </c:pt>
              </c:numCache>
            </c:numRef>
          </c:val>
        </c:ser>
        <c:dLbls/>
        <c:marker val="1"/>
        <c:axId val="70588672"/>
        <c:axId val="73535488"/>
      </c:lineChart>
      <c:catAx>
        <c:axId val="70588672"/>
        <c:scaling>
          <c:orientation val="minMax"/>
        </c:scaling>
        <c:axPos val="b"/>
        <c:numFmt formatCode="General" sourceLinked="1"/>
        <c:tickLblPos val="nextTo"/>
        <c:crossAx val="73535488"/>
        <c:crosses val="autoZero"/>
        <c:auto val="1"/>
        <c:lblAlgn val="ctr"/>
        <c:lblOffset val="100"/>
      </c:catAx>
      <c:valAx>
        <c:axId val="73535488"/>
        <c:scaling>
          <c:orientation val="minMax"/>
        </c:scaling>
        <c:axPos val="l"/>
        <c:numFmt formatCode="0.0%" sourceLinked="1"/>
        <c:tickLblPos val="nextTo"/>
        <c:crossAx val="70588672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en-US"/>
    </a:p>
  </c:txPr>
  <c:externalData r:id="rId1"/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plotArea>
      <c:layout>
        <c:manualLayout>
          <c:layoutTarget val="inner"/>
          <c:xMode val="edge"/>
          <c:yMode val="edge"/>
          <c:x val="6.2509959692538433E-2"/>
          <c:y val="0.10433047431571053"/>
          <c:w val="0.92112099268841419"/>
          <c:h val="0.5659598800149982"/>
        </c:manualLayout>
      </c:layout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One Yr Rtn (%)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dLblPos val="outEnd"/>
            <c:showVal val="1"/>
          </c:dLbls>
          <c:cat>
            <c:strRef>
              <c:f>Sheet1!$A$2:$A$7</c:f>
              <c:strCache>
                <c:ptCount val="6"/>
                <c:pt idx="0">
                  <c:v>Over $1 billion</c:v>
                </c:pt>
                <c:pt idx="1">
                  <c:v>$1 billion to $501 million</c:v>
                </c:pt>
                <c:pt idx="2">
                  <c:v>$500 million to $101 million</c:v>
                </c:pt>
                <c:pt idx="3">
                  <c:v>$100 million to $51 million</c:v>
                </c:pt>
                <c:pt idx="4">
                  <c:v>$50 million to $25 million</c:v>
                </c:pt>
                <c:pt idx="5">
                  <c:v>Under $25 million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12.2</c:v>
                </c:pt>
                <c:pt idx="1">
                  <c:v>11.9</c:v>
                </c:pt>
                <c:pt idx="2">
                  <c:v>11.9</c:v>
                </c:pt>
                <c:pt idx="3">
                  <c:v>11.8</c:v>
                </c:pt>
                <c:pt idx="4">
                  <c:v>12</c:v>
                </c:pt>
                <c:pt idx="5">
                  <c:v>11.6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Ten Yr Rtn (%)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dLblPos val="outEnd"/>
            <c:showVal val="1"/>
          </c:dLbls>
          <c:cat>
            <c:strRef>
              <c:f>Sheet1!$A$2:$A$7</c:f>
              <c:strCache>
                <c:ptCount val="6"/>
                <c:pt idx="0">
                  <c:v>Over $1 billion</c:v>
                </c:pt>
                <c:pt idx="1">
                  <c:v>$1 billion to $501 million</c:v>
                </c:pt>
                <c:pt idx="2">
                  <c:v>$500 million to $101 million</c:v>
                </c:pt>
                <c:pt idx="3">
                  <c:v>$100 million to $51 million</c:v>
                </c:pt>
                <c:pt idx="4">
                  <c:v>$50 million to $25 million</c:v>
                </c:pt>
                <c:pt idx="5">
                  <c:v>Under $25 million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  <c:pt idx="0">
                  <c:v>5</c:v>
                </c:pt>
                <c:pt idx="1">
                  <c:v>3.6</c:v>
                </c:pt>
                <c:pt idx="2">
                  <c:v>3.3</c:v>
                </c:pt>
                <c:pt idx="3">
                  <c:v>3.3</c:v>
                </c:pt>
                <c:pt idx="4">
                  <c:v>2.9</c:v>
                </c:pt>
                <c:pt idx="5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Column1</c:v>
                </c:pt>
              </c:strCache>
            </c:strRef>
          </c:tx>
          <c:cat>
            <c:strRef>
              <c:f>Sheet1!$A$2:$A$7</c:f>
              <c:strCache>
                <c:ptCount val="6"/>
                <c:pt idx="0">
                  <c:v>Over $1 billion</c:v>
                </c:pt>
                <c:pt idx="1">
                  <c:v>$1 billion to $501 million</c:v>
                </c:pt>
                <c:pt idx="2">
                  <c:v>$500 million to $101 million</c:v>
                </c:pt>
                <c:pt idx="3">
                  <c:v>$100 million to $51 million</c:v>
                </c:pt>
                <c:pt idx="4">
                  <c:v>$50 million to $25 million</c:v>
                </c:pt>
                <c:pt idx="5">
                  <c:v>Under $25 million</c:v>
                </c:pt>
              </c:strCache>
            </c:strRef>
          </c:cat>
          <c:val>
            <c:numRef>
              <c:f>Sheet1!$D$2:$D$7</c:f>
            </c:numRef>
          </c:val>
        </c:ser>
        <c:dLbls>
          <c:showVal val="1"/>
        </c:dLbls>
        <c:axId val="73554176"/>
        <c:axId val="73564160"/>
      </c:barChart>
      <c:catAx>
        <c:axId val="73554176"/>
        <c:scaling>
          <c:orientation val="minMax"/>
        </c:scaling>
        <c:axPos val="b"/>
        <c:tickLblPos val="nextTo"/>
        <c:crossAx val="73564160"/>
        <c:crosses val="autoZero"/>
        <c:auto val="1"/>
        <c:lblAlgn val="ctr"/>
        <c:lblOffset val="100"/>
      </c:catAx>
      <c:valAx>
        <c:axId val="73564160"/>
        <c:scaling>
          <c:orientation val="minMax"/>
        </c:scaling>
        <c:axPos val="l"/>
        <c:numFmt formatCode="General" sourceLinked="1"/>
        <c:tickLblPos val="nextTo"/>
        <c:crossAx val="73554176"/>
        <c:crosses val="autoZero"/>
        <c:crossBetween val="between"/>
      </c:valAx>
    </c:plotArea>
    <c:legend>
      <c:legendPos val="b"/>
      <c:layout/>
    </c:legend>
    <c:plotVisOnly val="1"/>
    <c:dispBlanksAs val="gap"/>
  </c:chart>
  <c:txPr>
    <a:bodyPr/>
    <a:lstStyle/>
    <a:p>
      <a:pPr>
        <a:defRPr sz="1800"/>
      </a:pPr>
      <a:endParaRPr lang="en-US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en-US" sz="1600" dirty="0" smtClean="0"/>
              <a:t>Pct.</a:t>
            </a:r>
            <a:r>
              <a:rPr lang="en-US" sz="1600" baseline="0" dirty="0" smtClean="0"/>
              <a:t> Of Endowments Underwater, </a:t>
            </a:r>
            <a:r>
              <a:rPr lang="en-US" sz="1600" dirty="0" smtClean="0"/>
              <a:t>by Endowment</a:t>
            </a:r>
            <a:r>
              <a:rPr lang="en-US" sz="1600" baseline="0" dirty="0" smtClean="0"/>
              <a:t> Size</a:t>
            </a:r>
            <a:r>
              <a:rPr lang="en-US" sz="1600" dirty="0" smtClean="0"/>
              <a:t>,</a:t>
            </a:r>
            <a:r>
              <a:rPr lang="en-US" sz="1600" baseline="0" dirty="0" smtClean="0"/>
              <a:t> FY08 and FY10</a:t>
            </a:r>
            <a:endParaRPr lang="en-US" sz="1600" dirty="0"/>
          </a:p>
        </c:rich>
      </c:tx>
      <c:layout/>
    </c:title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FY08</c:v>
                </c:pt>
              </c:strCache>
            </c:strRef>
          </c:tx>
          <c:dLbls>
            <c:dLbl>
              <c:idx val="3"/>
              <c:layout>
                <c:manualLayout>
                  <c:x val="-1.0416666666666666E-2"/>
                  <c:y val="2.9761904761904769E-3"/>
                </c:manualLayout>
              </c:layout>
              <c:dLblPos val="outEnd"/>
              <c:showVal val="1"/>
            </c:dLbl>
            <c:dLbl>
              <c:idx val="4"/>
              <c:layout>
                <c:manualLayout>
                  <c:x val="-1.0416666666666666E-2"/>
                  <c:y val="5.4562861748657161E-17"/>
                </c:manualLayout>
              </c:layout>
              <c:dLblPos val="outEnd"/>
              <c:showVal val="1"/>
            </c:dLbl>
            <c:dLbl>
              <c:idx val="6"/>
              <c:layout>
                <c:manualLayout>
                  <c:x val="-1.1904761904761906E-2"/>
                  <c:y val="-2.9761904761904769E-3"/>
                </c:manualLayout>
              </c:layout>
              <c:dLblPos val="outEnd"/>
              <c:showVal val="1"/>
            </c:dLbl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dLblPos val="outEnd"/>
            <c:showVal val="1"/>
          </c:dLbls>
          <c:cat>
            <c:strRef>
              <c:f>Sheet1!$A$2:$A$8</c:f>
              <c:strCache>
                <c:ptCount val="7"/>
                <c:pt idx="0">
                  <c:v>Over $1 billion</c:v>
                </c:pt>
                <c:pt idx="1">
                  <c:v>$501 million to $1 billion</c:v>
                </c:pt>
                <c:pt idx="2">
                  <c:v>$101 million to $500 million</c:v>
                </c:pt>
                <c:pt idx="3">
                  <c:v>$51 million to $100 million</c:v>
                </c:pt>
                <c:pt idx="4">
                  <c:v>$25 million to $50 million</c:v>
                </c:pt>
                <c:pt idx="5">
                  <c:v>Under $25 million</c:v>
                </c:pt>
                <c:pt idx="6">
                  <c:v>All Institutions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2.1</c:v>
                </c:pt>
                <c:pt idx="1">
                  <c:v>2</c:v>
                </c:pt>
                <c:pt idx="2">
                  <c:v>3.7</c:v>
                </c:pt>
                <c:pt idx="3">
                  <c:v>6.2</c:v>
                </c:pt>
                <c:pt idx="4">
                  <c:v>3.2</c:v>
                </c:pt>
                <c:pt idx="5">
                  <c:v>9.7000000000000011</c:v>
                </c:pt>
                <c:pt idx="6">
                  <c:v>4.5999999999999996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FY10</c:v>
                </c:pt>
              </c:strCache>
            </c:strRef>
          </c:tx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dLblPos val="outEnd"/>
            <c:showVal val="1"/>
          </c:dLbls>
          <c:cat>
            <c:strRef>
              <c:f>Sheet1!$A$2:$A$8</c:f>
              <c:strCache>
                <c:ptCount val="7"/>
                <c:pt idx="0">
                  <c:v>Over $1 billion</c:v>
                </c:pt>
                <c:pt idx="1">
                  <c:v>$501 million to $1 billion</c:v>
                </c:pt>
                <c:pt idx="2">
                  <c:v>$101 million to $500 million</c:v>
                </c:pt>
                <c:pt idx="3">
                  <c:v>$51 million to $100 million</c:v>
                </c:pt>
                <c:pt idx="4">
                  <c:v>$25 million to $50 million</c:v>
                </c:pt>
                <c:pt idx="5">
                  <c:v>Under $25 million</c:v>
                </c:pt>
                <c:pt idx="6">
                  <c:v>All Institutions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9.8000000000000007</c:v>
                </c:pt>
                <c:pt idx="1">
                  <c:v>11.1</c:v>
                </c:pt>
                <c:pt idx="2">
                  <c:v>13.3</c:v>
                </c:pt>
                <c:pt idx="3">
                  <c:v>14.5</c:v>
                </c:pt>
                <c:pt idx="4">
                  <c:v>14.5</c:v>
                </c:pt>
                <c:pt idx="5">
                  <c:v>14.7</c:v>
                </c:pt>
                <c:pt idx="6">
                  <c:v>13.6</c:v>
                </c:pt>
              </c:numCache>
            </c:numRef>
          </c:val>
        </c:ser>
        <c:dLbls>
          <c:showVal val="1"/>
        </c:dLbls>
        <c:axId val="83211392"/>
        <c:axId val="83212928"/>
      </c:barChart>
      <c:catAx>
        <c:axId val="83211392"/>
        <c:scaling>
          <c:orientation val="minMax"/>
        </c:scaling>
        <c:axPos val="b"/>
        <c:tickLblPos val="nextTo"/>
        <c:crossAx val="83212928"/>
        <c:crosses val="autoZero"/>
        <c:auto val="1"/>
        <c:lblAlgn val="ctr"/>
        <c:lblOffset val="100"/>
      </c:catAx>
      <c:valAx>
        <c:axId val="83212928"/>
        <c:scaling>
          <c:orientation val="minMax"/>
        </c:scaling>
        <c:axPos val="l"/>
        <c:numFmt formatCode="General" sourceLinked="1"/>
        <c:tickLblPos val="nextTo"/>
        <c:crossAx val="83211392"/>
        <c:crosses val="autoZero"/>
        <c:crossBetween val="between"/>
      </c:valAx>
    </c:plotArea>
    <c:legend>
      <c:legendPos val="b"/>
      <c:layout/>
    </c:legend>
    <c:plotVisOnly val="1"/>
    <c:dispBlanksAs val="gap"/>
  </c:chart>
  <c:txPr>
    <a:bodyPr/>
    <a:lstStyle/>
    <a:p>
      <a:pPr>
        <a:defRPr sz="1800"/>
      </a:pPr>
      <a:endParaRPr lang="en-US"/>
    </a:p>
  </c:txPr>
  <c:externalData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en-US" sz="1600" dirty="0" smtClean="0"/>
              <a:t>Endowment Spending Rate (%)</a:t>
            </a:r>
            <a:r>
              <a:rPr lang="en-US" sz="1600" baseline="0" dirty="0" smtClean="0"/>
              <a:t>, </a:t>
            </a:r>
            <a:r>
              <a:rPr lang="en-US" sz="1600" dirty="0" smtClean="0"/>
              <a:t>by Endowment</a:t>
            </a:r>
            <a:r>
              <a:rPr lang="en-US" sz="1600" baseline="0" dirty="0" smtClean="0"/>
              <a:t> Size</a:t>
            </a:r>
            <a:r>
              <a:rPr lang="en-US" sz="1600" dirty="0" smtClean="0"/>
              <a:t>,</a:t>
            </a:r>
            <a:r>
              <a:rPr lang="en-US" sz="1600" baseline="0" dirty="0" smtClean="0"/>
              <a:t> FY09 and FY10</a:t>
            </a:r>
            <a:endParaRPr lang="en-US" sz="1600" dirty="0"/>
          </a:p>
        </c:rich>
      </c:tx>
      <c:layout/>
    </c:title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FY09</c:v>
                </c:pt>
              </c:strCache>
            </c:strRef>
          </c:tx>
          <c:dLbls>
            <c:dLbl>
              <c:idx val="3"/>
              <c:layout>
                <c:manualLayout>
                  <c:x val="-1.0416666666666666E-2"/>
                  <c:y val="2.9761904761904786E-3"/>
                </c:manualLayout>
              </c:layout>
              <c:dLblPos val="outEnd"/>
              <c:showVal val="1"/>
            </c:dLbl>
            <c:dLbl>
              <c:idx val="4"/>
              <c:layout>
                <c:manualLayout>
                  <c:x val="-1.0416666666666666E-2"/>
                  <c:y val="5.4562861748657266E-17"/>
                </c:manualLayout>
              </c:layout>
              <c:dLblPos val="outEnd"/>
              <c:showVal val="1"/>
            </c:dLbl>
            <c:dLbl>
              <c:idx val="6"/>
              <c:layout>
                <c:manualLayout>
                  <c:x val="-1.1904761904761911E-2"/>
                  <c:y val="-2.9761904761904786E-3"/>
                </c:manualLayout>
              </c:layout>
              <c:dLblPos val="outEnd"/>
              <c:showVal val="1"/>
            </c:dLbl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dLblPos val="outEnd"/>
            <c:showVal val="1"/>
          </c:dLbls>
          <c:cat>
            <c:strRef>
              <c:f>Sheet1!$A$2:$A$8</c:f>
              <c:strCache>
                <c:ptCount val="7"/>
                <c:pt idx="0">
                  <c:v>Over $1 billion</c:v>
                </c:pt>
                <c:pt idx="1">
                  <c:v>$501 million to $1 billion</c:v>
                </c:pt>
                <c:pt idx="2">
                  <c:v>$101 million to $500 million</c:v>
                </c:pt>
                <c:pt idx="3">
                  <c:v>$51 million to $100 million</c:v>
                </c:pt>
                <c:pt idx="4">
                  <c:v>$25 million to $50 million</c:v>
                </c:pt>
                <c:pt idx="5">
                  <c:v>Under $25 million</c:v>
                </c:pt>
                <c:pt idx="6">
                  <c:v>All Institutions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4.5999999999999996</c:v>
                </c:pt>
                <c:pt idx="1">
                  <c:v>4.9000000000000004</c:v>
                </c:pt>
                <c:pt idx="2">
                  <c:v>4.4000000000000004</c:v>
                </c:pt>
                <c:pt idx="3">
                  <c:v>4.7</c:v>
                </c:pt>
                <c:pt idx="4">
                  <c:v>4.3</c:v>
                </c:pt>
                <c:pt idx="5">
                  <c:v>3.9</c:v>
                </c:pt>
                <c:pt idx="6">
                  <c:v>4.4000000000000004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FY10</c:v>
                </c:pt>
              </c:strCache>
            </c:strRef>
          </c:tx>
          <c:dLbls>
            <c:dLbl>
              <c:idx val="5"/>
              <c:layout>
                <c:manualLayout>
                  <c:x val="1.1904761904761797E-2"/>
                  <c:y val="2.9761904761904769E-3"/>
                </c:manualLayout>
              </c:layout>
              <c:dLblPos val="outEnd"/>
              <c:showVal val="1"/>
            </c:dLbl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dLblPos val="outEnd"/>
            <c:showVal val="1"/>
          </c:dLbls>
          <c:cat>
            <c:strRef>
              <c:f>Sheet1!$A$2:$A$8</c:f>
              <c:strCache>
                <c:ptCount val="7"/>
                <c:pt idx="0">
                  <c:v>Over $1 billion</c:v>
                </c:pt>
                <c:pt idx="1">
                  <c:v>$501 million to $1 billion</c:v>
                </c:pt>
                <c:pt idx="2">
                  <c:v>$101 million to $500 million</c:v>
                </c:pt>
                <c:pt idx="3">
                  <c:v>$51 million to $100 million</c:v>
                </c:pt>
                <c:pt idx="4">
                  <c:v>$25 million to $50 million</c:v>
                </c:pt>
                <c:pt idx="5">
                  <c:v>Under $25 million</c:v>
                </c:pt>
                <c:pt idx="6">
                  <c:v>All Institutions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5.6</c:v>
                </c:pt>
                <c:pt idx="1">
                  <c:v>5.7</c:v>
                </c:pt>
                <c:pt idx="2">
                  <c:v>4.9000000000000004</c:v>
                </c:pt>
                <c:pt idx="3">
                  <c:v>4.5999999999999996</c:v>
                </c:pt>
                <c:pt idx="4">
                  <c:v>4.0999999999999996</c:v>
                </c:pt>
                <c:pt idx="5">
                  <c:v>3.5</c:v>
                </c:pt>
                <c:pt idx="6">
                  <c:v>4.5</c:v>
                </c:pt>
              </c:numCache>
            </c:numRef>
          </c:val>
        </c:ser>
        <c:dLbls>
          <c:showVal val="1"/>
        </c:dLbls>
        <c:axId val="83251584"/>
        <c:axId val="83253120"/>
      </c:barChart>
      <c:catAx>
        <c:axId val="83251584"/>
        <c:scaling>
          <c:orientation val="minMax"/>
        </c:scaling>
        <c:axPos val="b"/>
        <c:tickLblPos val="nextTo"/>
        <c:crossAx val="83253120"/>
        <c:crosses val="autoZero"/>
        <c:auto val="1"/>
        <c:lblAlgn val="ctr"/>
        <c:lblOffset val="100"/>
      </c:catAx>
      <c:valAx>
        <c:axId val="83253120"/>
        <c:scaling>
          <c:orientation val="minMax"/>
        </c:scaling>
        <c:axPos val="l"/>
        <c:numFmt formatCode="General" sourceLinked="1"/>
        <c:tickLblPos val="nextTo"/>
        <c:crossAx val="83251584"/>
        <c:crosses val="autoZero"/>
        <c:crossBetween val="between"/>
      </c:valAx>
    </c:plotArea>
    <c:legend>
      <c:legendPos val="b"/>
      <c:layout/>
    </c:legend>
    <c:plotVisOnly val="1"/>
    <c:dispBlanksAs val="gap"/>
  </c:chart>
  <c:txPr>
    <a:bodyPr/>
    <a:lstStyle/>
    <a:p>
      <a:pPr>
        <a:defRPr sz="1800"/>
      </a:pPr>
      <a:endParaRPr lang="en-US"/>
    </a:p>
  </c:txPr>
  <c:externalData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0.16071</cdr:x>
      <cdr:y>0.78571</cdr:y>
    </cdr:from>
    <cdr:to>
      <cdr:x>0.53125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371600" y="3352800"/>
          <a:ext cx="31623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06EAF1-3F4E-4C55-BCF8-67891E1691AB}" type="datetimeFigureOut">
              <a:rPr lang="en-US" smtClean="0"/>
              <a:pPr/>
              <a:t>6/2/2011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829675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AB3133-FA65-45EF-8CE2-4A6512F3B6D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77930024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dirty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dirty="0"/>
          </a:p>
        </p:txBody>
      </p:sp>
      <p:sp>
        <p:nvSpPr>
          <p:cNvPr id="7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049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71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415790"/>
            <a:ext cx="5486400" cy="4183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967"/>
            <a:ext cx="297180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dirty="0"/>
          </a:p>
        </p:txBody>
      </p:sp>
      <p:sp>
        <p:nvSpPr>
          <p:cNvPr id="71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829967"/>
            <a:ext cx="297180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B19A74E-3308-4743-82FE-221436F4AE6C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74673042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19A74E-3308-4743-82FE-221436F4AE6C}" type="slidenum">
              <a:rPr lang="en-US" smtClean="0"/>
              <a:pPr/>
              <a:t>4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BkgdImage_PPT_TopicIntro_v3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3048000"/>
            <a:ext cx="7772400" cy="12192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4648200"/>
            <a:ext cx="6400800" cy="12192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4800" y="1981200"/>
            <a:ext cx="41910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1910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05600" y="762000"/>
            <a:ext cx="21336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762000"/>
            <a:ext cx="62484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762000"/>
            <a:ext cx="8534400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304800" y="1981200"/>
            <a:ext cx="8534400" cy="4267200"/>
          </a:xfrm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762000"/>
            <a:ext cx="8534400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304800" y="1981200"/>
            <a:ext cx="8534400" cy="4267200"/>
          </a:xfrm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BkgdImage_PPT_Main_v3"/>
          <p:cNvPicPr>
            <a:picLocks noChangeAspect="1" noChangeArrowheads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04800" y="762000"/>
            <a:ext cx="8534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04800" y="1981200"/>
            <a:ext cx="85344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32" name="Line 8"/>
          <p:cNvSpPr>
            <a:spLocks noChangeShapeType="1"/>
          </p:cNvSpPr>
          <p:nvPr userDrawn="1"/>
        </p:nvSpPr>
        <p:spPr bwMode="auto">
          <a:xfrm>
            <a:off x="85725" y="1828800"/>
            <a:ext cx="8978900" cy="0"/>
          </a:xfrm>
          <a:prstGeom prst="line">
            <a:avLst/>
          </a:prstGeom>
          <a:noFill/>
          <a:ln w="76200">
            <a:solidFill>
              <a:srgbClr val="1C1C1C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fontAlgn="base">
        <a:spcBef>
          <a:spcPct val="0"/>
        </a:spcBef>
        <a:spcAft>
          <a:spcPct val="0"/>
        </a:spcAft>
        <a:defRPr sz="4000" b="1">
          <a:solidFill>
            <a:srgbClr val="3D4A7E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000" b="1">
          <a:solidFill>
            <a:srgbClr val="3D4A7E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000" b="1">
          <a:solidFill>
            <a:srgbClr val="3D4A7E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000" b="1">
          <a:solidFill>
            <a:srgbClr val="3D4A7E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000" b="1">
          <a:solidFill>
            <a:srgbClr val="3D4A7E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000" b="1">
          <a:solidFill>
            <a:srgbClr val="3D4A7E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000" b="1">
          <a:solidFill>
            <a:srgbClr val="3D4A7E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000" b="1">
          <a:solidFill>
            <a:srgbClr val="3D4A7E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000" b="1">
          <a:solidFill>
            <a:srgbClr val="3D4A7E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acubo.org/Research/NACUBO_Endowment_Study.html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mailto:Kredd@nacubo.or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93738" y="3044825"/>
            <a:ext cx="7772400" cy="2174875"/>
          </a:xfrm>
        </p:spPr>
        <p:txBody>
          <a:bodyPr/>
          <a:lstStyle/>
          <a:p>
            <a:r>
              <a:rPr lang="en-US" sz="2400" dirty="0" smtClean="0"/>
              <a:t>Surviving A Wild Ride:</a:t>
            </a:r>
            <a:br>
              <a:rPr lang="en-US" sz="2400" dirty="0" smtClean="0"/>
            </a:br>
            <a:r>
              <a:rPr lang="en-US" sz="2400" dirty="0" smtClean="0"/>
              <a:t>The Impact of College and University Endowment Performance on College and University Budgets--Today and Tomorrow</a:t>
            </a:r>
            <a:endParaRPr lang="en-US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5029200" y="5067300"/>
            <a:ext cx="390376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Ken Redd</a:t>
            </a:r>
          </a:p>
          <a:p>
            <a:r>
              <a:rPr lang="en-US" sz="1800" dirty="0" smtClean="0"/>
              <a:t>Director, Research &amp; Policy Analysis</a:t>
            </a:r>
          </a:p>
          <a:p>
            <a:r>
              <a:rPr lang="en-US" sz="1800" dirty="0" smtClean="0"/>
              <a:t>NACUBO</a:t>
            </a:r>
            <a:endParaRPr 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/>
              <a:t>Endowment Performance and Institutional Spending: Current Trends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800" dirty="0" smtClean="0"/>
              <a:t>Endowments have become important revenue sources for colleges and universities.</a:t>
            </a:r>
          </a:p>
          <a:p>
            <a:pPr lvl="1"/>
            <a:r>
              <a:rPr lang="en-US" sz="1800" dirty="0" smtClean="0"/>
              <a:t>Colleges and universities derive 10% of their annual operating funds from their endowments. (14% for publics, 8% for private non-profits).</a:t>
            </a:r>
          </a:p>
          <a:p>
            <a:r>
              <a:rPr lang="en-US" sz="1800" dirty="0" smtClean="0"/>
              <a:t>But recent economic conditions and volatility in the investment markets make dependence on endowments more precarious.</a:t>
            </a:r>
          </a:p>
          <a:p>
            <a:pPr lvl="1"/>
            <a:r>
              <a:rPr lang="en-US" sz="1800" dirty="0" smtClean="0"/>
              <a:t>Stock performance has been unpredictable for the past 36 months.</a:t>
            </a:r>
          </a:p>
          <a:p>
            <a:pPr lvl="1"/>
            <a:r>
              <a:rPr lang="en-US" sz="1800" dirty="0" smtClean="0"/>
              <a:t>Institutional endowments have become less “liquid” over the past decade.</a:t>
            </a:r>
          </a:p>
          <a:p>
            <a:pPr lvl="1"/>
            <a:r>
              <a:rPr lang="en-US" sz="1800" dirty="0" smtClean="0"/>
              <a:t>Contributions to endowments have fallen dramatically. </a:t>
            </a:r>
          </a:p>
          <a:p>
            <a:r>
              <a:rPr lang="en-US" sz="1800" dirty="0" smtClean="0"/>
              <a:t>What effect will market volatility, lower liquidity, and the other economic difficulties have on investment performance  and institutional spending in the future?</a:t>
            </a:r>
            <a:endParaRPr 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/>
              <a:t>Information About the NACUBO Endowment Study Series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2235" y="1892800"/>
            <a:ext cx="8534400" cy="4267200"/>
          </a:xfrm>
        </p:spPr>
        <p:txBody>
          <a:bodyPr/>
          <a:lstStyle/>
          <a:p>
            <a:r>
              <a:rPr lang="en-US" sz="2000" dirty="0" smtClean="0"/>
              <a:t>Survey conducted every year since 1971.</a:t>
            </a:r>
          </a:p>
          <a:p>
            <a:r>
              <a:rPr lang="en-US" sz="2000" dirty="0" smtClean="0"/>
              <a:t>2010 Study done in partnership with Commonfund Institute.</a:t>
            </a:r>
          </a:p>
          <a:p>
            <a:r>
              <a:rPr lang="en-US" sz="2000" dirty="0" smtClean="0"/>
              <a:t>Most recent survey includes responses from 850 U.S. colleges and universities and 23 Canadian universities.</a:t>
            </a:r>
          </a:p>
          <a:p>
            <a:r>
              <a:rPr lang="en-US" sz="2000" dirty="0" smtClean="0"/>
              <a:t>Study participants have more than $346 billion in endowment assets </a:t>
            </a:r>
          </a:p>
          <a:p>
            <a:pPr lvl="1"/>
            <a:r>
              <a:rPr lang="en-US" sz="2000" dirty="0" smtClean="0"/>
              <a:t>Median endowment is $73.6 million.</a:t>
            </a:r>
          </a:p>
          <a:p>
            <a:pPr lvl="1"/>
            <a:r>
              <a:rPr lang="en-US" sz="2000" dirty="0" smtClean="0"/>
              <a:t>62 endowments have assets of $1 billion or more.</a:t>
            </a:r>
          </a:p>
          <a:p>
            <a:r>
              <a:rPr lang="en-US" sz="2000" dirty="0" smtClean="0"/>
              <a:t>For more information, go to our Web site: </a:t>
            </a:r>
            <a:r>
              <a:rPr lang="en-US" sz="2000" dirty="0" smtClean="0">
                <a:hlinkClick r:id="rId2"/>
              </a:rPr>
              <a:t>http://www.nacubo.org/Research/NACUBO_Endowment_Study.html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smtClean="0"/>
              <a:t>Stock Market Performance Has Been Volatile for the Past Four Years</a:t>
            </a:r>
            <a:endParaRPr lang="en-US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6914705" y="2968140"/>
            <a:ext cx="153760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1345 (+83.0%)</a:t>
            </a:r>
            <a:endParaRPr lang="en-US" sz="1600" dirty="0"/>
          </a:p>
        </p:txBody>
      </p:sp>
      <p:sp>
        <p:nvSpPr>
          <p:cNvPr id="10" name="TextBox 9"/>
          <p:cNvSpPr txBox="1"/>
          <p:nvPr/>
        </p:nvSpPr>
        <p:spPr>
          <a:xfrm>
            <a:off x="4495190" y="4312315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735 (-42.2%)</a:t>
            </a:r>
            <a:endParaRPr lang="en-US" sz="1800" dirty="0"/>
          </a:p>
        </p:txBody>
      </p:sp>
      <p:cxnSp>
        <p:nvCxnSpPr>
          <p:cNvPr id="7" name="Straight Connector 6"/>
          <p:cNvCxnSpPr/>
          <p:nvPr/>
        </p:nvCxnSpPr>
        <p:spPr bwMode="auto">
          <a:xfrm flipV="1">
            <a:off x="876300" y="3200400"/>
            <a:ext cx="1028700" cy="228600"/>
          </a:xfrm>
          <a:prstGeom prst="line">
            <a:avLst/>
          </a:prstGeom>
          <a:solidFill>
            <a:srgbClr val="333399">
              <a:alpha val="53999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</p:cxnSp>
      <p:graphicFrame>
        <p:nvGraphicFramePr>
          <p:cNvPr id="12" name="Content Placeholder 11"/>
          <p:cNvGraphicFramePr>
            <a:graphicFrameLocks noGrp="1"/>
          </p:cNvGraphicFramePr>
          <p:nvPr>
            <p:ph idx="1"/>
          </p:nvPr>
        </p:nvGraphicFramePr>
        <p:xfrm>
          <a:off x="0" y="1777585"/>
          <a:ext cx="8534400" cy="4608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616285" y="2929735"/>
            <a:ext cx="6399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1277</a:t>
            </a:r>
            <a:endParaRPr lang="en-US" sz="1600" dirty="0"/>
          </a:p>
        </p:txBody>
      </p:sp>
      <p:sp>
        <p:nvSpPr>
          <p:cNvPr id="14" name="TextBox 13"/>
          <p:cNvSpPr txBox="1"/>
          <p:nvPr/>
        </p:nvSpPr>
        <p:spPr>
          <a:xfrm>
            <a:off x="885120" y="4849985"/>
            <a:ext cx="26532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*Includes reinvested dividends.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dirty="0" smtClean="0"/>
              <a:t>Annual Endowment Returns Have Been As Volatile as the S&amp;P 500</a:t>
            </a:r>
            <a:endParaRPr lang="en-US" sz="20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304800" y="1981200"/>
          <a:ext cx="8534400" cy="4267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866900" y="5600700"/>
            <a:ext cx="251383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*Net of all fees and expenses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smtClean="0"/>
              <a:t>Larger Endowments Had Greater Long-term Returns</a:t>
            </a:r>
            <a:endParaRPr lang="en-US" sz="24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149019377"/>
              </p:ext>
            </p:extLst>
          </p:nvPr>
        </p:nvGraphicFramePr>
        <p:xfrm>
          <a:off x="304800" y="1981200"/>
          <a:ext cx="8534400" cy="4267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614814" y="1953953"/>
            <a:ext cx="698601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/>
              <a:t>Avg. One- and Ten-Year Annual Rates of  Return*, by Endowment Size</a:t>
            </a:r>
            <a:endParaRPr lang="en-US" sz="16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424260" y="5925325"/>
            <a:ext cx="12298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*Net of Fees.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19748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dirty="0" smtClean="0"/>
              <a:t>At About the Same Time, Endowment Have Become More Invested in Illiquid “Alternative” Strategies</a:t>
            </a:r>
            <a:endParaRPr lang="en-US" sz="20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66700" y="2438400"/>
          <a:ext cx="8572500" cy="309916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676400"/>
                <a:gridCol w="1181100"/>
                <a:gridCol w="1428750"/>
                <a:gridCol w="1428750"/>
                <a:gridCol w="1428750"/>
                <a:gridCol w="1428750"/>
              </a:tblGrid>
              <a:tr h="440871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2001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2003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2005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2007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2010</a:t>
                      </a:r>
                      <a:endParaRPr lang="en-US" dirty="0"/>
                    </a:p>
                  </a:txBody>
                  <a:tcPr/>
                </a:tc>
              </a:tr>
              <a:tr h="440871"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rgbClr val="1C1C1C"/>
                          </a:solidFill>
                        </a:rPr>
                        <a:t>U.S.</a:t>
                      </a:r>
                      <a:r>
                        <a:rPr lang="en-US" b="1" baseline="0" dirty="0" smtClean="0">
                          <a:solidFill>
                            <a:srgbClr val="1C1C1C"/>
                          </a:solidFill>
                        </a:rPr>
                        <a:t> Stocks</a:t>
                      </a:r>
                      <a:endParaRPr lang="en-US" b="1" dirty="0">
                        <a:solidFill>
                          <a:srgbClr val="1C1C1C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rgbClr val="1C1C1C"/>
                          </a:solidFill>
                        </a:rPr>
                        <a:t>36%</a:t>
                      </a:r>
                      <a:endParaRPr lang="en-US" b="1" dirty="0">
                        <a:solidFill>
                          <a:srgbClr val="1C1C1C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rgbClr val="1C1C1C"/>
                          </a:solidFill>
                        </a:rPr>
                        <a:t>32%</a:t>
                      </a:r>
                      <a:endParaRPr lang="en-US" b="1" dirty="0">
                        <a:solidFill>
                          <a:srgbClr val="1C1C1C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rgbClr val="1C1C1C"/>
                          </a:solidFill>
                        </a:rPr>
                        <a:t>28%</a:t>
                      </a:r>
                      <a:endParaRPr lang="en-US" b="1" dirty="0">
                        <a:solidFill>
                          <a:srgbClr val="1C1C1C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rgbClr val="1C1C1C"/>
                          </a:solidFill>
                        </a:rPr>
                        <a:t>23%</a:t>
                      </a:r>
                      <a:endParaRPr lang="en-US" b="1" dirty="0">
                        <a:solidFill>
                          <a:srgbClr val="1C1C1C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rgbClr val="1C1C1C"/>
                          </a:solidFill>
                        </a:rPr>
                        <a:t>15%</a:t>
                      </a:r>
                      <a:endParaRPr lang="en-US" b="1" dirty="0">
                        <a:solidFill>
                          <a:srgbClr val="1C1C1C"/>
                        </a:solidFill>
                      </a:endParaRPr>
                    </a:p>
                  </a:txBody>
                  <a:tcPr/>
                </a:tc>
              </a:tr>
              <a:tr h="440871">
                <a:tc>
                  <a:txBody>
                    <a:bodyPr/>
                    <a:lstStyle/>
                    <a:p>
                      <a:r>
                        <a:rPr lang="en-US" dirty="0" smtClean="0"/>
                        <a:t>Foreign Stocks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14%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14%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18%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21%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16%</a:t>
                      </a:r>
                      <a:endParaRPr lang="en-US" dirty="0"/>
                    </a:p>
                  </a:txBody>
                  <a:tcPr/>
                </a:tc>
              </a:tr>
              <a:tr h="440871">
                <a:tc>
                  <a:txBody>
                    <a:bodyPr/>
                    <a:lstStyle/>
                    <a:p>
                      <a:r>
                        <a:rPr lang="en-US" dirty="0" smtClean="0"/>
                        <a:t>Bonds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21%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19%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16%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11%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12%</a:t>
                      </a:r>
                      <a:endParaRPr lang="en-US" dirty="0"/>
                    </a:p>
                  </a:txBody>
                  <a:tcPr/>
                </a:tc>
              </a:tr>
              <a:tr h="440871"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rgbClr val="1C1C1C"/>
                          </a:solidFill>
                        </a:rPr>
                        <a:t>Alternatives</a:t>
                      </a:r>
                      <a:r>
                        <a:rPr lang="en-US" b="1" baseline="0" dirty="0" smtClean="0">
                          <a:solidFill>
                            <a:srgbClr val="1C1C1C"/>
                          </a:solidFill>
                        </a:rPr>
                        <a:t>**</a:t>
                      </a:r>
                      <a:endParaRPr lang="en-US" b="1" dirty="0">
                        <a:solidFill>
                          <a:srgbClr val="1C1C1C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rgbClr val="1C1C1C"/>
                          </a:solidFill>
                        </a:rPr>
                        <a:t>27%</a:t>
                      </a:r>
                      <a:endParaRPr lang="en-US" b="1" dirty="0">
                        <a:solidFill>
                          <a:srgbClr val="1C1C1C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rgbClr val="1C1C1C"/>
                          </a:solidFill>
                        </a:rPr>
                        <a:t>33%</a:t>
                      </a:r>
                      <a:endParaRPr lang="en-US" b="1" dirty="0">
                        <a:solidFill>
                          <a:srgbClr val="1C1C1C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rgbClr val="1C1C1C"/>
                          </a:solidFill>
                        </a:rPr>
                        <a:t>36%</a:t>
                      </a:r>
                      <a:endParaRPr lang="en-US" b="1" dirty="0">
                        <a:solidFill>
                          <a:srgbClr val="1C1C1C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rgbClr val="1C1C1C"/>
                          </a:solidFill>
                        </a:rPr>
                        <a:t>42%</a:t>
                      </a:r>
                      <a:endParaRPr lang="en-US" b="1" dirty="0">
                        <a:solidFill>
                          <a:srgbClr val="1C1C1C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>
                          <a:solidFill>
                            <a:srgbClr val="1C1C1C"/>
                          </a:solidFill>
                        </a:rPr>
                        <a:t>52%</a:t>
                      </a:r>
                      <a:endParaRPr lang="en-US" b="1" dirty="0">
                        <a:solidFill>
                          <a:srgbClr val="1C1C1C"/>
                        </a:solidFill>
                      </a:endParaRPr>
                    </a:p>
                  </a:txBody>
                  <a:tcPr/>
                </a:tc>
              </a:tr>
              <a:tr h="695598">
                <a:tc>
                  <a:txBody>
                    <a:bodyPr/>
                    <a:lstStyle/>
                    <a:p>
                      <a:r>
                        <a:rPr lang="en-US" dirty="0" smtClean="0"/>
                        <a:t>Cash &amp; Other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5%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23900" y="1981200"/>
            <a:ext cx="731681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/>
              <a:t>Asset Allocations* for College and University Endowments, FY01 to FY10</a:t>
            </a:r>
            <a:endParaRPr lang="en-US" sz="16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09600" y="5905500"/>
            <a:ext cx="538750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*Dollar weighted.  **Hedge funds, private equity, commodities, etc.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dirty="0" smtClean="0"/>
              <a:t>Gifts and Other Donations to Endowments Fell Sharply</a:t>
            </a:r>
            <a:endParaRPr lang="en-US" sz="20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342900" y="2500278"/>
          <a:ext cx="8458201" cy="345856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003008"/>
                <a:gridCol w="1556841"/>
                <a:gridCol w="2449176"/>
                <a:gridCol w="2449176"/>
              </a:tblGrid>
              <a:tr h="745842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Revenue</a:t>
                      </a:r>
                      <a:r>
                        <a:rPr lang="en-US" sz="1600" baseline="0" dirty="0" smtClean="0"/>
                        <a:t> Source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Avg.</a:t>
                      </a:r>
                      <a:r>
                        <a:rPr lang="en-US" sz="1600" baseline="0" dirty="0" smtClean="0"/>
                        <a:t> in FY08 (in millions)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Avg. in FY10 (in millions)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Pct. Change</a:t>
                      </a:r>
                      <a:endParaRPr lang="en-US" sz="1600" dirty="0"/>
                    </a:p>
                  </a:txBody>
                  <a:tcPr/>
                </a:tc>
              </a:tr>
              <a:tr h="679381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Individual Gifts</a:t>
                      </a:r>
                      <a:r>
                        <a:rPr lang="en-US" sz="2000" baseline="0" dirty="0" smtClean="0"/>
                        <a:t> &amp; Bequests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$7,903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$5,115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-35.3%</a:t>
                      </a:r>
                      <a:endParaRPr lang="en-US" sz="2000" dirty="0"/>
                    </a:p>
                  </a:txBody>
                  <a:tcPr/>
                </a:tc>
              </a:tr>
              <a:tr h="974764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Other Gifts (Corporations, etc.)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$764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$393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-48.6%</a:t>
                      </a:r>
                      <a:endParaRPr lang="en-US" sz="2000" dirty="0"/>
                    </a:p>
                  </a:txBody>
                  <a:tcPr/>
                </a:tc>
              </a:tr>
              <a:tr h="974764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All Other Additions</a:t>
                      </a:r>
                      <a:r>
                        <a:rPr lang="en-US" sz="2000" baseline="0" dirty="0" smtClean="0"/>
                        <a:t> to Endowments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$5,013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$3,164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-36.9%</a:t>
                      </a:r>
                      <a:endParaRPr lang="en-US" sz="20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32235" y="1931205"/>
            <a:ext cx="86063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Gifts and Other Contributions Received by College &amp; University Endowments, FY08 &amp; FY10 </a:t>
            </a:r>
          </a:p>
          <a:p>
            <a:pPr algn="ctr"/>
            <a:r>
              <a:rPr lang="en-US" b="1" dirty="0" smtClean="0"/>
              <a:t>   (in Current Dollars)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smtClean="0"/>
              <a:t>Due to These Losses, Many More Institutions Report Endowment Funds that Are “Underwater”</a:t>
            </a:r>
            <a:endParaRPr lang="en-US" sz="24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304800" y="1981200"/>
          <a:ext cx="8534400" cy="4267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 smtClean="0"/>
              <a:t>As a Result, Many Institutions with Smaller-Sized Endowments Reduced Their Endowment Spending Rates</a:t>
            </a:r>
            <a:endParaRPr lang="en-US" sz="24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304800" y="1981200"/>
          <a:ext cx="8534400" cy="4267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1800" dirty="0" smtClean="0"/>
              <a:t>How Have the Endowment Losses Affected Colleges and Universities?</a:t>
            </a:r>
            <a:endParaRPr lang="en-US" sz="1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9045" y="1969610"/>
            <a:ext cx="8534400" cy="4267200"/>
          </a:xfrm>
        </p:spPr>
        <p:txBody>
          <a:bodyPr/>
          <a:lstStyle/>
          <a:p>
            <a:r>
              <a:rPr lang="en-US" sz="1600" b="1" u="sng" dirty="0" smtClean="0"/>
              <a:t>Experienced shortage of cash</a:t>
            </a:r>
          </a:p>
          <a:p>
            <a:pPr>
              <a:buFontTx/>
              <a:buNone/>
            </a:pPr>
            <a:r>
              <a:rPr lang="en-US" sz="1600" dirty="0" smtClean="0"/>
              <a:t>	“To preserve liquidity, the university has slowed capital spending and other new initiatives…”</a:t>
            </a:r>
          </a:p>
          <a:p>
            <a:pPr lvl="1"/>
            <a:r>
              <a:rPr lang="en-US" sz="1600" dirty="0" smtClean="0"/>
              <a:t>30% of institution with endowments over $1 billion took some action in anticipation of a “liquidity squeeze.” </a:t>
            </a:r>
            <a:endParaRPr lang="en-US" sz="1600" dirty="0"/>
          </a:p>
          <a:p>
            <a:pPr lvl="1"/>
            <a:r>
              <a:rPr lang="en-US" sz="1600" dirty="0" smtClean="0"/>
              <a:t>Ended “no-loan” institutional aid programs.</a:t>
            </a:r>
            <a:endParaRPr lang="en-US" sz="2000" dirty="0" smtClean="0"/>
          </a:p>
          <a:p>
            <a:r>
              <a:rPr lang="en-US" sz="1600" b="1" u="sng" dirty="0"/>
              <a:t>Increased borrowing</a:t>
            </a:r>
          </a:p>
          <a:p>
            <a:pPr>
              <a:buFontTx/>
              <a:buNone/>
            </a:pPr>
            <a:r>
              <a:rPr lang="en-US" sz="1600" dirty="0" smtClean="0"/>
              <a:t>	“ During the two previous fiscal years, the college found it necessary to borrow the maximum amount allowable within its revolving line of credit….”</a:t>
            </a:r>
          </a:p>
          <a:p>
            <a:pPr lvl="1"/>
            <a:r>
              <a:rPr lang="en-US" sz="1600" dirty="0" smtClean="0"/>
              <a:t>29% of institutions increased long-term debt (but 58% reduced debt.)	</a:t>
            </a:r>
          </a:p>
          <a:p>
            <a:r>
              <a:rPr lang="en-US" sz="1600" b="1" u="sng" dirty="0" smtClean="0"/>
              <a:t>Rebalanced investment portfolios</a:t>
            </a:r>
          </a:p>
          <a:p>
            <a:pPr lvl="1"/>
            <a:r>
              <a:rPr lang="en-US" sz="1600" dirty="0" smtClean="0"/>
              <a:t>82% of institutions rebalanced their portfolios,  most to preserve liquidity, change investment that lost money, or to reduce risk until financial markets become more stable.</a:t>
            </a:r>
          </a:p>
          <a:p>
            <a:pPr marL="0" indent="0">
              <a:buNone/>
            </a:pPr>
            <a:endParaRPr lang="en-US" sz="2000" dirty="0" smtClean="0"/>
          </a:p>
          <a:p>
            <a:pPr>
              <a:buFontTx/>
              <a:buNone/>
            </a:pPr>
            <a:endParaRPr lang="en-US" sz="2000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1800" dirty="0" smtClean="0"/>
              <a:t>Possible Effects of Continuing Economic Uncertainty on College and University Endowments in FY11 and Beyond</a:t>
            </a:r>
            <a:endParaRPr lang="en-US" sz="1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b="1" dirty="0" smtClean="0"/>
              <a:t>Challenge to balance need for liquidity today with growth for tomorrow.</a:t>
            </a:r>
          </a:p>
          <a:p>
            <a:r>
              <a:rPr lang="en-US" sz="2000" b="1" dirty="0" smtClean="0"/>
              <a:t>Increased reliance on endowments to support institutional budgets</a:t>
            </a:r>
          </a:p>
          <a:p>
            <a:pPr lvl="1"/>
            <a:r>
              <a:rPr lang="en-US" sz="1800" dirty="0" smtClean="0"/>
              <a:t>Especially to support increases in financial aid.</a:t>
            </a:r>
          </a:p>
          <a:p>
            <a:pPr lvl="1"/>
            <a:r>
              <a:rPr lang="en-US" sz="1800" dirty="0" smtClean="0"/>
              <a:t>State and other support for higher education will likely remain stagnant at best.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For further information, contact: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Ken Redd, Director, Research &amp; Policy Analysis, NACUBO (</a:t>
            </a:r>
            <a:r>
              <a:rPr lang="en-US" dirty="0" smtClean="0">
                <a:hlinkClick r:id="rId2"/>
              </a:rPr>
              <a:t>KRedd@nacubo.org</a:t>
            </a:r>
            <a:r>
              <a:rPr lang="en-US" dirty="0" smtClean="0"/>
              <a:t>)</a:t>
            </a:r>
          </a:p>
          <a:p>
            <a:endParaRPr lang="en-US" dirty="0" smtClean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333399">
            <a:alpha val="53999"/>
          </a:srgbClr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333399">
            <a:alpha val="53999"/>
          </a:srgbClr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Default Desig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Default Design">
    <a:majorFont>
      <a:latin typeface="Arial"/>
      <a:ea typeface=""/>
      <a:cs typeface=""/>
    </a:majorFont>
    <a:minorFont>
      <a:latin typeface="Arial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Default Design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Default Design">
    <a:majorFont>
      <a:latin typeface="Arial"/>
      <a:ea typeface=""/>
      <a:cs typeface=""/>
    </a:majorFont>
    <a:minorFont>
      <a:latin typeface="Arial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Ocean</Template>
  <TotalTime>2792</TotalTime>
  <Words>678</Words>
  <Application>Microsoft Office PowerPoint</Application>
  <PresentationFormat>On-screen Show (4:3)</PresentationFormat>
  <Paragraphs>130</Paragraphs>
  <Slides>13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Default Design</vt:lpstr>
      <vt:lpstr>Surviving A Wild Ride: The Impact of College and University Endowment Performance on College and University Budgets--Today and Tomorrow</vt:lpstr>
      <vt:lpstr>Endowment Performance and Institutional Spending: Current Trends</vt:lpstr>
      <vt:lpstr>Information About the NACUBO Endowment Study Series</vt:lpstr>
      <vt:lpstr>Stock Market Performance Has Been Volatile for the Past Four Years</vt:lpstr>
      <vt:lpstr>Annual Endowment Returns Have Been As Volatile as the S&amp;P 500</vt:lpstr>
      <vt:lpstr>Larger Endowments Had Greater Long-term Returns</vt:lpstr>
      <vt:lpstr>At About the Same Time, Endowment Have Become More Invested in Illiquid “Alternative” Strategies</vt:lpstr>
      <vt:lpstr>Gifts and Other Donations to Endowments Fell Sharply</vt:lpstr>
      <vt:lpstr>Due to These Losses, Many More Institutions Report Endowment Funds that Are “Underwater”</vt:lpstr>
      <vt:lpstr>As a Result, Many Institutions with Smaller-Sized Endowments Reduced Their Endowment Spending Rates</vt:lpstr>
      <vt:lpstr>How Have the Endowment Losses Affected Colleges and Universities?</vt:lpstr>
      <vt:lpstr>Possible Effects of Continuing Economic Uncertainty on College and University Endowments in FY11 and Beyond</vt:lpstr>
      <vt:lpstr>For further information, contact:</vt:lpstr>
    </vt:vector>
  </TitlesOfParts>
  <Company>NACUBO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David.DeLorenzo</dc:creator>
  <cp:lastModifiedBy>Colleen</cp:lastModifiedBy>
  <cp:revision>207</cp:revision>
  <dcterms:created xsi:type="dcterms:W3CDTF">2005-10-24T16:29:28Z</dcterms:created>
  <dcterms:modified xsi:type="dcterms:W3CDTF">2011-06-02T12:24:44Z</dcterms:modified>
</cp:coreProperties>
</file>