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1"/>
  </p:notesMasterIdLst>
  <p:sldIdLst>
    <p:sldId id="257" r:id="rId2"/>
    <p:sldId id="258" r:id="rId3"/>
    <p:sldId id="262" r:id="rId4"/>
    <p:sldId id="263" r:id="rId5"/>
    <p:sldId id="264" r:id="rId6"/>
    <p:sldId id="265" r:id="rId7"/>
    <p:sldId id="273" r:id="rId8"/>
    <p:sldId id="266" r:id="rId9"/>
    <p:sldId id="274" r:id="rId10"/>
    <p:sldId id="275" r:id="rId11"/>
    <p:sldId id="267" r:id="rId12"/>
    <p:sldId id="268" r:id="rId13"/>
    <p:sldId id="276" r:id="rId14"/>
    <p:sldId id="277" r:id="rId15"/>
    <p:sldId id="278" r:id="rId16"/>
    <p:sldId id="269" r:id="rId17"/>
    <p:sldId id="270" r:id="rId18"/>
    <p:sldId id="271" r:id="rId19"/>
    <p:sldId id="27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80" autoAdjust="0"/>
    <p:restoredTop sz="78833" autoAdjust="0"/>
  </p:normalViewPr>
  <p:slideViewPr>
    <p:cSldViewPr>
      <p:cViewPr>
        <p:scale>
          <a:sx n="72" d="100"/>
          <a:sy n="72" d="100"/>
        </p:scale>
        <p:origin x="-1200" y="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F4A7C8-BA30-4917-BDD0-56B31D99581B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3180E-2411-4BA5-A1E7-301B370F2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733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EC84360-BA69-4AA1-B335-5625B3622CF9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Many begin and end at 2yr</a:t>
            </a:r>
            <a:r>
              <a:rPr lang="en-US" baseline="0" dirty="0" smtClean="0"/>
              <a:t> and for-profit institutions.  (transfer , cooling out)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Avoid need to negotiate transfer process</a:t>
            </a:r>
          </a:p>
          <a:p>
            <a:endParaRPr lang="en-US" dirty="0" smtClean="0"/>
          </a:p>
          <a:p>
            <a:r>
              <a:rPr lang="en-US" dirty="0" smtClean="0"/>
              <a:t>Avoid possibility of “cooling out” -  In 1960, Burton Clark first used the term “cooling-out” to describe the socialization process at community colleges that causes students to become disengaged from the academic process while lowering their academic aspirations and standards.</a:t>
            </a:r>
          </a:p>
          <a:p>
            <a:endParaRPr lang="en-US" dirty="0" smtClean="0"/>
          </a:p>
          <a:p>
            <a:r>
              <a:rPr lang="en-US" dirty="0" smtClean="0"/>
              <a:t>Socioeconomic</a:t>
            </a:r>
          </a:p>
          <a:p>
            <a:r>
              <a:rPr lang="en-US" dirty="0" smtClean="0"/>
              <a:t>Racial / ethnic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B8C3473-76C8-4DEB-82C5-7CFA0BA74FDC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D39A8FF-F6B7-4E66-B581-F50EDAAE5E9B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694088-2FE5-426F-82E3-F3E28EAA7C7B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</a:t>
            </a:r>
            <a:r>
              <a:rPr lang="en-US" baseline="0" dirty="0" smtClean="0"/>
              <a:t> institutions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3180E-2411-4BA5-A1E7-301B370F2D4D}" type="slidenum">
              <a:rPr lang="en-US" smtClean="0"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3180E-2411-4BA5-A1E7-301B370F2D4D}" type="slidenum">
              <a:rPr lang="en-US" smtClean="0"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No perfect model, but institutions should adopt a model that fits institutional needs and resources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E3AB95-D279-4F5F-81C8-715410D527A3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2CDF8A-5905-4C2C-958A-79D87E61298F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5977B32-ECB0-4951-A938-2576245F7A26}" type="datetimeFigureOut">
              <a:rPr lang="en-US" smtClean="0"/>
              <a:t>6/27/2011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1453F64-78E2-462C-9D0B-8C08E6DADE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ellinstitute.org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ellinstitute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066800"/>
            <a:ext cx="8534400" cy="1222375"/>
          </a:xfrm>
        </p:spPr>
        <p:txBody>
          <a:bodyPr>
            <a:noAutofit/>
          </a:bodyPr>
          <a:lstStyle/>
          <a:p>
            <a:r>
              <a:rPr lang="en-US" sz="2800" dirty="0" smtClean="0"/>
              <a:t>Provisional Admission:</a:t>
            </a:r>
            <a:br>
              <a:rPr lang="en-US" sz="2800" dirty="0" smtClean="0"/>
            </a:br>
            <a:r>
              <a:rPr lang="en-US" sz="2800" dirty="0" smtClean="0"/>
              <a:t>Enhancing College Opportunity</a:t>
            </a:r>
            <a:br>
              <a:rPr lang="en-US" sz="2800" dirty="0" smtClean="0"/>
            </a:br>
            <a:r>
              <a:rPr lang="en-US" sz="2800" dirty="0" smtClean="0"/>
              <a:t>for Academically Underprepared Students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124200"/>
            <a:ext cx="8458200" cy="1676400"/>
          </a:xfrm>
        </p:spPr>
        <p:txBody>
          <a:bodyPr>
            <a:noAutofit/>
          </a:bodyPr>
          <a:lstStyle/>
          <a:p>
            <a:r>
              <a:rPr lang="en-US" sz="1800" dirty="0" smtClean="0"/>
              <a:t>Andrew Howard Nichols, Ph.D.</a:t>
            </a:r>
          </a:p>
          <a:p>
            <a:r>
              <a:rPr lang="en-US" sz="1800" dirty="0" smtClean="0"/>
              <a:t>Senior Research Analyst</a:t>
            </a:r>
          </a:p>
          <a:p>
            <a:r>
              <a:rPr lang="en-US" sz="1800" dirty="0" smtClean="0"/>
              <a:t>The Pell Institute</a:t>
            </a:r>
          </a:p>
          <a:p>
            <a:r>
              <a:rPr lang="en-US" sz="1800" dirty="0" smtClean="0"/>
              <a:t>andrew.nichols@pellinstitute.org</a:t>
            </a:r>
          </a:p>
          <a:p>
            <a:r>
              <a:rPr lang="en-US" sz="1800" dirty="0" smtClean="0">
                <a:hlinkClick r:id="rId2"/>
              </a:rPr>
              <a:t>http://www.pellinstitute.org/</a:t>
            </a:r>
            <a:endParaRPr lang="en-US" sz="1800" dirty="0" smtClean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6248400"/>
            <a:ext cx="8458200" cy="4572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/>
              <a:t>Student Financial Aid Research Network</a:t>
            </a:r>
          </a:p>
          <a:p>
            <a:r>
              <a:rPr lang="en-US" sz="1800" dirty="0" smtClean="0"/>
              <a:t>Philadelphia, PA  (June, 2011)</a:t>
            </a: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Session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Overview</a:t>
            </a:r>
          </a:p>
          <a:p>
            <a:r>
              <a:rPr lang="en-US" dirty="0" smtClean="0"/>
              <a:t>Definition of Provisional Admission</a:t>
            </a:r>
          </a:p>
          <a:p>
            <a:r>
              <a:rPr lang="en-US" dirty="0" smtClean="0"/>
              <a:t>Rationale</a:t>
            </a:r>
          </a:p>
          <a:p>
            <a:r>
              <a:rPr lang="en-US" dirty="0" smtClean="0"/>
              <a:t>Design</a:t>
            </a:r>
          </a:p>
          <a:p>
            <a:r>
              <a:rPr lang="en-US" dirty="0" smtClean="0"/>
              <a:t>Quantitative</a:t>
            </a:r>
          </a:p>
          <a:p>
            <a:r>
              <a:rPr lang="en-US" dirty="0" smtClean="0"/>
              <a:t>Qualitative</a:t>
            </a:r>
          </a:p>
          <a:p>
            <a:r>
              <a:rPr lang="en-US" dirty="0" smtClean="0"/>
              <a:t>Discussion / Recommendations</a:t>
            </a:r>
          </a:p>
          <a:p>
            <a:r>
              <a:rPr lang="en-US" dirty="0" smtClean="0"/>
              <a:t>Questions and comments</a:t>
            </a:r>
          </a:p>
          <a:p>
            <a:endParaRPr lang="en-US" dirty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4634D-E8DC-498B-87B0-43E00C4C795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Overview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Joint venture with National Association of College Admission Counseling (NACAC)</a:t>
            </a:r>
          </a:p>
          <a:p>
            <a:endParaRPr lang="en-US" dirty="0" smtClean="0"/>
          </a:p>
          <a:p>
            <a:r>
              <a:rPr lang="en-US" dirty="0" smtClean="0"/>
              <a:t>Funded by the Lumina Foundation for Education</a:t>
            </a:r>
          </a:p>
          <a:p>
            <a:endParaRPr lang="en-US" dirty="0" smtClean="0"/>
          </a:p>
          <a:p>
            <a:r>
              <a:rPr lang="en-US" dirty="0" smtClean="0"/>
              <a:t>Study is complete &amp; report to be published later this summer (2011)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14519-17FF-48C6-9D25-ACD6CEB0452D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Provisional Admission?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 mechanism for colleges to enroll students who show potential to succeed in college but may not meet standard or preferred academic qualifications.</a:t>
            </a:r>
          </a:p>
          <a:p>
            <a:endParaRPr lang="en-US" dirty="0" smtClean="0"/>
          </a:p>
          <a:p>
            <a:r>
              <a:rPr lang="en-US" dirty="0" smtClean="0"/>
              <a:t>Provisionally admitted students are asked to satisfy requirements beyond what is expected of regularly admitted students.</a:t>
            </a:r>
          </a:p>
          <a:p>
            <a:pPr lvl="1"/>
            <a:r>
              <a:rPr lang="en-US" dirty="0" smtClean="0"/>
              <a:t>Meet certain academic performance requirements,</a:t>
            </a:r>
          </a:p>
          <a:p>
            <a:pPr lvl="1"/>
            <a:r>
              <a:rPr lang="en-US" dirty="0" smtClean="0"/>
              <a:t>Take specific classes or a reduced course load</a:t>
            </a:r>
          </a:p>
          <a:p>
            <a:pPr lvl="1"/>
            <a:r>
              <a:rPr lang="en-US" dirty="0" smtClean="0"/>
              <a:t>Utilize or participate in special student services</a:t>
            </a:r>
          </a:p>
          <a:p>
            <a:endParaRPr lang="en-US" dirty="0" smtClean="0"/>
          </a:p>
          <a:p>
            <a:r>
              <a:rPr lang="en-US" dirty="0" smtClean="0"/>
              <a:t>Provisional admission practices also are referred to by other names, such as conditional admission.</a:t>
            </a: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2784E-9A40-40E1-95DE-0FE24D86A75B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case for Provisional Admission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Initial enrollment at a 4-year college is positively related to bachelor’s degree attainment</a:t>
            </a:r>
          </a:p>
          <a:p>
            <a:endParaRPr lang="en-US" dirty="0" smtClean="0"/>
          </a:p>
          <a:p>
            <a:r>
              <a:rPr lang="en-US" dirty="0" smtClean="0"/>
              <a:t>Programs / policies often include additional support and structure</a:t>
            </a:r>
          </a:p>
          <a:p>
            <a:endParaRPr lang="en-US" dirty="0" smtClean="0"/>
          </a:p>
          <a:p>
            <a:r>
              <a:rPr lang="en-US" dirty="0" smtClean="0"/>
              <a:t>Help enhance institutional diversity</a:t>
            </a:r>
          </a:p>
          <a:p>
            <a:endParaRPr lang="en-US" dirty="0" smtClean="0"/>
          </a:p>
          <a:p>
            <a:r>
              <a:rPr lang="en-US" dirty="0" smtClean="0"/>
              <a:t>Relatively unexplored in the research literature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55B88-7093-4B42-92FD-B87E9A1F2E32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 – Mixed methods approach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Quantitative: 17-item survey sent to admission office personnel at 1,263 distinct 4-year institutions. 26% response rate.</a:t>
            </a:r>
          </a:p>
          <a:p>
            <a:pPr lvl="1"/>
            <a:r>
              <a:rPr lang="en-US" dirty="0" smtClean="0"/>
              <a:t>Administered in Fall 2010 as part of NACAC’s Annual Admission Trends Survey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Qualitative: Document analysis, interviews, &amp; focus group discussions during site visits to 5 four-year campuses with provisional admission programs / policies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A12C0-8489-4B5A-BB87-1AFCEF3E3A38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Sample (n = 330)</a:t>
            </a:r>
          </a:p>
          <a:p>
            <a:r>
              <a:rPr lang="en-US" dirty="0" smtClean="0"/>
              <a:t>Sample was fairly representative with regard to:</a:t>
            </a:r>
          </a:p>
          <a:p>
            <a:pPr lvl="1"/>
            <a:r>
              <a:rPr lang="en-US" dirty="0" smtClean="0"/>
              <a:t>Control– slightly more privates (73%)</a:t>
            </a:r>
          </a:p>
          <a:p>
            <a:pPr lvl="1"/>
            <a:r>
              <a:rPr lang="en-US" dirty="0" smtClean="0"/>
              <a:t>Region – S/SW slightly underrepresented</a:t>
            </a:r>
          </a:p>
          <a:p>
            <a:pPr lvl="1"/>
            <a:r>
              <a:rPr lang="en-US" dirty="0" smtClean="0"/>
              <a:t>Enrollment – smaller colleges underrepresented</a:t>
            </a:r>
          </a:p>
          <a:p>
            <a:pPr lvl="1"/>
            <a:r>
              <a:rPr lang="en-US" dirty="0" smtClean="0"/>
              <a:t>Selectivity</a:t>
            </a:r>
          </a:p>
          <a:p>
            <a:r>
              <a:rPr lang="en-US" dirty="0" smtClean="0"/>
              <a:t>Analysis – frequencies &amp; percentages with crosstabular, correlation, and mean comparison</a:t>
            </a:r>
          </a:p>
          <a:p>
            <a:pPr lvl="1"/>
            <a:r>
              <a:rPr lang="en-US" dirty="0" smtClean="0"/>
              <a:t>Control, enrollment, %Pell, and selectivity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 Findings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57% (148) of respondents had PA initiatives according to our definition</a:t>
            </a:r>
          </a:p>
          <a:p>
            <a:pPr lvl="1"/>
            <a:r>
              <a:rPr lang="en-US" dirty="0" smtClean="0"/>
              <a:t>PA positively related to %Pell and acceptance rate</a:t>
            </a:r>
          </a:p>
          <a:p>
            <a:endParaRPr lang="en-US" dirty="0" smtClean="0"/>
          </a:p>
          <a:p>
            <a:r>
              <a:rPr lang="en-US" dirty="0" smtClean="0"/>
              <a:t>Average size = 104 (F2009) &amp; 107(F2010)</a:t>
            </a:r>
          </a:p>
          <a:p>
            <a:pPr lvl="1"/>
            <a:r>
              <a:rPr lang="en-US" dirty="0" smtClean="0"/>
              <a:t>Larger at public institutions</a:t>
            </a:r>
          </a:p>
          <a:p>
            <a:pPr lvl="1"/>
            <a:r>
              <a:rPr lang="en-US" dirty="0" smtClean="0"/>
              <a:t>Size positively related to enrollment</a:t>
            </a:r>
          </a:p>
          <a:p>
            <a:pPr lvl="1"/>
            <a:r>
              <a:rPr lang="en-US" dirty="0" smtClean="0"/>
              <a:t>Provisional admits about 5% of full-time, first-time admits in F2010</a:t>
            </a:r>
          </a:p>
          <a:p>
            <a:endParaRPr lang="en-US" dirty="0" smtClean="0"/>
          </a:p>
          <a:p>
            <a:pPr lvl="2"/>
            <a:endParaRPr lang="en-US" dirty="0" smtClean="0"/>
          </a:p>
          <a:p>
            <a:endParaRPr lang="en-US" dirty="0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D1866-0029-4C25-B9BA-D427FDD37D7F}" type="slidenum">
              <a:rPr lang="en-US" smtClean="0"/>
              <a:pPr/>
              <a:t>8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 findings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79% of institutions DIDN’T target specific student populations</a:t>
            </a:r>
          </a:p>
          <a:p>
            <a:pPr lvl="1"/>
            <a:r>
              <a:rPr lang="en-US" dirty="0" smtClean="0"/>
              <a:t>Most selective more likely to target selected students</a:t>
            </a:r>
          </a:p>
          <a:p>
            <a:pPr lvl="1"/>
            <a:r>
              <a:rPr lang="en-US" dirty="0" smtClean="0"/>
              <a:t>Public more likely to target athletes</a:t>
            </a:r>
          </a:p>
          <a:p>
            <a:pPr lvl="1"/>
            <a:r>
              <a:rPr lang="en-US" dirty="0" smtClean="0"/>
              <a:t>Larger schools more likely to target racial/ethnic &amp; 1</a:t>
            </a:r>
            <a:r>
              <a:rPr lang="en-US" baseline="30000" dirty="0" smtClean="0"/>
              <a:t>st</a:t>
            </a:r>
            <a:r>
              <a:rPr lang="en-US" dirty="0" smtClean="0"/>
              <a:t>-gen students</a:t>
            </a:r>
          </a:p>
          <a:p>
            <a:endParaRPr lang="en-US" dirty="0" smtClean="0"/>
          </a:p>
          <a:p>
            <a:r>
              <a:rPr lang="en-US" dirty="0" smtClean="0"/>
              <a:t>Only 18% of institutions conducted special outreach</a:t>
            </a:r>
          </a:p>
          <a:p>
            <a:pPr lvl="1"/>
            <a:r>
              <a:rPr lang="en-US" dirty="0" smtClean="0"/>
              <a:t>Selective more likely to reach out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 findings (cont.)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Program components</a:t>
            </a:r>
          </a:p>
          <a:p>
            <a:pPr lvl="1"/>
            <a:r>
              <a:rPr lang="en-US" sz="2000" dirty="0" smtClean="0"/>
              <a:t>Specific courses (62%)</a:t>
            </a:r>
          </a:p>
          <a:p>
            <a:pPr lvl="1"/>
            <a:r>
              <a:rPr lang="en-US" sz="2000" dirty="0" smtClean="0"/>
              <a:t>Reduced course load (61%)</a:t>
            </a:r>
          </a:p>
          <a:p>
            <a:pPr lvl="1"/>
            <a:r>
              <a:rPr lang="en-US" sz="2000" dirty="0" smtClean="0"/>
              <a:t>Minimum GPA (50%)</a:t>
            </a:r>
          </a:p>
          <a:p>
            <a:pPr lvl="1"/>
            <a:r>
              <a:rPr lang="en-US" sz="2000" dirty="0" smtClean="0"/>
              <a:t>Orientation (48%)</a:t>
            </a:r>
          </a:p>
          <a:p>
            <a:pPr lvl="1"/>
            <a:r>
              <a:rPr lang="en-US" sz="2000" dirty="0" smtClean="0"/>
              <a:t>Full-time attendance (63%)</a:t>
            </a:r>
          </a:p>
          <a:p>
            <a:pPr lvl="2"/>
            <a:r>
              <a:rPr lang="en-US" sz="1800" dirty="0" smtClean="0"/>
              <a:t>70% Private, 33% Public (High %Pell were less likely to require)</a:t>
            </a:r>
          </a:p>
          <a:p>
            <a:pPr lvl="1"/>
            <a:r>
              <a:rPr lang="en-US" sz="2000" dirty="0" smtClean="0"/>
              <a:t>Only 18% offered financial support</a:t>
            </a:r>
          </a:p>
          <a:p>
            <a:r>
              <a:rPr lang="en-US" sz="2400" dirty="0" smtClean="0"/>
              <a:t>Required Services</a:t>
            </a:r>
          </a:p>
          <a:p>
            <a:pPr lvl="1"/>
            <a:r>
              <a:rPr lang="en-US" sz="2000" dirty="0" smtClean="0"/>
              <a:t>Regular meetings with advisor (88%)</a:t>
            </a:r>
          </a:p>
          <a:p>
            <a:pPr lvl="1"/>
            <a:r>
              <a:rPr lang="en-US" sz="2000" dirty="0" smtClean="0"/>
              <a:t>Mandated tutoring (67%)</a:t>
            </a:r>
          </a:p>
          <a:p>
            <a:pPr lvl="1"/>
            <a:r>
              <a:rPr lang="en-US" sz="2000" dirty="0" smtClean="0"/>
              <a:t>Peer Mentoring (36%)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 Findings (cont.)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Evaluation &amp; Success</a:t>
            </a:r>
          </a:p>
          <a:p>
            <a:pPr lvl="1"/>
            <a:r>
              <a:rPr lang="en-US" dirty="0" smtClean="0"/>
              <a:t>72% indicated they evaluate…something</a:t>
            </a:r>
          </a:p>
          <a:p>
            <a:pPr lvl="2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year GPA (84%)</a:t>
            </a:r>
          </a:p>
          <a:p>
            <a:pPr lvl="2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to 2</a:t>
            </a:r>
            <a:r>
              <a:rPr lang="en-US" baseline="30000" dirty="0" smtClean="0"/>
              <a:t>nd</a:t>
            </a:r>
            <a:r>
              <a:rPr lang="en-US" dirty="0" smtClean="0"/>
              <a:t> year retention (82%)</a:t>
            </a:r>
          </a:p>
          <a:p>
            <a:pPr lvl="2"/>
            <a:r>
              <a:rPr lang="en-US" dirty="0" smtClean="0"/>
              <a:t>Cumulative GPA (58%)</a:t>
            </a:r>
          </a:p>
          <a:p>
            <a:pPr lvl="2"/>
            <a:r>
              <a:rPr lang="en-US" dirty="0" smtClean="0"/>
              <a:t>4 year graduation rate (51%)</a:t>
            </a:r>
          </a:p>
          <a:p>
            <a:pPr lvl="2"/>
            <a:r>
              <a:rPr lang="en-US" dirty="0" smtClean="0"/>
              <a:t>6 year graduation – Public (67%), Private (34%)</a:t>
            </a:r>
          </a:p>
          <a:p>
            <a:endParaRPr lang="en-US" dirty="0" smtClean="0"/>
          </a:p>
          <a:p>
            <a:r>
              <a:rPr lang="en-US" dirty="0" smtClean="0"/>
              <a:t>72% of students in these programs were retained to the second year</a:t>
            </a:r>
          </a:p>
          <a:p>
            <a:pPr lvl="1"/>
            <a:r>
              <a:rPr lang="en-US" dirty="0" smtClean="0"/>
              <a:t>Moderate negative relationship between %Pell and 1</a:t>
            </a:r>
            <a:r>
              <a:rPr lang="en-US" baseline="30000" dirty="0" smtClean="0"/>
              <a:t>st</a:t>
            </a:r>
            <a:r>
              <a:rPr lang="en-US" dirty="0" smtClean="0"/>
              <a:t> year completion</a:t>
            </a:r>
          </a:p>
          <a:p>
            <a:pPr lvl="1"/>
            <a:endParaRPr lang="en-US" dirty="0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338D3-8E7E-4ABC-90BD-B658A53D3952}" type="slidenum">
              <a:rPr lang="en-US" smtClean="0"/>
              <a:pPr/>
              <a:t>11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 from survey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554162"/>
            <a:ext cx="8686800" cy="4770438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Provisional admission initiatives can be expanded, particularly at 4yr public institutions</a:t>
            </a:r>
          </a:p>
          <a:p>
            <a:endParaRPr lang="en-US" dirty="0" smtClean="0"/>
          </a:p>
          <a:p>
            <a:r>
              <a:rPr lang="en-US" dirty="0" smtClean="0"/>
              <a:t>Increase outreach &amp; target services toward historically underrepresented groups</a:t>
            </a:r>
          </a:p>
          <a:p>
            <a:endParaRPr lang="en-US" dirty="0" smtClean="0"/>
          </a:p>
          <a:p>
            <a:r>
              <a:rPr lang="en-US" dirty="0" smtClean="0"/>
              <a:t>Programs seem fairly successful with 1st year retention – our data compared favorably to IPEDS &amp; ACT data</a:t>
            </a:r>
          </a:p>
          <a:p>
            <a:endParaRPr lang="en-US" dirty="0" smtClean="0"/>
          </a:p>
          <a:p>
            <a:r>
              <a:rPr lang="en-US" dirty="0" smtClean="0"/>
              <a:t>Long-term impact of these programs needs to be examined. Unable to obtain 6yr graduation rates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2C286-DD6A-4355-A831-DDED82172566}" type="slidenum">
              <a:rPr lang="en-US" smtClean="0"/>
              <a:pPr/>
              <a:t>12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 Visit Selection criteria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/>
            <a:r>
              <a:rPr lang="en-US" dirty="0" smtClean="0"/>
              <a:t>The institution must be a 4-year, bachelor degree-granting institution within the United States that receives Title IV funds.</a:t>
            </a:r>
          </a:p>
          <a:p>
            <a:pPr marL="514350" indent="-514350"/>
            <a:endParaRPr lang="en-US" dirty="0" smtClean="0"/>
          </a:p>
          <a:p>
            <a:pPr marL="514350" indent="-514350"/>
            <a:r>
              <a:rPr lang="en-US" dirty="0" smtClean="0"/>
              <a:t>The institution must exceed their respective sector’s percent increase between 1998/99 and 2007/08 in Pell grant recipients.</a:t>
            </a:r>
          </a:p>
          <a:p>
            <a:pPr marL="971550" lvl="1" indent="-514350"/>
            <a:r>
              <a:rPr lang="en-US" dirty="0" smtClean="0"/>
              <a:t>26.5% for public institutions</a:t>
            </a:r>
          </a:p>
          <a:p>
            <a:pPr marL="971550" lvl="1" indent="-514350"/>
            <a:r>
              <a:rPr lang="en-US" dirty="0" smtClean="0"/>
              <a:t>28.9% for private institutions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 visit selection criteria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 smtClean="0"/>
              <a:t>The institution’s percentage of undergraduates receiving Pell grants must exceed their respective sector’s representation of all Pell grant recipients in 07/08.</a:t>
            </a:r>
          </a:p>
          <a:p>
            <a:pPr lvl="1"/>
            <a:r>
              <a:rPr lang="en-US" dirty="0" smtClean="0"/>
              <a:t>30.3% for public institutions</a:t>
            </a:r>
          </a:p>
          <a:p>
            <a:pPr lvl="1"/>
            <a:r>
              <a:rPr lang="en-US" dirty="0" smtClean="0"/>
              <a:t>13.6% for private institutions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The institution must have a broad academic focus. Schools were removed if they had a specific focus (e.g., bible colleges, medical, art, etc.)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 visit selection criteria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Started with over 1,500 institutions</a:t>
            </a:r>
          </a:p>
          <a:p>
            <a:r>
              <a:rPr lang="en-US" dirty="0" smtClean="0"/>
              <a:t>Ended up with slightly over 200</a:t>
            </a:r>
          </a:p>
          <a:p>
            <a:r>
              <a:rPr lang="en-US" dirty="0" smtClean="0"/>
              <a:t>6 item screening survey was sent to schools that were NACAC member institutions</a:t>
            </a:r>
          </a:p>
          <a:p>
            <a:r>
              <a:rPr lang="en-US" dirty="0" smtClean="0"/>
              <a:t>Browsed websites and made phone calls</a:t>
            </a:r>
          </a:p>
          <a:p>
            <a:r>
              <a:rPr lang="en-US" dirty="0" smtClean="0"/>
              <a:t>Invited 13 schools to participate and 5 agreed</a:t>
            </a:r>
          </a:p>
          <a:p>
            <a:pPr lvl="1"/>
            <a:r>
              <a:rPr lang="en-US" dirty="0" smtClean="0"/>
              <a:t>Pine Manor College (MA), California State University – Stanislaus (CA), Fayetteville State University (NC), Winthrop University (SC), and Notre Dame College (OH)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 visit Findings &amp; Conclusions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Discovered three PA models</a:t>
            </a:r>
          </a:p>
          <a:p>
            <a:pPr lvl="1"/>
            <a:r>
              <a:rPr lang="en-US" dirty="0" smtClean="0"/>
              <a:t>Supplemental tutoring model</a:t>
            </a:r>
          </a:p>
          <a:p>
            <a:pPr lvl="2"/>
            <a:r>
              <a:rPr lang="en-US" dirty="0" smtClean="0"/>
              <a:t>Winthrop University</a:t>
            </a:r>
          </a:p>
          <a:p>
            <a:pPr lvl="2"/>
            <a:r>
              <a:rPr lang="en-US" dirty="0" smtClean="0"/>
              <a:t>Notre Dame College</a:t>
            </a:r>
          </a:p>
          <a:p>
            <a:pPr lvl="1"/>
            <a:r>
              <a:rPr lang="en-US" dirty="0" smtClean="0"/>
              <a:t>Cohort-based curricular instruction model</a:t>
            </a:r>
          </a:p>
          <a:p>
            <a:pPr lvl="2"/>
            <a:r>
              <a:rPr lang="en-US" dirty="0" smtClean="0"/>
              <a:t>Pine Manor College</a:t>
            </a:r>
          </a:p>
          <a:p>
            <a:pPr lvl="1"/>
            <a:r>
              <a:rPr lang="en-US" dirty="0" smtClean="0"/>
              <a:t>Summer bridge experience model</a:t>
            </a:r>
          </a:p>
          <a:p>
            <a:pPr lvl="2"/>
            <a:r>
              <a:rPr lang="en-US" dirty="0" smtClean="0"/>
              <a:t>California State University, Stanislaus</a:t>
            </a:r>
          </a:p>
          <a:p>
            <a:pPr lvl="2"/>
            <a:r>
              <a:rPr lang="en-US" dirty="0" smtClean="0"/>
              <a:t>Fayetteville state university</a:t>
            </a:r>
          </a:p>
          <a:p>
            <a:pPr lvl="2"/>
            <a:endParaRPr lang="en-US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8B180-9E75-4B36-AA92-E7F64D7FDD66}" type="slidenum">
              <a:rPr lang="en-US" smtClean="0"/>
              <a:pPr/>
              <a:t>16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 visit Findings &amp; Conclusions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Students Benefits of PA</a:t>
            </a:r>
          </a:p>
          <a:p>
            <a:pPr lvl="1"/>
            <a:r>
              <a:rPr lang="en-US" dirty="0" smtClean="0"/>
              <a:t>Provided educational opportunity</a:t>
            </a:r>
          </a:p>
          <a:p>
            <a:pPr lvl="1"/>
            <a:r>
              <a:rPr lang="en-US" dirty="0" smtClean="0"/>
              <a:t>Promoted academic success</a:t>
            </a:r>
          </a:p>
          <a:p>
            <a:pPr lvl="2"/>
            <a:r>
              <a:rPr lang="en-US" dirty="0" smtClean="0"/>
              <a:t>Academic skill building</a:t>
            </a:r>
          </a:p>
          <a:p>
            <a:pPr lvl="2"/>
            <a:r>
              <a:rPr lang="en-US" dirty="0" smtClean="0"/>
              <a:t>Study and time management skills</a:t>
            </a:r>
          </a:p>
          <a:p>
            <a:pPr lvl="2"/>
            <a:r>
              <a:rPr lang="en-US" dirty="0" smtClean="0"/>
              <a:t>Helped build confidence</a:t>
            </a:r>
          </a:p>
          <a:p>
            <a:pPr lvl="1"/>
            <a:r>
              <a:rPr lang="en-US" dirty="0" smtClean="0"/>
              <a:t>Helped students build relationships</a:t>
            </a:r>
          </a:p>
          <a:p>
            <a:pPr lvl="2"/>
            <a:r>
              <a:rPr lang="en-US" dirty="0" smtClean="0"/>
              <a:t>Peer friendships</a:t>
            </a:r>
          </a:p>
          <a:p>
            <a:pPr lvl="2"/>
            <a:r>
              <a:rPr lang="en-US" dirty="0" smtClean="0"/>
              <a:t>Connections with faculty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5F30-5055-4608-8664-915BD40E79DE}" type="slidenum">
              <a:rPr lang="en-US" smtClean="0"/>
              <a:pPr/>
              <a:t>17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Recommendations for PA initiatives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No “best” provisional model</a:t>
            </a:r>
          </a:p>
          <a:p>
            <a:r>
              <a:rPr lang="en-US" dirty="0" smtClean="0"/>
              <a:t>Require academic support</a:t>
            </a:r>
          </a:p>
          <a:p>
            <a:r>
              <a:rPr lang="en-US" dirty="0" smtClean="0"/>
              <a:t>Clearly outline policies and requirements</a:t>
            </a:r>
          </a:p>
          <a:p>
            <a:r>
              <a:rPr lang="en-US" dirty="0" smtClean="0"/>
              <a:t>Involve faculty</a:t>
            </a:r>
          </a:p>
          <a:p>
            <a:r>
              <a:rPr lang="en-US" dirty="0" smtClean="0"/>
              <a:t>Establish early contact</a:t>
            </a:r>
          </a:p>
          <a:p>
            <a:r>
              <a:rPr lang="en-US" dirty="0" smtClean="0"/>
              <a:t>Encourage engagement</a:t>
            </a:r>
          </a:p>
          <a:p>
            <a:r>
              <a:rPr lang="en-US" dirty="0" smtClean="0"/>
              <a:t>Monitor student performance</a:t>
            </a:r>
          </a:p>
          <a:p>
            <a:r>
              <a:rPr lang="en-US" dirty="0" smtClean="0"/>
              <a:t>Maintain contact</a:t>
            </a:r>
          </a:p>
          <a:p>
            <a:r>
              <a:rPr lang="en-US" dirty="0" smtClean="0"/>
              <a:t>Evaluate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EF085-469F-493C-B061-90E86AB3B719}" type="slidenum">
              <a:rPr lang="en-US" smtClean="0"/>
              <a:pPr/>
              <a:t>18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Comments &amp; Questions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Andrew Howard Nichols, Ph.D.</a:t>
            </a:r>
          </a:p>
          <a:p>
            <a:pPr>
              <a:buNone/>
            </a:pPr>
            <a:r>
              <a:rPr lang="en-US" dirty="0" smtClean="0"/>
              <a:t>Senior Research Analyst</a:t>
            </a:r>
          </a:p>
          <a:p>
            <a:pPr>
              <a:buNone/>
            </a:pPr>
            <a:r>
              <a:rPr lang="en-US" dirty="0" smtClean="0"/>
              <a:t>The Pell Institute</a:t>
            </a:r>
          </a:p>
          <a:p>
            <a:pPr>
              <a:buNone/>
            </a:pPr>
            <a:r>
              <a:rPr lang="en-US" dirty="0" smtClean="0"/>
              <a:t>andrew.nichols@pellinstitute.org</a:t>
            </a:r>
          </a:p>
          <a:p>
            <a:pPr>
              <a:buNone/>
            </a:pPr>
            <a:r>
              <a:rPr lang="en-US" dirty="0" smtClean="0">
                <a:hlinkClick r:id="rId2"/>
              </a:rPr>
              <a:t>http://www.pellinstitute.org/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947</TotalTime>
  <Words>1065</Words>
  <Application>Microsoft Office PowerPoint</Application>
  <PresentationFormat>On-screen Show (4:3)</PresentationFormat>
  <Paragraphs>193</Paragraphs>
  <Slides>19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Trek</vt:lpstr>
      <vt:lpstr>Provisional Admission: Enhancing College Opportunity for Academically Underprepared Students</vt:lpstr>
      <vt:lpstr>Session outline</vt:lpstr>
      <vt:lpstr>Study Overview</vt:lpstr>
      <vt:lpstr>What is Provisional Admission?</vt:lpstr>
      <vt:lpstr>The case for Provisional Admission</vt:lpstr>
      <vt:lpstr>Design – Mixed methods approach</vt:lpstr>
      <vt:lpstr>Survey</vt:lpstr>
      <vt:lpstr>Survey Findings</vt:lpstr>
      <vt:lpstr>Survey findings (cont.)</vt:lpstr>
      <vt:lpstr>Survey findings (cont.)</vt:lpstr>
      <vt:lpstr>Survey Findings (cont.)</vt:lpstr>
      <vt:lpstr>Conclusions from survey</vt:lpstr>
      <vt:lpstr>Site Visit Selection criteria </vt:lpstr>
      <vt:lpstr>Site visit selection criteria (cont.)</vt:lpstr>
      <vt:lpstr>Site visit selection criteria (cont.)</vt:lpstr>
      <vt:lpstr>Site visit Findings &amp; Conclusions</vt:lpstr>
      <vt:lpstr>Site visit Findings &amp; Conclusions</vt:lpstr>
      <vt:lpstr>Recommendations for PA initiatives</vt:lpstr>
      <vt:lpstr>Comments &amp; Questions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Provisional Admission: Enhancing College Opportunity for Academically Underprepared Students</dc:title>
  <dc:creator>Andrew H. Nichols</dc:creator>
  <cp:lastModifiedBy>Andrew Nichols</cp:lastModifiedBy>
  <cp:revision>89</cp:revision>
  <dcterms:created xsi:type="dcterms:W3CDTF">2011-06-03T21:01:34Z</dcterms:created>
  <dcterms:modified xsi:type="dcterms:W3CDTF">2011-06-27T14:01:11Z</dcterms:modified>
</cp:coreProperties>
</file>