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9" r:id="rId4"/>
    <p:sldId id="260" r:id="rId5"/>
    <p:sldId id="296" r:id="rId6"/>
    <p:sldId id="261" r:id="rId7"/>
    <p:sldId id="275" r:id="rId8"/>
    <p:sldId id="276" r:id="rId9"/>
    <p:sldId id="297" r:id="rId10"/>
    <p:sldId id="289" r:id="rId11"/>
    <p:sldId id="288" r:id="rId12"/>
    <p:sldId id="263" r:id="rId13"/>
    <p:sldId id="264" r:id="rId14"/>
    <p:sldId id="265" r:id="rId15"/>
    <p:sldId id="280" r:id="rId16"/>
    <p:sldId id="270" r:id="rId17"/>
    <p:sldId id="294" r:id="rId18"/>
    <p:sldId id="291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912E917-E368-460E-BCF1-444656D3BC09}" type="datetimeFigureOut">
              <a:rPr lang="en-US" smtClean="0"/>
              <a:pPr/>
              <a:t>6/3/2011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2911850-2226-43D3-BD2C-2DF7588DC35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abby.miller@pellinstitute.org" TargetMode="External"/><Relationship Id="rId2" Type="http://schemas.openxmlformats.org/officeDocument/2006/relationships/hyperlink" Target="http://www.pellinstitute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werisman@strixresearch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3800" i="1" dirty="0" smtClean="0"/>
              <a:t>Promising practices along the transfer pathway: evidence from </a:t>
            </a:r>
            <a:r>
              <a:rPr lang="en-US" sz="3800" i="1" dirty="0" err="1" smtClean="0"/>
              <a:t>texas</a:t>
            </a:r>
            <a:r>
              <a:rPr lang="en-US" sz="3800" i="1" dirty="0" smtClean="0"/>
              <a:t/>
            </a:r>
            <a:br>
              <a:rPr lang="en-US" sz="3800" i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4000" dirty="0" smtClean="0"/>
              <a:t>The Pell Institute</a:t>
            </a:r>
            <a:br>
              <a:rPr lang="en-US" sz="4000" dirty="0" smtClean="0"/>
            </a:br>
            <a:r>
              <a:rPr lang="en-US" sz="2700" dirty="0" smtClean="0"/>
              <a:t>Sponsored by TG</a:t>
            </a:r>
            <a:br>
              <a:rPr lang="en-US" sz="2700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400" dirty="0" smtClean="0"/>
              <a:t>Abby miller &amp; </a:t>
            </a:r>
            <a:r>
              <a:rPr lang="en-US" sz="2400" dirty="0" err="1" smtClean="0"/>
              <a:t>wendy</a:t>
            </a:r>
            <a:r>
              <a:rPr lang="en-US" sz="2400" dirty="0" smtClean="0"/>
              <a:t> </a:t>
            </a:r>
            <a:r>
              <a:rPr lang="en-US" sz="2400" dirty="0" err="1" smtClean="0"/>
              <a:t>Erisman</a:t>
            </a:r>
            <a:r>
              <a:rPr lang="en-US" sz="2400" dirty="0" smtClean="0"/>
              <a:t>, </a:t>
            </a:r>
            <a:r>
              <a:rPr lang="en-US" sz="2400" dirty="0" err="1" smtClean="0"/>
              <a:t>ph.d</a:t>
            </a:r>
            <a:r>
              <a:rPr lang="en-US" sz="2400" dirty="0" smtClean="0"/>
              <a:t>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SFARN | June 3, 2011| Philadelphia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219200"/>
            <a:ext cx="8153400" cy="4495800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 i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Background</a:t>
            </a:r>
          </a:p>
          <a:p>
            <a:pPr lvl="1" indent="-320040">
              <a:buFont typeface="Wingdings"/>
              <a:buChar char=""/>
              <a:defRPr/>
            </a:pPr>
            <a:r>
              <a:rPr lang="en-US" dirty="0" smtClean="0"/>
              <a:t>State Context</a:t>
            </a:r>
          </a:p>
          <a:p>
            <a:pPr lvl="1" indent="-320040">
              <a:buFont typeface="Wingdings"/>
              <a:buChar char=""/>
              <a:defRPr/>
            </a:pPr>
            <a:r>
              <a:rPr lang="en-US" i="1" dirty="0" smtClean="0"/>
              <a:t>Bridging the Gaps</a:t>
            </a:r>
            <a:r>
              <a:rPr lang="en-US" dirty="0" smtClean="0"/>
              <a:t> </a:t>
            </a:r>
            <a:endParaRPr lang="en-US" i="1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i="1" dirty="0" smtClean="0"/>
              <a:t>Sealing the Gaps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 smtClean="0"/>
              <a:t>Methodology &amp; site selection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 smtClean="0"/>
              <a:t>Initial findings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 smtClean="0"/>
              <a:t>Policy Implications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/>
              <a:t>Bridging the Gaps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65125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800" dirty="0" smtClean="0"/>
              <a:t>Conducted site visits to five community colleges performing better than expected at transferring low-SES students to four-year institutions</a:t>
            </a:r>
          </a:p>
          <a:p>
            <a:pPr marL="365125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None/>
              <a:defRPr/>
            </a:pPr>
            <a:endParaRPr lang="en-US" sz="2800" dirty="0" smtClean="0"/>
          </a:p>
          <a:p>
            <a:pPr marL="365125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800" dirty="0" smtClean="0"/>
              <a:t>Site visits consisted of interviews with faculty and staff and focus groups with low-income students</a:t>
            </a:r>
          </a:p>
          <a:p>
            <a:pPr marL="365125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en-US" sz="2800" dirty="0" smtClean="0"/>
          </a:p>
          <a:p>
            <a:pPr marL="365125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en-US" sz="2800" dirty="0" smtClean="0"/>
              <a:t>Identified common factors including subject-specific articulation agreements, accelerated developmental coursework, flexible scheduling, and data-based decision making</a:t>
            </a:r>
          </a:p>
          <a:p>
            <a:pPr marL="365125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en-US" sz="2800" dirty="0" smtClean="0"/>
          </a:p>
          <a:p>
            <a:pPr marL="365125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en-US" sz="2800" dirty="0" smtClean="0"/>
          </a:p>
          <a:p>
            <a:pPr marL="959485" lvl="2" indent="-282575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SzPct val="80000"/>
              <a:buFont typeface="Wingdings 2" pitchFamily="18" charset="2"/>
              <a:buChar char=""/>
              <a:defRPr/>
            </a:pPr>
            <a:endParaRPr lang="en-US" sz="2200" dirty="0" smtClean="0"/>
          </a:p>
          <a:p>
            <a:pPr marL="685165" lvl="1" indent="-282575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endParaRPr lang="en-US" sz="2100" dirty="0" smtClean="0"/>
          </a:p>
          <a:p>
            <a:pPr marL="1143000" lvl="2" fontAlgn="auto">
              <a:lnSpc>
                <a:spcPct val="8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/>
              <a:buNone/>
              <a:defRPr/>
            </a:pPr>
            <a:endParaRPr lang="en-US" sz="2800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dirty="0" smtClean="0"/>
              <a:t>Sealing the Gaps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 smtClean="0"/>
              <a:t>Success doesn’t end at transfer</a:t>
            </a:r>
          </a:p>
          <a:p>
            <a:pPr>
              <a:spcAft>
                <a:spcPts val="600"/>
              </a:spcAft>
            </a:pPr>
            <a:r>
              <a:rPr lang="en-US" dirty="0" smtClean="0"/>
              <a:t>What happens to transfer students once at the four-year institution?  Are they succeeding in obtaining bachelor’s degrees? Do they receive adequate, targeted support? What challenges are they facing?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Visited five four-year institutions among top recipients of transfer students from community colleges visited in </a:t>
            </a:r>
            <a:r>
              <a:rPr lang="en-US" i="1" dirty="0" smtClean="0"/>
              <a:t>Bridging the Gaps</a:t>
            </a:r>
          </a:p>
          <a:p>
            <a:pPr eaLnBrk="1" hangingPunct="1">
              <a:spcAft>
                <a:spcPts val="600"/>
              </a:spcAft>
            </a:pPr>
            <a:r>
              <a:rPr lang="en-US" dirty="0" smtClean="0"/>
              <a:t>Compared transfer vs. “native” four-year graduation rates to assess institutional transfer graduation performance</a:t>
            </a:r>
          </a:p>
          <a:p>
            <a:pPr eaLnBrk="1" hangingPunct="1">
              <a:spcAft>
                <a:spcPts val="600"/>
              </a:spcAft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“Transfer Gap” Rates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85800" y="2209800"/>
          <a:ext cx="7848599" cy="3810001"/>
        </p:xfrm>
        <a:graphic>
          <a:graphicData uri="http://schemas.openxmlformats.org/drawingml/2006/table">
            <a:tbl>
              <a:tblPr/>
              <a:tblGrid>
                <a:gridCol w="1295399"/>
                <a:gridCol w="1295400"/>
                <a:gridCol w="1371600"/>
                <a:gridCol w="1295400"/>
                <a:gridCol w="1295400"/>
                <a:gridCol w="1295400"/>
              </a:tblGrid>
              <a:tr h="8466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Institution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"Native" Juniors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Community College Transfers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Transfer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/ Native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Gap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Transfer State Gap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Transfer Gap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-9%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81%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-12%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-11%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-1%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-12%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-16%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-2%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-17%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-20%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-27%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Average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-14%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-12%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8600" y="16764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THECB data compared four-year graduation rates of Fall 2004 transfers to “native” juniors*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2484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 Transfers include students who began at community college or four-year institutions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Theoretical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8600" y="1676400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 “Transfer shock”</a:t>
            </a:r>
          </a:p>
          <a:p>
            <a:r>
              <a:rPr lang="en-US" sz="3000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 Need for social/cultural capital, “transfer agents”</a:t>
            </a:r>
          </a:p>
          <a:p>
            <a:pPr>
              <a:buFont typeface="Arial" pitchFamily="34" charset="0"/>
              <a:buChar char="•"/>
            </a:pPr>
            <a:endParaRPr lang="en-US" sz="3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 Diversion vs. democratization</a:t>
            </a:r>
          </a:p>
          <a:p>
            <a:pPr>
              <a:buFont typeface="Arial" pitchFamily="34" charset="0"/>
              <a:buChar char="•"/>
            </a:pPr>
            <a:endParaRPr lang="en-US" sz="3000" dirty="0" smtClean="0"/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 Other institutional/student factors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Institutional Characteristics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33400" y="2209800"/>
          <a:ext cx="8153400" cy="3329376"/>
        </p:xfrm>
        <a:graphic>
          <a:graphicData uri="http://schemas.openxmlformats.org/drawingml/2006/table">
            <a:tbl>
              <a:tblPr/>
              <a:tblGrid>
                <a:gridCol w="1114926"/>
                <a:gridCol w="866274"/>
                <a:gridCol w="1143000"/>
                <a:gridCol w="1840833"/>
                <a:gridCol w="1022683"/>
                <a:gridCol w="1143000"/>
                <a:gridCol w="1022684"/>
              </a:tblGrid>
              <a:tr h="8466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Institution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Transfer</a:t>
                      </a:r>
                      <a:r>
                        <a:rPr lang="en-US" sz="1600" b="1" i="0" u="none" strike="noStrike" baseline="0" dirty="0" smtClean="0">
                          <a:latin typeface="Arial"/>
                        </a:rPr>
                        <a:t> gap</a:t>
                      </a:r>
                      <a:endParaRPr lang="en-US" sz="16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latin typeface="Arial"/>
                        </a:rPr>
                        <a:t>acceptance rate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latin typeface="Arial"/>
                        </a:rPr>
                        <a:t>THECB Classification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latin typeface="Arial"/>
                        </a:rPr>
                        <a:t>locale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latin typeface="Arial"/>
                        </a:rPr>
                        <a:t>size </a:t>
                      </a:r>
                      <a:endParaRPr lang="en-US" sz="1600" b="1" i="0" u="none" strike="noStrike" dirty="0" smtClean="0">
                        <a:latin typeface="Arial"/>
                      </a:endParaRPr>
                    </a:p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(</a:t>
                      </a:r>
                      <a:r>
                        <a:rPr lang="en-US" sz="1600" b="1" i="0" u="none" strike="noStrike" dirty="0" err="1">
                          <a:latin typeface="Arial"/>
                        </a:rPr>
                        <a:t>ug</a:t>
                      </a:r>
                      <a:r>
                        <a:rPr lang="en-US" sz="1600" b="1" i="0" u="none" strike="noStrike" dirty="0">
                          <a:latin typeface="Arial"/>
                        </a:rPr>
                        <a:t> headcount)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latin typeface="Arial"/>
                        </a:rPr>
                        <a:t>MSI status </a:t>
                      </a:r>
                      <a:endParaRPr lang="en-US" sz="1600" b="1" i="0" u="none" strike="noStrike" dirty="0" smtClean="0">
                        <a:latin typeface="Arial"/>
                      </a:endParaRPr>
                    </a:p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(</a:t>
                      </a:r>
                      <a:r>
                        <a:rPr lang="en-US" sz="1600" b="1" i="0" u="none" strike="noStrike" dirty="0">
                          <a:latin typeface="Arial"/>
                        </a:rPr>
                        <a:t>if any)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1%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latin typeface="Arial"/>
                        </a:rPr>
                        <a:t>Doctoral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latin typeface="Arial"/>
                        </a:rPr>
                        <a:t>town: distant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latin typeface="Arial"/>
                        </a:rPr>
                        <a:t>14,302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latin typeface="Arial"/>
                        </a:rPr>
                        <a:t>76%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Doctoral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town: fringe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24,810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emerging HSI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-12%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latin typeface="Arial"/>
                        </a:rPr>
                        <a:t>53%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Comprehensive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rural: fringe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5,315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HSI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-17%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latin typeface="Arial"/>
                        </a:rPr>
                        <a:t>64%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Emerging research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city: midsize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27,812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388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-27%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76%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latin typeface="Arial"/>
                        </a:rPr>
                        <a:t>Emerging research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latin typeface="Arial"/>
                        </a:rPr>
                        <a:t>city: large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latin typeface="Arial"/>
                        </a:rPr>
                        <a:t>18,985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8600" y="16764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IPEDS 2008-09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Institutional Characteristics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85800" y="2133599"/>
          <a:ext cx="7696199" cy="3530531"/>
        </p:xfrm>
        <a:graphic>
          <a:graphicData uri="http://schemas.openxmlformats.org/drawingml/2006/table">
            <a:tbl>
              <a:tblPr/>
              <a:tblGrid>
                <a:gridCol w="1172754"/>
                <a:gridCol w="1231391"/>
                <a:gridCol w="1231391"/>
                <a:gridCol w="1407306"/>
                <a:gridCol w="1407306"/>
                <a:gridCol w="1246051"/>
              </a:tblGrid>
              <a:tr h="100661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Institution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Transfer gap</a:t>
                      </a:r>
                      <a:endParaRPr lang="en-US" sz="16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% Pell</a:t>
                      </a:r>
                      <a:r>
                        <a:rPr lang="en-US" sz="1600" b="1" i="0" u="none" strike="noStrike" baseline="0" dirty="0" smtClean="0">
                          <a:latin typeface="Arial"/>
                        </a:rPr>
                        <a:t> Recipients</a:t>
                      </a:r>
                      <a:endParaRPr lang="en-US" sz="16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% </a:t>
                      </a:r>
                      <a:r>
                        <a:rPr lang="en-US" sz="1600" b="1" i="0" u="none" strike="noStrike" dirty="0" err="1" smtClean="0">
                          <a:latin typeface="Arial"/>
                        </a:rPr>
                        <a:t>underrep</a:t>
                      </a:r>
                      <a:r>
                        <a:rPr lang="en-US" sz="1600" b="1" i="0" u="none" strike="noStrike" dirty="0" smtClean="0">
                          <a:latin typeface="Arial"/>
                        </a:rPr>
                        <a:t>.</a:t>
                      </a:r>
                      <a:r>
                        <a:rPr lang="en-US" sz="1600" b="1" i="0" u="none" strike="noStrike" baseline="0" dirty="0" smtClean="0">
                          <a:latin typeface="Arial"/>
                        </a:rPr>
                        <a:t> minority</a:t>
                      </a:r>
                      <a:endParaRPr lang="en-US" sz="16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% part-time attendance</a:t>
                      </a:r>
                      <a:endParaRPr lang="en-US" sz="16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 smtClean="0">
                          <a:latin typeface="Arial"/>
                        </a:rPr>
                        <a:t>% over 24 years old</a:t>
                      </a:r>
                      <a:endParaRPr lang="en-US" sz="1600" b="1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78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1%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 smtClean="0">
                          <a:latin typeface="Arial"/>
                        </a:rPr>
                        <a:t>33</a:t>
                      </a:r>
                      <a:r>
                        <a:rPr lang="en-US" sz="1600" b="0" i="0" u="none" strike="noStrike" dirty="0">
                          <a:latin typeface="Arial"/>
                        </a:rPr>
                        <a:t>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14%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78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19%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18%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78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-12%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70%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94%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37%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78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-17%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17%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18%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78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-27%</a:t>
                      </a:r>
                    </a:p>
                  </a:txBody>
                  <a:tcPr marL="8643" marR="8643" marT="8643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33%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33%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30%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latin typeface="Arial"/>
                        </a:rPr>
                        <a:t>28%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8600" y="16764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IPEDS 2008-09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9885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Initial Findings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2 distinct transfer philosophies emerged: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 smtClean="0"/>
              <a:t>Unique student challenges require specific, designated services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dirty="0" smtClean="0"/>
              <a:t>No special transfer treatment; labeling risks stigmatization vs. integration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At universities where transfers are in the majority, special services may not be needed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Not all transfers are equal (differences by credits, age, motivation/aspirations,  etc.)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Perceived to be successful due to freshman comparisons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 dirty="0" smtClean="0"/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3789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Challenges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dirty="0" smtClean="0"/>
              <a:t>Financial</a:t>
            </a:r>
          </a:p>
          <a:p>
            <a:pPr lvl="2"/>
            <a:r>
              <a:rPr lang="en-US" dirty="0" smtClean="0"/>
              <a:t>Lack of continuity</a:t>
            </a:r>
          </a:p>
          <a:p>
            <a:pPr lvl="2"/>
            <a:r>
              <a:rPr lang="en-US" dirty="0" smtClean="0"/>
              <a:t>Need to “relearn” system</a:t>
            </a:r>
          </a:p>
          <a:p>
            <a:pPr lvl="2"/>
            <a:r>
              <a:rPr lang="en-US" dirty="0" smtClean="0"/>
              <a:t>Missed deadlines</a:t>
            </a:r>
          </a:p>
          <a:p>
            <a:pPr lvl="2"/>
            <a:r>
              <a:rPr lang="en-US" dirty="0" smtClean="0"/>
              <a:t>Institutional transfer scholarships typically merit-based</a:t>
            </a:r>
          </a:p>
          <a:p>
            <a:pPr lvl="2"/>
            <a:r>
              <a:rPr lang="en-US" dirty="0" smtClean="0"/>
              <a:t>Institutions prioritize funding for first-time students</a:t>
            </a:r>
          </a:p>
          <a:p>
            <a:pPr lvl="2"/>
            <a:r>
              <a:rPr lang="en-US" dirty="0" smtClean="0"/>
              <a:t>Working while enrolled delays graduation and </a:t>
            </a:r>
            <a:r>
              <a:rPr lang="en-US" dirty="0" smtClean="0"/>
              <a:t>limits Pell</a:t>
            </a:r>
            <a:endParaRPr lang="en-US" dirty="0" smtClean="0"/>
          </a:p>
          <a:p>
            <a:pPr lvl="2"/>
            <a:r>
              <a:rPr lang="en-US" dirty="0" smtClean="0"/>
              <a:t>Did not need loans to cover costs at cc</a:t>
            </a:r>
          </a:p>
          <a:p>
            <a:pPr lvl="2"/>
            <a:endParaRPr lang="en-US" dirty="0" smtClean="0"/>
          </a:p>
          <a:p>
            <a:pPr lvl="1" eaLnBrk="1" hangingPunct="1"/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3789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Challenges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Social</a:t>
            </a:r>
          </a:p>
          <a:p>
            <a:pPr lvl="1"/>
            <a:r>
              <a:rPr lang="en-US" dirty="0" smtClean="0"/>
              <a:t>Lack of engagement/campus integration</a:t>
            </a:r>
          </a:p>
          <a:p>
            <a:r>
              <a:rPr lang="en-US" dirty="0" smtClean="0"/>
              <a:t>Academic </a:t>
            </a:r>
          </a:p>
          <a:p>
            <a:pPr lvl="1"/>
            <a:r>
              <a:rPr lang="en-US" dirty="0" smtClean="0"/>
              <a:t>Transfer credits outside major capped 30 for in-state tuition</a:t>
            </a:r>
          </a:p>
          <a:p>
            <a:pPr lvl="1"/>
            <a:r>
              <a:rPr lang="en-US" dirty="0" smtClean="0"/>
              <a:t>More challenging coursework/heavier </a:t>
            </a:r>
            <a:r>
              <a:rPr lang="en-US" dirty="0" smtClean="0"/>
              <a:t>workloads</a:t>
            </a:r>
            <a:endParaRPr lang="en-US" dirty="0" smtClean="0"/>
          </a:p>
          <a:p>
            <a:pPr lvl="1"/>
            <a:endParaRPr lang="en-US" dirty="0" smtClean="0"/>
          </a:p>
          <a:p>
            <a:pPr lvl="1" eaLnBrk="1" hangingPunct="1"/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Transfer-specific services</a:t>
            </a:r>
          </a:p>
          <a:p>
            <a:pPr lvl="1"/>
            <a:r>
              <a:rPr lang="en-US" dirty="0" smtClean="0"/>
              <a:t>University transfer centers</a:t>
            </a:r>
          </a:p>
          <a:p>
            <a:pPr lvl="1"/>
            <a:r>
              <a:rPr lang="en-US" dirty="0" smtClean="0"/>
              <a:t>Transfer “ambassador” mentors</a:t>
            </a:r>
          </a:p>
          <a:p>
            <a:pPr lvl="1"/>
            <a:r>
              <a:rPr lang="en-US" dirty="0" smtClean="0"/>
              <a:t>Transfer social and networking events</a:t>
            </a:r>
          </a:p>
          <a:p>
            <a:pPr lvl="1"/>
            <a:r>
              <a:rPr lang="en-US" dirty="0" smtClean="0"/>
              <a:t>Transfer career counselors</a:t>
            </a:r>
          </a:p>
          <a:p>
            <a:pPr lvl="1"/>
            <a:r>
              <a:rPr lang="en-US" dirty="0" smtClean="0"/>
              <a:t>Required, transfer-specific orientation</a:t>
            </a:r>
          </a:p>
          <a:p>
            <a:pPr lvl="1"/>
            <a:r>
              <a:rPr lang="en-US" dirty="0" smtClean="0"/>
              <a:t>Transfer financial literacy workshops</a:t>
            </a:r>
          </a:p>
          <a:p>
            <a:pPr lvl="1"/>
            <a:r>
              <a:rPr lang="en-US" dirty="0" smtClean="0"/>
              <a:t>Transfer financial aid portal</a:t>
            </a:r>
          </a:p>
          <a:p>
            <a:pPr lvl="1"/>
            <a:r>
              <a:rPr lang="en-US" dirty="0" smtClean="0"/>
              <a:t>Transfer scholarships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Initial Findings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3789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Initial Findings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 eaLnBrk="1" hangingPunct="1"/>
            <a:r>
              <a:rPr lang="en-US" dirty="0" smtClean="0"/>
              <a:t>Nontraditional, commuter and first-generation student services</a:t>
            </a:r>
          </a:p>
          <a:p>
            <a:pPr lvl="2"/>
            <a:r>
              <a:rPr lang="en-US" dirty="0" smtClean="0"/>
              <a:t>Student organization overlap</a:t>
            </a:r>
          </a:p>
          <a:p>
            <a:pPr lvl="2"/>
            <a:r>
              <a:rPr lang="en-US" dirty="0" smtClean="0"/>
              <a:t>Similar populations and challenges</a:t>
            </a:r>
          </a:p>
          <a:p>
            <a:pPr lvl="2"/>
            <a:r>
              <a:rPr lang="en-US" dirty="0" smtClean="0"/>
              <a:t>Provide social engagement and integration</a:t>
            </a:r>
          </a:p>
          <a:p>
            <a:pPr lvl="2"/>
            <a:r>
              <a:rPr lang="en-US" dirty="0" smtClean="0"/>
              <a:t>“Extended hours deck” for registration and other services</a:t>
            </a:r>
          </a:p>
          <a:p>
            <a:pPr lvl="2"/>
            <a:r>
              <a:rPr lang="en-US" dirty="0" smtClean="0"/>
              <a:t>Free commuter bus</a:t>
            </a:r>
          </a:p>
          <a:p>
            <a:pPr lvl="2"/>
            <a:r>
              <a:rPr lang="en-US" dirty="0" smtClean="0"/>
              <a:t>Childcare support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Initial Findings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8153400" cy="4495800"/>
          </a:xfrm>
        </p:spPr>
        <p:txBody>
          <a:bodyPr/>
          <a:lstStyle/>
          <a:p>
            <a:pPr lvl="1" eaLnBrk="1" hangingPunct="1"/>
            <a:r>
              <a:rPr lang="en-US" dirty="0" smtClean="0"/>
              <a:t>Data-driven decision making</a:t>
            </a:r>
          </a:p>
          <a:p>
            <a:pPr lvl="2"/>
            <a:r>
              <a:rPr lang="en-US" dirty="0" smtClean="0"/>
              <a:t>Disaggregating student outcomes data by transfer status</a:t>
            </a:r>
          </a:p>
          <a:p>
            <a:pPr lvl="2"/>
            <a:r>
              <a:rPr lang="en-US" dirty="0" smtClean="0"/>
              <a:t>Working with partnering community colleges to tweak articulation agreements based on data</a:t>
            </a:r>
          </a:p>
          <a:p>
            <a:pPr lvl="2"/>
            <a:r>
              <a:rPr lang="en-US" dirty="0" smtClean="0"/>
              <a:t>Retention committees/leadership focused specifically on transfers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Initial Findings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8153400" cy="4495800"/>
          </a:xfrm>
        </p:spPr>
        <p:txBody>
          <a:bodyPr>
            <a:normAutofit/>
          </a:bodyPr>
          <a:lstStyle/>
          <a:p>
            <a:pPr lvl="1" eaLnBrk="1" hangingPunct="1">
              <a:buNone/>
            </a:pPr>
            <a:r>
              <a:rPr lang="en-US" dirty="0" smtClean="0"/>
              <a:t>Community college partnerships</a:t>
            </a:r>
          </a:p>
          <a:p>
            <a:pPr lvl="1" eaLnBrk="1" hangingPunct="1"/>
            <a:r>
              <a:rPr lang="en-US" dirty="0" smtClean="0"/>
              <a:t>Institutional articulation agreements</a:t>
            </a:r>
          </a:p>
          <a:p>
            <a:pPr lvl="2"/>
            <a:r>
              <a:rPr lang="en-US" dirty="0" smtClean="0"/>
              <a:t>Subject-specific agreements get students on track to degree completion</a:t>
            </a:r>
          </a:p>
          <a:p>
            <a:pPr lvl="2"/>
            <a:r>
              <a:rPr lang="en-US" dirty="0" smtClean="0"/>
              <a:t>Ensure that credits apply to </a:t>
            </a:r>
            <a:r>
              <a:rPr lang="en-US" dirty="0" smtClean="0"/>
              <a:t>major</a:t>
            </a:r>
          </a:p>
          <a:p>
            <a:pPr lvl="2"/>
            <a:r>
              <a:rPr lang="en-US" dirty="0" smtClean="0"/>
              <a:t>Curriculum alignment through faculty collaboration</a:t>
            </a:r>
          </a:p>
          <a:p>
            <a:pPr lvl="1">
              <a:buNone/>
            </a:pPr>
            <a:endParaRPr lang="en-US" dirty="0" smtClean="0"/>
          </a:p>
          <a:p>
            <a:pPr lvl="1"/>
            <a:r>
              <a:rPr lang="en-US" dirty="0" smtClean="0"/>
              <a:t>Reverse </a:t>
            </a:r>
            <a:r>
              <a:rPr lang="en-US" dirty="0" smtClean="0"/>
              <a:t>transfer</a:t>
            </a:r>
          </a:p>
          <a:p>
            <a:pPr lvl="2"/>
            <a:r>
              <a:rPr lang="en-US" dirty="0" smtClean="0"/>
              <a:t>Overcome roadblocks to data-sharing</a:t>
            </a:r>
          </a:p>
          <a:p>
            <a:pPr lvl="2"/>
            <a:r>
              <a:rPr lang="en-US" dirty="0" smtClean="0"/>
              <a:t>Inverted </a:t>
            </a:r>
            <a:r>
              <a:rPr lang="en-US" dirty="0" smtClean="0"/>
              <a:t>2+2 degree – allows for core completion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 smtClean="0"/>
              <a:t>State-level accountability system</a:t>
            </a:r>
          </a:p>
          <a:p>
            <a:pPr lvl="1"/>
            <a:r>
              <a:rPr lang="en-US" dirty="0" smtClean="0"/>
              <a:t>Identify transfer as state priority</a:t>
            </a:r>
          </a:p>
          <a:p>
            <a:pPr lvl="1"/>
            <a:r>
              <a:rPr lang="en-US" dirty="0" smtClean="0"/>
              <a:t>Reward community colleges for transfers as well as credential completion</a:t>
            </a:r>
          </a:p>
          <a:p>
            <a:pPr lvl="1"/>
            <a:r>
              <a:rPr lang="en-US" dirty="0" smtClean="0"/>
              <a:t>Reward universities for successful degree completion by transfer students</a:t>
            </a:r>
          </a:p>
          <a:p>
            <a:pPr lvl="1">
              <a:buNone/>
            </a:pPr>
            <a:r>
              <a:rPr lang="en-US" dirty="0" smtClean="0"/>
              <a:t> </a:t>
            </a:r>
          </a:p>
          <a:p>
            <a:pPr lvl="1"/>
            <a:endParaRPr lang="en-US" dirty="0" smtClean="0"/>
          </a:p>
          <a:p>
            <a:pPr lvl="1" eaLnBrk="1" hangingPunct="1"/>
            <a:endParaRPr lang="en-US" dirty="0" smtClean="0"/>
          </a:p>
          <a:p>
            <a:pPr lvl="1" eaLnBrk="1" hangingPunct="1"/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3789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Implications</a:t>
            </a:r>
            <a:endParaRPr 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/>
            <a:r>
              <a:rPr lang="en-US" dirty="0" smtClean="0"/>
              <a:t> </a:t>
            </a:r>
            <a:r>
              <a:rPr lang="en-US" sz="3200" dirty="0" smtClean="0"/>
              <a:t>Institutional:</a:t>
            </a:r>
          </a:p>
          <a:p>
            <a:pPr lvl="2"/>
            <a:r>
              <a:rPr lang="en-US" sz="2800" dirty="0" smtClean="0"/>
              <a:t>Need to track transfer support services </a:t>
            </a:r>
            <a:r>
              <a:rPr lang="en-US" sz="2800" dirty="0" smtClean="0"/>
              <a:t>usage</a:t>
            </a:r>
            <a:endParaRPr lang="en-US" sz="2800" dirty="0" smtClean="0"/>
          </a:p>
          <a:p>
            <a:pPr lvl="2">
              <a:buNone/>
            </a:pPr>
            <a:endParaRPr lang="en-US" sz="2800" dirty="0" smtClean="0"/>
          </a:p>
          <a:p>
            <a:pPr lvl="2"/>
            <a:r>
              <a:rPr lang="en-US" sz="2800" dirty="0" smtClean="0"/>
              <a:t>Need for convenient, required transfer-specific orientation with individual advising sessions and networking opportunities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676400"/>
            <a:ext cx="8153400" cy="4495800"/>
          </a:xfrm>
        </p:spPr>
        <p:txBody>
          <a:bodyPr/>
          <a:lstStyle/>
          <a:p>
            <a:pPr lvl="1" eaLnBrk="1" hangingPunct="1"/>
            <a:r>
              <a:rPr lang="en-US" dirty="0" smtClean="0"/>
              <a:t>Improved advising for prospective transfers</a:t>
            </a:r>
          </a:p>
          <a:p>
            <a:pPr lvl="2"/>
            <a:r>
              <a:rPr lang="en-US" dirty="0" smtClean="0"/>
              <a:t>Recruiting and advising on community college campuses</a:t>
            </a:r>
          </a:p>
          <a:p>
            <a:pPr lvl="2"/>
            <a:r>
              <a:rPr lang="en-US" dirty="0" smtClean="0"/>
              <a:t>Training for community college advisors on university campus</a:t>
            </a:r>
          </a:p>
          <a:p>
            <a:pPr lvl="2"/>
            <a:r>
              <a:rPr lang="en-US" dirty="0" smtClean="0"/>
              <a:t>Online degree audit systems</a:t>
            </a:r>
          </a:p>
          <a:p>
            <a:pPr lvl="2"/>
            <a:r>
              <a:rPr lang="en-US" dirty="0" smtClean="0"/>
              <a:t>Financial aid deadlines</a:t>
            </a:r>
          </a:p>
          <a:p>
            <a:pPr lvl="2"/>
            <a:r>
              <a:rPr lang="en-US" dirty="0" smtClean="0"/>
              <a:t>Financial literacy</a:t>
            </a:r>
            <a:endParaRPr lang="en-US" dirty="0" smtClean="0"/>
          </a:p>
          <a:p>
            <a:pPr lvl="3" eaLnBrk="1" hangingPunct="1">
              <a:buNone/>
            </a:pPr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378952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Implications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Contact Us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Pell Institute: </a:t>
            </a:r>
            <a:r>
              <a:rPr lang="en-US" dirty="0" smtClean="0">
                <a:hlinkClick r:id="rId2"/>
              </a:rPr>
              <a:t>www.pellinstitute.org</a:t>
            </a:r>
            <a:r>
              <a:rPr lang="en-US" dirty="0" smtClean="0"/>
              <a:t> </a:t>
            </a:r>
          </a:p>
          <a:p>
            <a:pPr eaLnBrk="1" hangingPunct="1"/>
            <a:r>
              <a:rPr lang="en-US" dirty="0" smtClean="0"/>
              <a:t>Abby Miller: </a:t>
            </a:r>
            <a:r>
              <a:rPr lang="en-US" dirty="0" smtClean="0">
                <a:hlinkClick r:id="rId3"/>
              </a:rPr>
              <a:t>abby.miller@pellinstitute.org</a:t>
            </a:r>
            <a:r>
              <a:rPr lang="en-US" dirty="0" smtClean="0"/>
              <a:t> </a:t>
            </a:r>
          </a:p>
          <a:p>
            <a:pPr eaLnBrk="1" hangingPunct="1"/>
            <a:r>
              <a:rPr lang="en-US" dirty="0" smtClean="0"/>
              <a:t>Wendy </a:t>
            </a:r>
            <a:r>
              <a:rPr lang="en-US" dirty="0" err="1" smtClean="0"/>
              <a:t>Erisman</a:t>
            </a:r>
            <a:r>
              <a:rPr lang="en-US" dirty="0" smtClean="0"/>
              <a:t>: </a:t>
            </a:r>
            <a:r>
              <a:rPr lang="en-US" dirty="0" smtClean="0">
                <a:hlinkClick r:id="rId4"/>
              </a:rPr>
              <a:t>werisman@strixresearch.com</a:t>
            </a:r>
            <a:endParaRPr lang="en-US" dirty="0" smtClean="0"/>
          </a:p>
          <a:p>
            <a:pPr eaLnBrk="1" hangingPunct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300</TotalTime>
  <Words>857</Words>
  <Application>Microsoft Office PowerPoint</Application>
  <PresentationFormat>On-screen Show (4:3)</PresentationFormat>
  <Paragraphs>244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Median</vt:lpstr>
      <vt:lpstr>Promising practices along the transfer pathway: evidence from texas  The Pell Institute Sponsored by TG  Abby miller &amp; wendy Erisman, ph.d.</vt:lpstr>
      <vt:lpstr>Overview</vt:lpstr>
      <vt:lpstr>Bridging the Gaps</vt:lpstr>
      <vt:lpstr>Sealing the Gaps</vt:lpstr>
      <vt:lpstr>“Transfer Gap” Rates</vt:lpstr>
      <vt:lpstr>Theoretical Framework</vt:lpstr>
      <vt:lpstr>Institutional Characteristics</vt:lpstr>
      <vt:lpstr>Institutional Characteristics</vt:lpstr>
      <vt:lpstr>Initial Findings</vt:lpstr>
      <vt:lpstr>Challenges</vt:lpstr>
      <vt:lpstr>Challenges</vt:lpstr>
      <vt:lpstr>Initial Findings</vt:lpstr>
      <vt:lpstr>Initial Findings</vt:lpstr>
      <vt:lpstr>Initial Findings</vt:lpstr>
      <vt:lpstr>Initial Findings</vt:lpstr>
      <vt:lpstr>Implications</vt:lpstr>
      <vt:lpstr>Implications</vt:lpstr>
      <vt:lpstr>Implications</vt:lpstr>
      <vt:lpstr>Contact Us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Pell Institute Moving Beyond Transfer Study Abby miller &amp; wendy Erisman, ph.d.</dc:title>
  <dc:creator>Abby Miller</dc:creator>
  <cp:lastModifiedBy>Abby Miller</cp:lastModifiedBy>
  <cp:revision>100</cp:revision>
  <dcterms:created xsi:type="dcterms:W3CDTF">2011-04-26T13:22:12Z</dcterms:created>
  <dcterms:modified xsi:type="dcterms:W3CDTF">2011-06-03T10:18:32Z</dcterms:modified>
</cp:coreProperties>
</file>