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0" r:id="rId1"/>
  </p:sldMasterIdLst>
  <p:notesMasterIdLst>
    <p:notesMasterId r:id="rId27"/>
  </p:notesMasterIdLst>
  <p:handoutMasterIdLst>
    <p:handoutMasterId r:id="rId28"/>
  </p:handoutMasterIdLst>
  <p:sldIdLst>
    <p:sldId id="328" r:id="rId2"/>
    <p:sldId id="330" r:id="rId3"/>
    <p:sldId id="331" r:id="rId4"/>
    <p:sldId id="332" r:id="rId5"/>
    <p:sldId id="333" r:id="rId6"/>
    <p:sldId id="334" r:id="rId7"/>
    <p:sldId id="335" r:id="rId8"/>
    <p:sldId id="336" r:id="rId9"/>
    <p:sldId id="342" r:id="rId10"/>
    <p:sldId id="256" r:id="rId11"/>
    <p:sldId id="279" r:id="rId12"/>
    <p:sldId id="295" r:id="rId13"/>
    <p:sldId id="337" r:id="rId14"/>
    <p:sldId id="338" r:id="rId15"/>
    <p:sldId id="312" r:id="rId16"/>
    <p:sldId id="339" r:id="rId17"/>
    <p:sldId id="326" r:id="rId18"/>
    <p:sldId id="320" r:id="rId19"/>
    <p:sldId id="321" r:id="rId20"/>
    <p:sldId id="305" r:id="rId21"/>
    <p:sldId id="340" r:id="rId22"/>
    <p:sldId id="315" r:id="rId23"/>
    <p:sldId id="316" r:id="rId24"/>
    <p:sldId id="324" r:id="rId25"/>
    <p:sldId id="291" r:id="rId26"/>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91" autoAdjust="0"/>
    <p:restoredTop sz="94675" autoAdjust="0"/>
  </p:normalViewPr>
  <p:slideViewPr>
    <p:cSldViewPr>
      <p:cViewPr>
        <p:scale>
          <a:sx n="114" d="100"/>
          <a:sy n="114" d="100"/>
        </p:scale>
        <p:origin x="-540" y="-72"/>
      </p:cViewPr>
      <p:guideLst>
        <p:guide orient="horz" pos="2160"/>
        <p:guide pos="2880"/>
      </p:guideLst>
    </p:cSldViewPr>
  </p:slideViewPr>
  <p:notesTextViewPr>
    <p:cViewPr>
      <p:scale>
        <a:sx n="1" d="1"/>
        <a:sy n="1" d="1"/>
      </p:scale>
      <p:origin x="0" y="0"/>
    </p:cViewPr>
  </p:notesTextViewPr>
  <p:sorterViewPr>
    <p:cViewPr>
      <p:scale>
        <a:sx n="100" d="100"/>
        <a:sy n="100" d="100"/>
      </p:scale>
      <p:origin x="0" y="274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A5782D9-D516-40D2-8947-D203A90A3130}"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99C55D64-CB0C-4CA0-872D-DB47AD944B13}">
      <dgm:prSet phldrT="[Text]" custT="1"/>
      <dgm:spPr/>
      <dgm:t>
        <a:bodyPr/>
        <a:lstStyle/>
        <a:p>
          <a:r>
            <a:rPr lang="en-US" sz="1400" b="1" dirty="0" smtClean="0">
              <a:solidFill>
                <a:schemeClr val="tx1"/>
              </a:solidFill>
              <a:latin typeface="Comic Sans MS" pitchFamily="66" charset="0"/>
            </a:rPr>
            <a:t>Students</a:t>
          </a:r>
          <a:endParaRPr lang="en-US" sz="1400" b="1" dirty="0">
            <a:solidFill>
              <a:schemeClr val="tx1"/>
            </a:solidFill>
            <a:latin typeface="Comic Sans MS" pitchFamily="66" charset="0"/>
          </a:endParaRPr>
        </a:p>
      </dgm:t>
    </dgm:pt>
    <dgm:pt modelId="{D550B4D7-0830-4E30-A112-F6789EF6359B}" type="parTrans" cxnId="{3A43ECFB-85C6-46E6-9D28-735DBA150F7D}">
      <dgm:prSet/>
      <dgm:spPr/>
      <dgm:t>
        <a:bodyPr/>
        <a:lstStyle/>
        <a:p>
          <a:endParaRPr lang="en-US" sz="1400" b="1">
            <a:latin typeface="Comic Sans MS" pitchFamily="66" charset="0"/>
          </a:endParaRPr>
        </a:p>
      </dgm:t>
    </dgm:pt>
    <dgm:pt modelId="{8BE59151-7507-425F-B60B-95792CFE3995}" type="sibTrans" cxnId="{3A43ECFB-85C6-46E6-9D28-735DBA150F7D}">
      <dgm:prSet/>
      <dgm:spPr/>
      <dgm:t>
        <a:bodyPr/>
        <a:lstStyle/>
        <a:p>
          <a:endParaRPr lang="en-US" sz="1400" b="1">
            <a:latin typeface="Comic Sans MS" pitchFamily="66" charset="0"/>
          </a:endParaRPr>
        </a:p>
      </dgm:t>
    </dgm:pt>
    <dgm:pt modelId="{0BBEDB80-D36A-459E-9AD6-CA813EF4962D}">
      <dgm:prSet phldrT="[Text]" custT="1"/>
      <dgm:spPr/>
      <dgm:t>
        <a:bodyPr/>
        <a:lstStyle/>
        <a:p>
          <a:r>
            <a:rPr lang="en-US" sz="1400" b="1" dirty="0" smtClean="0">
              <a:solidFill>
                <a:schemeClr val="tx1"/>
              </a:solidFill>
              <a:latin typeface="Comic Sans MS" pitchFamily="66" charset="0"/>
            </a:rPr>
            <a:t>COE, Pell</a:t>
          </a:r>
          <a:endParaRPr lang="en-US" sz="1400" b="1" dirty="0">
            <a:solidFill>
              <a:schemeClr val="tx1"/>
            </a:solidFill>
            <a:latin typeface="Comic Sans MS" pitchFamily="66" charset="0"/>
          </a:endParaRPr>
        </a:p>
      </dgm:t>
    </dgm:pt>
    <dgm:pt modelId="{827436AC-1BCF-4B7E-BB9C-25AE3E3C614C}" type="parTrans" cxnId="{E68490A7-D4CB-4E28-AA24-CFDCEFDC420B}">
      <dgm:prSet/>
      <dgm:spPr/>
      <dgm:t>
        <a:bodyPr/>
        <a:lstStyle/>
        <a:p>
          <a:endParaRPr lang="en-US" sz="1400" b="1">
            <a:latin typeface="Comic Sans MS" pitchFamily="66" charset="0"/>
          </a:endParaRPr>
        </a:p>
      </dgm:t>
    </dgm:pt>
    <dgm:pt modelId="{68093318-5259-4121-8E1E-59BCC75D1E86}" type="sibTrans" cxnId="{E68490A7-D4CB-4E28-AA24-CFDCEFDC420B}">
      <dgm:prSet/>
      <dgm:spPr/>
      <dgm:t>
        <a:bodyPr/>
        <a:lstStyle/>
        <a:p>
          <a:endParaRPr lang="en-US" sz="1400" b="1">
            <a:latin typeface="Comic Sans MS" pitchFamily="66" charset="0"/>
          </a:endParaRPr>
        </a:p>
      </dgm:t>
    </dgm:pt>
    <dgm:pt modelId="{2605349A-68F2-464C-B673-3CE7BA5F55C7}">
      <dgm:prSet phldrT="[Text]" custT="1"/>
      <dgm:spPr/>
      <dgm:t>
        <a:bodyPr/>
        <a:lstStyle/>
        <a:p>
          <a:r>
            <a:rPr lang="en-US" sz="1400" b="1" dirty="0" smtClean="0">
              <a:solidFill>
                <a:schemeClr val="tx1"/>
              </a:solidFill>
              <a:latin typeface="Comic Sans MS" pitchFamily="66" charset="0"/>
            </a:rPr>
            <a:t>External evaluators</a:t>
          </a:r>
          <a:endParaRPr lang="en-US" sz="1400" b="1" dirty="0">
            <a:solidFill>
              <a:schemeClr val="tx1"/>
            </a:solidFill>
            <a:latin typeface="Comic Sans MS" pitchFamily="66" charset="0"/>
          </a:endParaRPr>
        </a:p>
      </dgm:t>
    </dgm:pt>
    <dgm:pt modelId="{1A2F1AD1-6E08-4FD7-A4BE-9B789CABC3A1}" type="parTrans" cxnId="{86275074-50EB-41B9-9072-FAB741E9FF21}">
      <dgm:prSet/>
      <dgm:spPr/>
      <dgm:t>
        <a:bodyPr/>
        <a:lstStyle/>
        <a:p>
          <a:endParaRPr lang="en-US" sz="1400" b="1">
            <a:latin typeface="Comic Sans MS" pitchFamily="66" charset="0"/>
          </a:endParaRPr>
        </a:p>
      </dgm:t>
    </dgm:pt>
    <dgm:pt modelId="{E0831ECB-BBDC-4D8B-AC3A-9FA645CC7132}" type="sibTrans" cxnId="{86275074-50EB-41B9-9072-FAB741E9FF21}">
      <dgm:prSet/>
      <dgm:spPr/>
      <dgm:t>
        <a:bodyPr/>
        <a:lstStyle/>
        <a:p>
          <a:endParaRPr lang="en-US" sz="1400" b="1">
            <a:latin typeface="Comic Sans MS" pitchFamily="66" charset="0"/>
          </a:endParaRPr>
        </a:p>
      </dgm:t>
    </dgm:pt>
    <dgm:pt modelId="{4F2B9A21-53EC-4411-8966-AADBE50E781E}">
      <dgm:prSet phldrT="[Text]" custT="1"/>
      <dgm:spPr/>
      <dgm:t>
        <a:bodyPr/>
        <a:lstStyle/>
        <a:p>
          <a:r>
            <a:rPr lang="en-US" sz="1400" b="1" dirty="0" smtClean="0">
              <a:solidFill>
                <a:schemeClr val="tx1"/>
              </a:solidFill>
              <a:latin typeface="Comic Sans MS" pitchFamily="66" charset="0"/>
            </a:rPr>
            <a:t>College Access Providers </a:t>
          </a:r>
          <a:endParaRPr lang="en-US" sz="1400" b="1" dirty="0">
            <a:solidFill>
              <a:schemeClr val="tx1"/>
            </a:solidFill>
            <a:latin typeface="Comic Sans MS" pitchFamily="66" charset="0"/>
          </a:endParaRPr>
        </a:p>
      </dgm:t>
    </dgm:pt>
    <dgm:pt modelId="{974C0A38-37AA-4D4A-906B-9775E569903F}" type="parTrans" cxnId="{E3074BFB-A845-469A-B1BB-714388BA8EB1}">
      <dgm:prSet/>
      <dgm:spPr/>
      <dgm:t>
        <a:bodyPr/>
        <a:lstStyle/>
        <a:p>
          <a:endParaRPr lang="en-US" sz="1400" b="1">
            <a:latin typeface="Comic Sans MS" pitchFamily="66" charset="0"/>
          </a:endParaRPr>
        </a:p>
      </dgm:t>
    </dgm:pt>
    <dgm:pt modelId="{6AF76BF2-0A76-4835-86DD-385453BC1BA6}" type="sibTrans" cxnId="{E3074BFB-A845-469A-B1BB-714388BA8EB1}">
      <dgm:prSet/>
      <dgm:spPr/>
      <dgm:t>
        <a:bodyPr/>
        <a:lstStyle/>
        <a:p>
          <a:endParaRPr lang="en-US" sz="1400" b="1">
            <a:latin typeface="Comic Sans MS" pitchFamily="66" charset="0"/>
          </a:endParaRPr>
        </a:p>
      </dgm:t>
    </dgm:pt>
    <dgm:pt modelId="{D6C00D9D-38E0-4EF4-A025-C846865C11B4}">
      <dgm:prSet phldrT="[Text]" custT="1"/>
      <dgm:spPr/>
      <dgm:t>
        <a:bodyPr/>
        <a:lstStyle/>
        <a:p>
          <a:r>
            <a:rPr lang="en-US" sz="1400" b="1" dirty="0" smtClean="0">
              <a:solidFill>
                <a:schemeClr val="tx1"/>
              </a:solidFill>
              <a:latin typeface="Comic Sans MS" pitchFamily="66" charset="0"/>
            </a:rPr>
            <a:t>School &amp; District staff</a:t>
          </a:r>
          <a:endParaRPr lang="en-US" sz="1400" b="1" dirty="0">
            <a:solidFill>
              <a:schemeClr val="tx1"/>
            </a:solidFill>
            <a:latin typeface="Comic Sans MS" pitchFamily="66" charset="0"/>
          </a:endParaRPr>
        </a:p>
      </dgm:t>
    </dgm:pt>
    <dgm:pt modelId="{34E47A67-1464-496F-A776-862B5B1C1344}" type="parTrans" cxnId="{BD9F4A60-98A6-42EF-8297-0A676395DD2D}">
      <dgm:prSet/>
      <dgm:spPr/>
      <dgm:t>
        <a:bodyPr/>
        <a:lstStyle/>
        <a:p>
          <a:endParaRPr lang="en-US" sz="1400" b="1">
            <a:latin typeface="Comic Sans MS" pitchFamily="66" charset="0"/>
          </a:endParaRPr>
        </a:p>
      </dgm:t>
    </dgm:pt>
    <dgm:pt modelId="{EC595788-EE14-4065-B309-2016185445AD}" type="sibTrans" cxnId="{BD9F4A60-98A6-42EF-8297-0A676395DD2D}">
      <dgm:prSet/>
      <dgm:spPr/>
      <dgm:t>
        <a:bodyPr/>
        <a:lstStyle/>
        <a:p>
          <a:endParaRPr lang="en-US" sz="1400" b="1">
            <a:latin typeface="Comic Sans MS" pitchFamily="66" charset="0"/>
          </a:endParaRPr>
        </a:p>
      </dgm:t>
    </dgm:pt>
    <dgm:pt modelId="{A5ACB3CF-30C3-42D6-BBB4-DCC7DDC60A7E}">
      <dgm:prSet phldrT="[Text]" custT="1"/>
      <dgm:spPr/>
      <dgm:t>
        <a:bodyPr/>
        <a:lstStyle/>
        <a:p>
          <a:r>
            <a:rPr lang="en-US" sz="1400" b="1" dirty="0" smtClean="0">
              <a:solidFill>
                <a:schemeClr val="tx1"/>
              </a:solidFill>
              <a:latin typeface="Comic Sans MS" pitchFamily="66" charset="0"/>
            </a:rPr>
            <a:t>Funders  (ED OII-OPE, GE)</a:t>
          </a:r>
          <a:endParaRPr lang="en-US" sz="1400" b="1" dirty="0">
            <a:solidFill>
              <a:schemeClr val="tx1"/>
            </a:solidFill>
            <a:latin typeface="Comic Sans MS" pitchFamily="66" charset="0"/>
          </a:endParaRPr>
        </a:p>
      </dgm:t>
    </dgm:pt>
    <dgm:pt modelId="{63A7DCC3-2C8A-4A03-974E-49611665D505}" type="parTrans" cxnId="{CD7B5613-BDD0-450E-AFC5-5D0EC4B5CC78}">
      <dgm:prSet/>
      <dgm:spPr/>
      <dgm:t>
        <a:bodyPr/>
        <a:lstStyle/>
        <a:p>
          <a:endParaRPr lang="en-US" sz="1400" b="1">
            <a:latin typeface="Comic Sans MS" pitchFamily="66" charset="0"/>
          </a:endParaRPr>
        </a:p>
      </dgm:t>
    </dgm:pt>
    <dgm:pt modelId="{A2A064AA-7281-471D-983B-219E502C7E81}" type="sibTrans" cxnId="{CD7B5613-BDD0-450E-AFC5-5D0EC4B5CC78}">
      <dgm:prSet/>
      <dgm:spPr/>
      <dgm:t>
        <a:bodyPr/>
        <a:lstStyle/>
        <a:p>
          <a:endParaRPr lang="en-US" sz="1400" b="1">
            <a:latin typeface="Comic Sans MS" pitchFamily="66" charset="0"/>
          </a:endParaRPr>
        </a:p>
      </dgm:t>
    </dgm:pt>
    <dgm:pt modelId="{079A6D33-4DA4-411C-9227-21C2C75FDE6B}">
      <dgm:prSet phldrT="[Text]" custT="1"/>
      <dgm:spPr/>
      <dgm:t>
        <a:bodyPr/>
        <a:lstStyle/>
        <a:p>
          <a:r>
            <a:rPr lang="en-US" sz="1400" b="1" dirty="0" smtClean="0">
              <a:solidFill>
                <a:schemeClr val="tx1"/>
              </a:solidFill>
              <a:latin typeface="Comic Sans MS" pitchFamily="66" charset="0"/>
            </a:rPr>
            <a:t>Parents &amp; community</a:t>
          </a:r>
          <a:endParaRPr lang="en-US" sz="1400" b="1" dirty="0">
            <a:solidFill>
              <a:schemeClr val="tx1"/>
            </a:solidFill>
            <a:latin typeface="Comic Sans MS" pitchFamily="66" charset="0"/>
          </a:endParaRPr>
        </a:p>
      </dgm:t>
    </dgm:pt>
    <dgm:pt modelId="{C6BFC902-AEDF-4E71-8AD4-2C4427FF5028}" type="parTrans" cxnId="{82E65F89-F301-42AE-A41C-BF9FE1A1C096}">
      <dgm:prSet/>
      <dgm:spPr/>
      <dgm:t>
        <a:bodyPr/>
        <a:lstStyle/>
        <a:p>
          <a:endParaRPr lang="en-US" sz="1400" b="1">
            <a:latin typeface="Comic Sans MS" pitchFamily="66" charset="0"/>
          </a:endParaRPr>
        </a:p>
      </dgm:t>
    </dgm:pt>
    <dgm:pt modelId="{55A179FE-FA7B-499B-913C-3474DB60F089}" type="sibTrans" cxnId="{82E65F89-F301-42AE-A41C-BF9FE1A1C096}">
      <dgm:prSet/>
      <dgm:spPr/>
      <dgm:t>
        <a:bodyPr/>
        <a:lstStyle/>
        <a:p>
          <a:endParaRPr lang="en-US" sz="1400" b="1">
            <a:latin typeface="Comic Sans MS" pitchFamily="66" charset="0"/>
          </a:endParaRPr>
        </a:p>
      </dgm:t>
    </dgm:pt>
    <dgm:pt modelId="{7FED6882-9206-4BCD-989C-D1168396F849}" type="pres">
      <dgm:prSet presAssocID="{9A5782D9-D516-40D2-8947-D203A90A3130}" presName="cycle" presStyleCnt="0">
        <dgm:presLayoutVars>
          <dgm:dir/>
          <dgm:resizeHandles val="exact"/>
        </dgm:presLayoutVars>
      </dgm:prSet>
      <dgm:spPr/>
      <dgm:t>
        <a:bodyPr/>
        <a:lstStyle/>
        <a:p>
          <a:endParaRPr lang="en-US"/>
        </a:p>
      </dgm:t>
    </dgm:pt>
    <dgm:pt modelId="{77D6F1DF-F96C-4A72-A84B-ECE8B077C46D}" type="pres">
      <dgm:prSet presAssocID="{99C55D64-CB0C-4CA0-872D-DB47AD944B13}" presName="node" presStyleLbl="node1" presStyleIdx="0" presStyleCnt="7">
        <dgm:presLayoutVars>
          <dgm:bulletEnabled val="1"/>
        </dgm:presLayoutVars>
      </dgm:prSet>
      <dgm:spPr/>
      <dgm:t>
        <a:bodyPr/>
        <a:lstStyle/>
        <a:p>
          <a:endParaRPr lang="en-US"/>
        </a:p>
      </dgm:t>
    </dgm:pt>
    <dgm:pt modelId="{D8CB7E61-1951-4738-A84D-37374D246897}" type="pres">
      <dgm:prSet presAssocID="{99C55D64-CB0C-4CA0-872D-DB47AD944B13}" presName="spNode" presStyleCnt="0"/>
      <dgm:spPr/>
    </dgm:pt>
    <dgm:pt modelId="{E9E11761-2771-4638-8F84-010ACCCF2989}" type="pres">
      <dgm:prSet presAssocID="{8BE59151-7507-425F-B60B-95792CFE3995}" presName="sibTrans" presStyleLbl="sibTrans1D1" presStyleIdx="0" presStyleCnt="7"/>
      <dgm:spPr/>
      <dgm:t>
        <a:bodyPr/>
        <a:lstStyle/>
        <a:p>
          <a:endParaRPr lang="en-US"/>
        </a:p>
      </dgm:t>
    </dgm:pt>
    <dgm:pt modelId="{E17B0FE5-133D-4604-B9CA-8470EC93F1A5}" type="pres">
      <dgm:prSet presAssocID="{079A6D33-4DA4-411C-9227-21C2C75FDE6B}" presName="node" presStyleLbl="node1" presStyleIdx="1" presStyleCnt="7">
        <dgm:presLayoutVars>
          <dgm:bulletEnabled val="1"/>
        </dgm:presLayoutVars>
      </dgm:prSet>
      <dgm:spPr/>
      <dgm:t>
        <a:bodyPr/>
        <a:lstStyle/>
        <a:p>
          <a:endParaRPr lang="en-US"/>
        </a:p>
      </dgm:t>
    </dgm:pt>
    <dgm:pt modelId="{3A610E73-488F-48AF-8941-A740C56F8A24}" type="pres">
      <dgm:prSet presAssocID="{079A6D33-4DA4-411C-9227-21C2C75FDE6B}" presName="spNode" presStyleCnt="0"/>
      <dgm:spPr/>
    </dgm:pt>
    <dgm:pt modelId="{53AD3239-0489-4B55-9AA4-D595D66CF5B7}" type="pres">
      <dgm:prSet presAssocID="{55A179FE-FA7B-499B-913C-3474DB60F089}" presName="sibTrans" presStyleLbl="sibTrans1D1" presStyleIdx="1" presStyleCnt="7"/>
      <dgm:spPr/>
      <dgm:t>
        <a:bodyPr/>
        <a:lstStyle/>
        <a:p>
          <a:endParaRPr lang="en-US"/>
        </a:p>
      </dgm:t>
    </dgm:pt>
    <dgm:pt modelId="{14995CA2-18A6-42D0-A080-E7B9DB6606B0}" type="pres">
      <dgm:prSet presAssocID="{A5ACB3CF-30C3-42D6-BBB4-DCC7DDC60A7E}" presName="node" presStyleLbl="node1" presStyleIdx="2" presStyleCnt="7">
        <dgm:presLayoutVars>
          <dgm:bulletEnabled val="1"/>
        </dgm:presLayoutVars>
      </dgm:prSet>
      <dgm:spPr/>
      <dgm:t>
        <a:bodyPr/>
        <a:lstStyle/>
        <a:p>
          <a:endParaRPr lang="en-US"/>
        </a:p>
      </dgm:t>
    </dgm:pt>
    <dgm:pt modelId="{98C91520-A150-46F2-9ED3-9F62C590DB57}" type="pres">
      <dgm:prSet presAssocID="{A5ACB3CF-30C3-42D6-BBB4-DCC7DDC60A7E}" presName="spNode" presStyleCnt="0"/>
      <dgm:spPr/>
    </dgm:pt>
    <dgm:pt modelId="{B9B82174-F3E7-4FBA-A8A2-5BCD07CDEFA3}" type="pres">
      <dgm:prSet presAssocID="{A2A064AA-7281-471D-983B-219E502C7E81}" presName="sibTrans" presStyleLbl="sibTrans1D1" presStyleIdx="2" presStyleCnt="7"/>
      <dgm:spPr/>
      <dgm:t>
        <a:bodyPr/>
        <a:lstStyle/>
        <a:p>
          <a:endParaRPr lang="en-US"/>
        </a:p>
      </dgm:t>
    </dgm:pt>
    <dgm:pt modelId="{0BAECB40-33F6-428E-934B-EE4F6F2EE0D4}" type="pres">
      <dgm:prSet presAssocID="{0BBEDB80-D36A-459E-9AD6-CA813EF4962D}" presName="node" presStyleLbl="node1" presStyleIdx="3" presStyleCnt="7" custRadScaleRad="100064" custRadScaleInc="344">
        <dgm:presLayoutVars>
          <dgm:bulletEnabled val="1"/>
        </dgm:presLayoutVars>
      </dgm:prSet>
      <dgm:spPr/>
      <dgm:t>
        <a:bodyPr/>
        <a:lstStyle/>
        <a:p>
          <a:endParaRPr lang="en-US"/>
        </a:p>
      </dgm:t>
    </dgm:pt>
    <dgm:pt modelId="{9B19CAB8-A367-43AD-8322-333B06DE7C60}" type="pres">
      <dgm:prSet presAssocID="{0BBEDB80-D36A-459E-9AD6-CA813EF4962D}" presName="spNode" presStyleCnt="0"/>
      <dgm:spPr/>
    </dgm:pt>
    <dgm:pt modelId="{1CB7C7AA-F019-458B-9859-6F29AFB236FB}" type="pres">
      <dgm:prSet presAssocID="{68093318-5259-4121-8E1E-59BCC75D1E86}" presName="sibTrans" presStyleLbl="sibTrans1D1" presStyleIdx="3" presStyleCnt="7"/>
      <dgm:spPr/>
      <dgm:t>
        <a:bodyPr/>
        <a:lstStyle/>
        <a:p>
          <a:endParaRPr lang="en-US"/>
        </a:p>
      </dgm:t>
    </dgm:pt>
    <dgm:pt modelId="{646F4651-24A5-477B-B197-EDB53B41951B}" type="pres">
      <dgm:prSet presAssocID="{2605349A-68F2-464C-B673-3CE7BA5F55C7}" presName="node" presStyleLbl="node1" presStyleIdx="4" presStyleCnt="7">
        <dgm:presLayoutVars>
          <dgm:bulletEnabled val="1"/>
        </dgm:presLayoutVars>
      </dgm:prSet>
      <dgm:spPr/>
      <dgm:t>
        <a:bodyPr/>
        <a:lstStyle/>
        <a:p>
          <a:endParaRPr lang="en-US"/>
        </a:p>
      </dgm:t>
    </dgm:pt>
    <dgm:pt modelId="{6FCE3396-FF21-4952-89A5-AA9E64955ABA}" type="pres">
      <dgm:prSet presAssocID="{2605349A-68F2-464C-B673-3CE7BA5F55C7}" presName="spNode" presStyleCnt="0"/>
      <dgm:spPr/>
    </dgm:pt>
    <dgm:pt modelId="{E575638E-5744-4BDA-AA41-461FCC3E8FD3}" type="pres">
      <dgm:prSet presAssocID="{E0831ECB-BBDC-4D8B-AC3A-9FA645CC7132}" presName="sibTrans" presStyleLbl="sibTrans1D1" presStyleIdx="4" presStyleCnt="7"/>
      <dgm:spPr/>
      <dgm:t>
        <a:bodyPr/>
        <a:lstStyle/>
        <a:p>
          <a:endParaRPr lang="en-US"/>
        </a:p>
      </dgm:t>
    </dgm:pt>
    <dgm:pt modelId="{4F39B27C-6C0F-431C-83E9-46583B271A6C}" type="pres">
      <dgm:prSet presAssocID="{4F2B9A21-53EC-4411-8966-AADBE50E781E}" presName="node" presStyleLbl="node1" presStyleIdx="5" presStyleCnt="7">
        <dgm:presLayoutVars>
          <dgm:bulletEnabled val="1"/>
        </dgm:presLayoutVars>
      </dgm:prSet>
      <dgm:spPr/>
      <dgm:t>
        <a:bodyPr/>
        <a:lstStyle/>
        <a:p>
          <a:endParaRPr lang="en-US"/>
        </a:p>
      </dgm:t>
    </dgm:pt>
    <dgm:pt modelId="{B83ED95E-C65B-4ADB-B96C-54677BAF6AE5}" type="pres">
      <dgm:prSet presAssocID="{4F2B9A21-53EC-4411-8966-AADBE50E781E}" presName="spNode" presStyleCnt="0"/>
      <dgm:spPr/>
    </dgm:pt>
    <dgm:pt modelId="{50F9E402-F0AA-43A1-86FF-B71FE941F66A}" type="pres">
      <dgm:prSet presAssocID="{6AF76BF2-0A76-4835-86DD-385453BC1BA6}" presName="sibTrans" presStyleLbl="sibTrans1D1" presStyleIdx="5" presStyleCnt="7"/>
      <dgm:spPr/>
      <dgm:t>
        <a:bodyPr/>
        <a:lstStyle/>
        <a:p>
          <a:endParaRPr lang="en-US"/>
        </a:p>
      </dgm:t>
    </dgm:pt>
    <dgm:pt modelId="{C5BB0B3D-AB82-458D-BCD5-3C9E54165889}" type="pres">
      <dgm:prSet presAssocID="{D6C00D9D-38E0-4EF4-A025-C846865C11B4}" presName="node" presStyleLbl="node1" presStyleIdx="6" presStyleCnt="7">
        <dgm:presLayoutVars>
          <dgm:bulletEnabled val="1"/>
        </dgm:presLayoutVars>
      </dgm:prSet>
      <dgm:spPr/>
      <dgm:t>
        <a:bodyPr/>
        <a:lstStyle/>
        <a:p>
          <a:endParaRPr lang="en-US"/>
        </a:p>
      </dgm:t>
    </dgm:pt>
    <dgm:pt modelId="{F51F6A3E-FD78-4470-9D16-0FA71BEE3C44}" type="pres">
      <dgm:prSet presAssocID="{D6C00D9D-38E0-4EF4-A025-C846865C11B4}" presName="spNode" presStyleCnt="0"/>
      <dgm:spPr/>
    </dgm:pt>
    <dgm:pt modelId="{46B9162B-EF90-4616-B84B-759C925C4EA0}" type="pres">
      <dgm:prSet presAssocID="{EC595788-EE14-4065-B309-2016185445AD}" presName="sibTrans" presStyleLbl="sibTrans1D1" presStyleIdx="6" presStyleCnt="7"/>
      <dgm:spPr/>
      <dgm:t>
        <a:bodyPr/>
        <a:lstStyle/>
        <a:p>
          <a:endParaRPr lang="en-US"/>
        </a:p>
      </dgm:t>
    </dgm:pt>
  </dgm:ptLst>
  <dgm:cxnLst>
    <dgm:cxn modelId="{D322F974-18C8-4420-9BE6-04F58905A79C}" type="presOf" srcId="{8BE59151-7507-425F-B60B-95792CFE3995}" destId="{E9E11761-2771-4638-8F84-010ACCCF2989}" srcOrd="0" destOrd="0" presId="urn:microsoft.com/office/officeart/2005/8/layout/cycle6"/>
    <dgm:cxn modelId="{471E727B-6B20-4365-ACFC-8FFE856E19E8}" type="presOf" srcId="{68093318-5259-4121-8E1E-59BCC75D1E86}" destId="{1CB7C7AA-F019-458B-9859-6F29AFB236FB}" srcOrd="0" destOrd="0" presId="urn:microsoft.com/office/officeart/2005/8/layout/cycle6"/>
    <dgm:cxn modelId="{1C30D3F5-4076-4205-9E05-00EBD3472DD9}" type="presOf" srcId="{0BBEDB80-D36A-459E-9AD6-CA813EF4962D}" destId="{0BAECB40-33F6-428E-934B-EE4F6F2EE0D4}" srcOrd="0" destOrd="0" presId="urn:microsoft.com/office/officeart/2005/8/layout/cycle6"/>
    <dgm:cxn modelId="{DBD65F12-0492-4DEE-BBC4-B67DBBAFE38B}" type="presOf" srcId="{E0831ECB-BBDC-4D8B-AC3A-9FA645CC7132}" destId="{E575638E-5744-4BDA-AA41-461FCC3E8FD3}" srcOrd="0" destOrd="0" presId="urn:microsoft.com/office/officeart/2005/8/layout/cycle6"/>
    <dgm:cxn modelId="{38BB2DE4-C913-4952-9584-FB6203D58E02}" type="presOf" srcId="{99C55D64-CB0C-4CA0-872D-DB47AD944B13}" destId="{77D6F1DF-F96C-4A72-A84B-ECE8B077C46D}" srcOrd="0" destOrd="0" presId="urn:microsoft.com/office/officeart/2005/8/layout/cycle6"/>
    <dgm:cxn modelId="{5FC3DA51-114E-4FB2-AF29-EF35D9199693}" type="presOf" srcId="{EC595788-EE14-4065-B309-2016185445AD}" destId="{46B9162B-EF90-4616-B84B-759C925C4EA0}" srcOrd="0" destOrd="0" presId="urn:microsoft.com/office/officeart/2005/8/layout/cycle6"/>
    <dgm:cxn modelId="{3A43ECFB-85C6-46E6-9D28-735DBA150F7D}" srcId="{9A5782D9-D516-40D2-8947-D203A90A3130}" destId="{99C55D64-CB0C-4CA0-872D-DB47AD944B13}" srcOrd="0" destOrd="0" parTransId="{D550B4D7-0830-4E30-A112-F6789EF6359B}" sibTransId="{8BE59151-7507-425F-B60B-95792CFE3995}"/>
    <dgm:cxn modelId="{8E4315C1-4051-42E7-ACBA-A127BF2B0F95}" type="presOf" srcId="{6AF76BF2-0A76-4835-86DD-385453BC1BA6}" destId="{50F9E402-F0AA-43A1-86FF-B71FE941F66A}" srcOrd="0" destOrd="0" presId="urn:microsoft.com/office/officeart/2005/8/layout/cycle6"/>
    <dgm:cxn modelId="{1DC45C4E-4D1F-4F6C-A4B6-560F00F8E533}" type="presOf" srcId="{A2A064AA-7281-471D-983B-219E502C7E81}" destId="{B9B82174-F3E7-4FBA-A8A2-5BCD07CDEFA3}" srcOrd="0" destOrd="0" presId="urn:microsoft.com/office/officeart/2005/8/layout/cycle6"/>
    <dgm:cxn modelId="{BD9F4A60-98A6-42EF-8297-0A676395DD2D}" srcId="{9A5782D9-D516-40D2-8947-D203A90A3130}" destId="{D6C00D9D-38E0-4EF4-A025-C846865C11B4}" srcOrd="6" destOrd="0" parTransId="{34E47A67-1464-496F-A776-862B5B1C1344}" sibTransId="{EC595788-EE14-4065-B309-2016185445AD}"/>
    <dgm:cxn modelId="{F88D006A-2B07-4C6E-AC32-63A540EF2783}" type="presOf" srcId="{9A5782D9-D516-40D2-8947-D203A90A3130}" destId="{7FED6882-9206-4BCD-989C-D1168396F849}" srcOrd="0" destOrd="0" presId="urn:microsoft.com/office/officeart/2005/8/layout/cycle6"/>
    <dgm:cxn modelId="{E380F0A9-AB7A-4A3C-995E-5550855EA623}" type="presOf" srcId="{4F2B9A21-53EC-4411-8966-AADBE50E781E}" destId="{4F39B27C-6C0F-431C-83E9-46583B271A6C}" srcOrd="0" destOrd="0" presId="urn:microsoft.com/office/officeart/2005/8/layout/cycle6"/>
    <dgm:cxn modelId="{53D3E34F-256D-4FCB-AA5E-B443E72A7F00}" type="presOf" srcId="{D6C00D9D-38E0-4EF4-A025-C846865C11B4}" destId="{C5BB0B3D-AB82-458D-BCD5-3C9E54165889}" srcOrd="0" destOrd="0" presId="urn:microsoft.com/office/officeart/2005/8/layout/cycle6"/>
    <dgm:cxn modelId="{B3528F27-54DE-412E-8A1E-A14959A89B28}" type="presOf" srcId="{079A6D33-4DA4-411C-9227-21C2C75FDE6B}" destId="{E17B0FE5-133D-4604-B9CA-8470EC93F1A5}" srcOrd="0" destOrd="0" presId="urn:microsoft.com/office/officeart/2005/8/layout/cycle6"/>
    <dgm:cxn modelId="{86275074-50EB-41B9-9072-FAB741E9FF21}" srcId="{9A5782D9-D516-40D2-8947-D203A90A3130}" destId="{2605349A-68F2-464C-B673-3CE7BA5F55C7}" srcOrd="4" destOrd="0" parTransId="{1A2F1AD1-6E08-4FD7-A4BE-9B789CABC3A1}" sibTransId="{E0831ECB-BBDC-4D8B-AC3A-9FA645CC7132}"/>
    <dgm:cxn modelId="{E68490A7-D4CB-4E28-AA24-CFDCEFDC420B}" srcId="{9A5782D9-D516-40D2-8947-D203A90A3130}" destId="{0BBEDB80-D36A-459E-9AD6-CA813EF4962D}" srcOrd="3" destOrd="0" parTransId="{827436AC-1BCF-4B7E-BB9C-25AE3E3C614C}" sibTransId="{68093318-5259-4121-8E1E-59BCC75D1E86}"/>
    <dgm:cxn modelId="{AD26A786-D53C-4A4C-8F37-4BAD9A701836}" type="presOf" srcId="{55A179FE-FA7B-499B-913C-3474DB60F089}" destId="{53AD3239-0489-4B55-9AA4-D595D66CF5B7}" srcOrd="0" destOrd="0" presId="urn:microsoft.com/office/officeart/2005/8/layout/cycle6"/>
    <dgm:cxn modelId="{4A7D1D09-6C6D-484E-ABEB-32CF520B2820}" type="presOf" srcId="{A5ACB3CF-30C3-42D6-BBB4-DCC7DDC60A7E}" destId="{14995CA2-18A6-42D0-A080-E7B9DB6606B0}" srcOrd="0" destOrd="0" presId="urn:microsoft.com/office/officeart/2005/8/layout/cycle6"/>
    <dgm:cxn modelId="{CD7B5613-BDD0-450E-AFC5-5D0EC4B5CC78}" srcId="{9A5782D9-D516-40D2-8947-D203A90A3130}" destId="{A5ACB3CF-30C3-42D6-BBB4-DCC7DDC60A7E}" srcOrd="2" destOrd="0" parTransId="{63A7DCC3-2C8A-4A03-974E-49611665D505}" sibTransId="{A2A064AA-7281-471D-983B-219E502C7E81}"/>
    <dgm:cxn modelId="{E3074BFB-A845-469A-B1BB-714388BA8EB1}" srcId="{9A5782D9-D516-40D2-8947-D203A90A3130}" destId="{4F2B9A21-53EC-4411-8966-AADBE50E781E}" srcOrd="5" destOrd="0" parTransId="{974C0A38-37AA-4D4A-906B-9775E569903F}" sibTransId="{6AF76BF2-0A76-4835-86DD-385453BC1BA6}"/>
    <dgm:cxn modelId="{BAAE6784-9DEF-4D99-9C75-5D612A887170}" type="presOf" srcId="{2605349A-68F2-464C-B673-3CE7BA5F55C7}" destId="{646F4651-24A5-477B-B197-EDB53B41951B}" srcOrd="0" destOrd="0" presId="urn:microsoft.com/office/officeart/2005/8/layout/cycle6"/>
    <dgm:cxn modelId="{82E65F89-F301-42AE-A41C-BF9FE1A1C096}" srcId="{9A5782D9-D516-40D2-8947-D203A90A3130}" destId="{079A6D33-4DA4-411C-9227-21C2C75FDE6B}" srcOrd="1" destOrd="0" parTransId="{C6BFC902-AEDF-4E71-8AD4-2C4427FF5028}" sibTransId="{55A179FE-FA7B-499B-913C-3474DB60F089}"/>
    <dgm:cxn modelId="{749E3942-90C1-41DC-811B-14EEA442256D}" type="presParOf" srcId="{7FED6882-9206-4BCD-989C-D1168396F849}" destId="{77D6F1DF-F96C-4A72-A84B-ECE8B077C46D}" srcOrd="0" destOrd="0" presId="urn:microsoft.com/office/officeart/2005/8/layout/cycle6"/>
    <dgm:cxn modelId="{4C60A147-3B13-4305-B4A1-A053E68C794E}" type="presParOf" srcId="{7FED6882-9206-4BCD-989C-D1168396F849}" destId="{D8CB7E61-1951-4738-A84D-37374D246897}" srcOrd="1" destOrd="0" presId="urn:microsoft.com/office/officeart/2005/8/layout/cycle6"/>
    <dgm:cxn modelId="{5BCD2F5A-8757-4449-8FCF-36C22B892CDF}" type="presParOf" srcId="{7FED6882-9206-4BCD-989C-D1168396F849}" destId="{E9E11761-2771-4638-8F84-010ACCCF2989}" srcOrd="2" destOrd="0" presId="urn:microsoft.com/office/officeart/2005/8/layout/cycle6"/>
    <dgm:cxn modelId="{5F7CF69D-D892-423E-B4B5-BF703234C3D4}" type="presParOf" srcId="{7FED6882-9206-4BCD-989C-D1168396F849}" destId="{E17B0FE5-133D-4604-B9CA-8470EC93F1A5}" srcOrd="3" destOrd="0" presId="urn:microsoft.com/office/officeart/2005/8/layout/cycle6"/>
    <dgm:cxn modelId="{FF577A33-D4BB-4311-94CC-D1DC96F43A6D}" type="presParOf" srcId="{7FED6882-9206-4BCD-989C-D1168396F849}" destId="{3A610E73-488F-48AF-8941-A740C56F8A24}" srcOrd="4" destOrd="0" presId="urn:microsoft.com/office/officeart/2005/8/layout/cycle6"/>
    <dgm:cxn modelId="{DA1652A2-F910-4166-B5CE-450C79D18D5C}" type="presParOf" srcId="{7FED6882-9206-4BCD-989C-D1168396F849}" destId="{53AD3239-0489-4B55-9AA4-D595D66CF5B7}" srcOrd="5" destOrd="0" presId="urn:microsoft.com/office/officeart/2005/8/layout/cycle6"/>
    <dgm:cxn modelId="{A503119D-092C-4C8B-AD38-40642FDAF2A0}" type="presParOf" srcId="{7FED6882-9206-4BCD-989C-D1168396F849}" destId="{14995CA2-18A6-42D0-A080-E7B9DB6606B0}" srcOrd="6" destOrd="0" presId="urn:microsoft.com/office/officeart/2005/8/layout/cycle6"/>
    <dgm:cxn modelId="{F0AABE64-DF68-4029-857D-99B3BE4DF2BB}" type="presParOf" srcId="{7FED6882-9206-4BCD-989C-D1168396F849}" destId="{98C91520-A150-46F2-9ED3-9F62C590DB57}" srcOrd="7" destOrd="0" presId="urn:microsoft.com/office/officeart/2005/8/layout/cycle6"/>
    <dgm:cxn modelId="{1E780553-76B4-4BFC-8339-9C207292AC5D}" type="presParOf" srcId="{7FED6882-9206-4BCD-989C-D1168396F849}" destId="{B9B82174-F3E7-4FBA-A8A2-5BCD07CDEFA3}" srcOrd="8" destOrd="0" presId="urn:microsoft.com/office/officeart/2005/8/layout/cycle6"/>
    <dgm:cxn modelId="{80317189-D273-43CA-9C93-5047F5559405}" type="presParOf" srcId="{7FED6882-9206-4BCD-989C-D1168396F849}" destId="{0BAECB40-33F6-428E-934B-EE4F6F2EE0D4}" srcOrd="9" destOrd="0" presId="urn:microsoft.com/office/officeart/2005/8/layout/cycle6"/>
    <dgm:cxn modelId="{5E9B51D5-7C2F-4ECA-919C-D4DC9D54A8EE}" type="presParOf" srcId="{7FED6882-9206-4BCD-989C-D1168396F849}" destId="{9B19CAB8-A367-43AD-8322-333B06DE7C60}" srcOrd="10" destOrd="0" presId="urn:microsoft.com/office/officeart/2005/8/layout/cycle6"/>
    <dgm:cxn modelId="{8DEBB53F-5E48-42C0-B6A1-6DF1DEEEE2B5}" type="presParOf" srcId="{7FED6882-9206-4BCD-989C-D1168396F849}" destId="{1CB7C7AA-F019-458B-9859-6F29AFB236FB}" srcOrd="11" destOrd="0" presId="urn:microsoft.com/office/officeart/2005/8/layout/cycle6"/>
    <dgm:cxn modelId="{FB42AFFF-CF30-4D3A-AF37-F89569F35C4D}" type="presParOf" srcId="{7FED6882-9206-4BCD-989C-D1168396F849}" destId="{646F4651-24A5-477B-B197-EDB53B41951B}" srcOrd="12" destOrd="0" presId="urn:microsoft.com/office/officeart/2005/8/layout/cycle6"/>
    <dgm:cxn modelId="{ACBBABD0-702F-41BD-847A-126678850454}" type="presParOf" srcId="{7FED6882-9206-4BCD-989C-D1168396F849}" destId="{6FCE3396-FF21-4952-89A5-AA9E64955ABA}" srcOrd="13" destOrd="0" presId="urn:microsoft.com/office/officeart/2005/8/layout/cycle6"/>
    <dgm:cxn modelId="{AE6C77BB-FEC1-4FBF-BF55-95AAEDDB4E5F}" type="presParOf" srcId="{7FED6882-9206-4BCD-989C-D1168396F849}" destId="{E575638E-5744-4BDA-AA41-461FCC3E8FD3}" srcOrd="14" destOrd="0" presId="urn:microsoft.com/office/officeart/2005/8/layout/cycle6"/>
    <dgm:cxn modelId="{2CAB1388-DCF5-4CEA-B3CB-166D59A80F32}" type="presParOf" srcId="{7FED6882-9206-4BCD-989C-D1168396F849}" destId="{4F39B27C-6C0F-431C-83E9-46583B271A6C}" srcOrd="15" destOrd="0" presId="urn:microsoft.com/office/officeart/2005/8/layout/cycle6"/>
    <dgm:cxn modelId="{FF4C9229-12B9-47A5-B05A-8ECBF84003FF}" type="presParOf" srcId="{7FED6882-9206-4BCD-989C-D1168396F849}" destId="{B83ED95E-C65B-4ADB-B96C-54677BAF6AE5}" srcOrd="16" destOrd="0" presId="urn:microsoft.com/office/officeart/2005/8/layout/cycle6"/>
    <dgm:cxn modelId="{DE6B2043-CF8A-444E-ADFC-C78FD737E26B}" type="presParOf" srcId="{7FED6882-9206-4BCD-989C-D1168396F849}" destId="{50F9E402-F0AA-43A1-86FF-B71FE941F66A}" srcOrd="17" destOrd="0" presId="urn:microsoft.com/office/officeart/2005/8/layout/cycle6"/>
    <dgm:cxn modelId="{090A3295-2046-4515-A6FF-120439DD7975}" type="presParOf" srcId="{7FED6882-9206-4BCD-989C-D1168396F849}" destId="{C5BB0B3D-AB82-458D-BCD5-3C9E54165889}" srcOrd="18" destOrd="0" presId="urn:microsoft.com/office/officeart/2005/8/layout/cycle6"/>
    <dgm:cxn modelId="{F447B30D-681A-41B2-8BF8-6E623D761F5A}" type="presParOf" srcId="{7FED6882-9206-4BCD-989C-D1168396F849}" destId="{F51F6A3E-FD78-4470-9D16-0FA71BEE3C44}" srcOrd="19" destOrd="0" presId="urn:microsoft.com/office/officeart/2005/8/layout/cycle6"/>
    <dgm:cxn modelId="{F33A95A6-9961-4483-A1CC-A3D1EEA6C615}" type="presParOf" srcId="{7FED6882-9206-4BCD-989C-D1168396F849}" destId="{46B9162B-EF90-4616-B84B-759C925C4EA0}" srcOrd="20"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D6F1DF-F96C-4A72-A84B-ECE8B077C46D}">
      <dsp:nvSpPr>
        <dsp:cNvPr id="0" name=""/>
        <dsp:cNvSpPr/>
      </dsp:nvSpPr>
      <dsp:spPr>
        <a:xfrm>
          <a:off x="3306495" y="2950"/>
          <a:ext cx="1159408" cy="75361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smtClean="0">
              <a:solidFill>
                <a:schemeClr val="tx1"/>
              </a:solidFill>
              <a:latin typeface="Comic Sans MS" pitchFamily="66" charset="0"/>
            </a:rPr>
            <a:t>Students</a:t>
          </a:r>
          <a:endParaRPr lang="en-US" sz="1400" b="1" kern="1200" dirty="0">
            <a:solidFill>
              <a:schemeClr val="tx1"/>
            </a:solidFill>
            <a:latin typeface="Comic Sans MS" pitchFamily="66" charset="0"/>
          </a:endParaRPr>
        </a:p>
      </dsp:txBody>
      <dsp:txXfrm>
        <a:off x="3343283" y="39738"/>
        <a:ext cx="1085832" cy="680039"/>
      </dsp:txXfrm>
    </dsp:sp>
    <dsp:sp modelId="{E9E11761-2771-4638-8F84-010ACCCF2989}">
      <dsp:nvSpPr>
        <dsp:cNvPr id="0" name=""/>
        <dsp:cNvSpPr/>
      </dsp:nvSpPr>
      <dsp:spPr>
        <a:xfrm>
          <a:off x="1736346" y="379757"/>
          <a:ext cx="4299706" cy="4299706"/>
        </a:xfrm>
        <a:custGeom>
          <a:avLst/>
          <a:gdLst/>
          <a:ahLst/>
          <a:cxnLst/>
          <a:rect l="0" t="0" r="0" b="0"/>
          <a:pathLst>
            <a:path>
              <a:moveTo>
                <a:pt x="2737221" y="81794"/>
              </a:moveTo>
              <a:arcTo wR="2149853" hR="2149853" stAng="17151333" swAng="1255216"/>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E17B0FE5-133D-4604-B9CA-8470EC93F1A5}">
      <dsp:nvSpPr>
        <dsp:cNvPr id="0" name=""/>
        <dsp:cNvSpPr/>
      </dsp:nvSpPr>
      <dsp:spPr>
        <a:xfrm>
          <a:off x="4987318" y="812391"/>
          <a:ext cx="1159408" cy="75361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smtClean="0">
              <a:solidFill>
                <a:schemeClr val="tx1"/>
              </a:solidFill>
              <a:latin typeface="Comic Sans MS" pitchFamily="66" charset="0"/>
            </a:rPr>
            <a:t>Parents &amp; community</a:t>
          </a:r>
          <a:endParaRPr lang="en-US" sz="1400" b="1" kern="1200" dirty="0">
            <a:solidFill>
              <a:schemeClr val="tx1"/>
            </a:solidFill>
            <a:latin typeface="Comic Sans MS" pitchFamily="66" charset="0"/>
          </a:endParaRPr>
        </a:p>
      </dsp:txBody>
      <dsp:txXfrm>
        <a:off x="5024106" y="849179"/>
        <a:ext cx="1085832" cy="680039"/>
      </dsp:txXfrm>
    </dsp:sp>
    <dsp:sp modelId="{53AD3239-0489-4B55-9AA4-D595D66CF5B7}">
      <dsp:nvSpPr>
        <dsp:cNvPr id="0" name=""/>
        <dsp:cNvSpPr/>
      </dsp:nvSpPr>
      <dsp:spPr>
        <a:xfrm>
          <a:off x="1736346" y="379757"/>
          <a:ext cx="4299706" cy="4299706"/>
        </a:xfrm>
        <a:custGeom>
          <a:avLst/>
          <a:gdLst/>
          <a:ahLst/>
          <a:cxnLst/>
          <a:rect l="0" t="0" r="0" b="0"/>
          <a:pathLst>
            <a:path>
              <a:moveTo>
                <a:pt x="4076514" y="1195994"/>
              </a:moveTo>
              <a:arcTo wR="2149853" hR="2149853" stAng="20019645" swAng="1725437"/>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14995CA2-18A6-42D0-A080-E7B9DB6606B0}">
      <dsp:nvSpPr>
        <dsp:cNvPr id="0" name=""/>
        <dsp:cNvSpPr/>
      </dsp:nvSpPr>
      <dsp:spPr>
        <a:xfrm>
          <a:off x="5402447" y="2631190"/>
          <a:ext cx="1159408" cy="75361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smtClean="0">
              <a:solidFill>
                <a:schemeClr val="tx1"/>
              </a:solidFill>
              <a:latin typeface="Comic Sans MS" pitchFamily="66" charset="0"/>
            </a:rPr>
            <a:t>Funders  (ED OII-OPE, GE)</a:t>
          </a:r>
          <a:endParaRPr lang="en-US" sz="1400" b="1" kern="1200" dirty="0">
            <a:solidFill>
              <a:schemeClr val="tx1"/>
            </a:solidFill>
            <a:latin typeface="Comic Sans MS" pitchFamily="66" charset="0"/>
          </a:endParaRPr>
        </a:p>
      </dsp:txBody>
      <dsp:txXfrm>
        <a:off x="5439235" y="2667978"/>
        <a:ext cx="1085832" cy="680039"/>
      </dsp:txXfrm>
    </dsp:sp>
    <dsp:sp modelId="{B9B82174-F3E7-4FBA-A8A2-5BCD07CDEFA3}">
      <dsp:nvSpPr>
        <dsp:cNvPr id="0" name=""/>
        <dsp:cNvSpPr/>
      </dsp:nvSpPr>
      <dsp:spPr>
        <a:xfrm>
          <a:off x="1734956" y="382971"/>
          <a:ext cx="4299706" cy="4299706"/>
        </a:xfrm>
        <a:custGeom>
          <a:avLst/>
          <a:gdLst/>
          <a:ahLst/>
          <a:cxnLst/>
          <a:rect l="0" t="0" r="0" b="0"/>
          <a:pathLst>
            <a:path>
              <a:moveTo>
                <a:pt x="4120247" y="3009745"/>
              </a:moveTo>
              <a:arcTo wR="2149853" hR="2149853" stAng="1414605" swAng="1360862"/>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0BAECB40-33F6-428E-934B-EE4F6F2EE0D4}">
      <dsp:nvSpPr>
        <dsp:cNvPr id="0" name=""/>
        <dsp:cNvSpPr/>
      </dsp:nvSpPr>
      <dsp:spPr>
        <a:xfrm>
          <a:off x="4237883" y="4091953"/>
          <a:ext cx="1159408" cy="75361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smtClean="0">
              <a:solidFill>
                <a:schemeClr val="tx1"/>
              </a:solidFill>
              <a:latin typeface="Comic Sans MS" pitchFamily="66" charset="0"/>
            </a:rPr>
            <a:t>COE, Pell</a:t>
          </a:r>
          <a:endParaRPr lang="en-US" sz="1400" b="1" kern="1200" dirty="0">
            <a:solidFill>
              <a:schemeClr val="tx1"/>
            </a:solidFill>
            <a:latin typeface="Comic Sans MS" pitchFamily="66" charset="0"/>
          </a:endParaRPr>
        </a:p>
      </dsp:txBody>
      <dsp:txXfrm>
        <a:off x="4274671" y="4128741"/>
        <a:ext cx="1085832" cy="680039"/>
      </dsp:txXfrm>
    </dsp:sp>
    <dsp:sp modelId="{1CB7C7AA-F019-458B-9859-6F29AFB236FB}">
      <dsp:nvSpPr>
        <dsp:cNvPr id="0" name=""/>
        <dsp:cNvSpPr/>
      </dsp:nvSpPr>
      <dsp:spPr>
        <a:xfrm>
          <a:off x="1740543" y="380460"/>
          <a:ext cx="4299706" cy="4299706"/>
        </a:xfrm>
        <a:custGeom>
          <a:avLst/>
          <a:gdLst/>
          <a:ahLst/>
          <a:cxnLst/>
          <a:rect l="0" t="0" r="0" b="0"/>
          <a:pathLst>
            <a:path>
              <a:moveTo>
                <a:pt x="2490383" y="4272565"/>
              </a:moveTo>
              <a:arcTo wR="2149853" hR="2149853" stAng="4853168" swAng="1109536"/>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646F4651-24A5-477B-B197-EDB53B41951B}">
      <dsp:nvSpPr>
        <dsp:cNvPr id="0" name=""/>
        <dsp:cNvSpPr/>
      </dsp:nvSpPr>
      <dsp:spPr>
        <a:xfrm>
          <a:off x="2373709" y="4089754"/>
          <a:ext cx="1159408" cy="75361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smtClean="0">
              <a:solidFill>
                <a:schemeClr val="tx1"/>
              </a:solidFill>
              <a:latin typeface="Comic Sans MS" pitchFamily="66" charset="0"/>
            </a:rPr>
            <a:t>External evaluators</a:t>
          </a:r>
          <a:endParaRPr lang="en-US" sz="1400" b="1" kern="1200" dirty="0">
            <a:solidFill>
              <a:schemeClr val="tx1"/>
            </a:solidFill>
            <a:latin typeface="Comic Sans MS" pitchFamily="66" charset="0"/>
          </a:endParaRPr>
        </a:p>
      </dsp:txBody>
      <dsp:txXfrm>
        <a:off x="2410497" y="4126542"/>
        <a:ext cx="1085832" cy="680039"/>
      </dsp:txXfrm>
    </dsp:sp>
    <dsp:sp modelId="{E575638E-5744-4BDA-AA41-461FCC3E8FD3}">
      <dsp:nvSpPr>
        <dsp:cNvPr id="0" name=""/>
        <dsp:cNvSpPr/>
      </dsp:nvSpPr>
      <dsp:spPr>
        <a:xfrm>
          <a:off x="1736346" y="379757"/>
          <a:ext cx="4299706" cy="4299706"/>
        </a:xfrm>
        <a:custGeom>
          <a:avLst/>
          <a:gdLst/>
          <a:ahLst/>
          <a:cxnLst/>
          <a:rect l="0" t="0" r="0" b="0"/>
          <a:pathLst>
            <a:path>
              <a:moveTo>
                <a:pt x="664492" y="3704064"/>
              </a:moveTo>
              <a:arcTo wR="2149853" hR="2149853" stAng="8022144" swAng="1357683"/>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4F39B27C-6C0F-431C-83E9-46583B271A6C}">
      <dsp:nvSpPr>
        <dsp:cNvPr id="0" name=""/>
        <dsp:cNvSpPr/>
      </dsp:nvSpPr>
      <dsp:spPr>
        <a:xfrm>
          <a:off x="1210543" y="2631190"/>
          <a:ext cx="1159408" cy="75361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smtClean="0">
              <a:solidFill>
                <a:schemeClr val="tx1"/>
              </a:solidFill>
              <a:latin typeface="Comic Sans MS" pitchFamily="66" charset="0"/>
            </a:rPr>
            <a:t>College Access Providers </a:t>
          </a:r>
          <a:endParaRPr lang="en-US" sz="1400" b="1" kern="1200" dirty="0">
            <a:solidFill>
              <a:schemeClr val="tx1"/>
            </a:solidFill>
            <a:latin typeface="Comic Sans MS" pitchFamily="66" charset="0"/>
          </a:endParaRPr>
        </a:p>
      </dsp:txBody>
      <dsp:txXfrm>
        <a:off x="1247331" y="2667978"/>
        <a:ext cx="1085832" cy="680039"/>
      </dsp:txXfrm>
    </dsp:sp>
    <dsp:sp modelId="{50F9E402-F0AA-43A1-86FF-B71FE941F66A}">
      <dsp:nvSpPr>
        <dsp:cNvPr id="0" name=""/>
        <dsp:cNvSpPr/>
      </dsp:nvSpPr>
      <dsp:spPr>
        <a:xfrm>
          <a:off x="1736346" y="379757"/>
          <a:ext cx="4299706" cy="4299706"/>
        </a:xfrm>
        <a:custGeom>
          <a:avLst/>
          <a:gdLst/>
          <a:ahLst/>
          <a:cxnLst/>
          <a:rect l="0" t="0" r="0" b="0"/>
          <a:pathLst>
            <a:path>
              <a:moveTo>
                <a:pt x="1914" y="2240555"/>
              </a:moveTo>
              <a:arcTo wR="2149853" hR="2149853" stAng="10654918" swAng="1725437"/>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C5BB0B3D-AB82-458D-BCD5-3C9E54165889}">
      <dsp:nvSpPr>
        <dsp:cNvPr id="0" name=""/>
        <dsp:cNvSpPr/>
      </dsp:nvSpPr>
      <dsp:spPr>
        <a:xfrm>
          <a:off x="1625672" y="812391"/>
          <a:ext cx="1159408" cy="75361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smtClean="0">
              <a:solidFill>
                <a:schemeClr val="tx1"/>
              </a:solidFill>
              <a:latin typeface="Comic Sans MS" pitchFamily="66" charset="0"/>
            </a:rPr>
            <a:t>School &amp; District staff</a:t>
          </a:r>
          <a:endParaRPr lang="en-US" sz="1400" b="1" kern="1200" dirty="0">
            <a:solidFill>
              <a:schemeClr val="tx1"/>
            </a:solidFill>
            <a:latin typeface="Comic Sans MS" pitchFamily="66" charset="0"/>
          </a:endParaRPr>
        </a:p>
      </dsp:txBody>
      <dsp:txXfrm>
        <a:off x="1662460" y="849179"/>
        <a:ext cx="1085832" cy="680039"/>
      </dsp:txXfrm>
    </dsp:sp>
    <dsp:sp modelId="{46B9162B-EF90-4616-B84B-759C925C4EA0}">
      <dsp:nvSpPr>
        <dsp:cNvPr id="0" name=""/>
        <dsp:cNvSpPr/>
      </dsp:nvSpPr>
      <dsp:spPr>
        <a:xfrm>
          <a:off x="1736346" y="379757"/>
          <a:ext cx="4299706" cy="4299706"/>
        </a:xfrm>
        <a:custGeom>
          <a:avLst/>
          <a:gdLst/>
          <a:ahLst/>
          <a:cxnLst/>
          <a:rect l="0" t="0" r="0" b="0"/>
          <a:pathLst>
            <a:path>
              <a:moveTo>
                <a:pt x="862766" y="427855"/>
              </a:moveTo>
              <a:arcTo wR="2149853" hR="2149853" stAng="13993451" swAng="1255216"/>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3550"/>
          </a:xfrm>
          <a:prstGeom prst="rect">
            <a:avLst/>
          </a:prstGeom>
        </p:spPr>
        <p:txBody>
          <a:bodyPr vert="horz" lIns="91637" tIns="45819" rIns="91637" bIns="45819" rtlCol="0"/>
          <a:lstStyle>
            <a:lvl1pPr algn="l">
              <a:defRPr sz="1200">
                <a:latin typeface="Arial" charset="0"/>
                <a:cs typeface="Arial" charset="0"/>
              </a:defRPr>
            </a:lvl1pPr>
          </a:lstStyle>
          <a:p>
            <a:pPr>
              <a:defRPr/>
            </a:pPr>
            <a:endParaRPr lang="en-US" dirty="0"/>
          </a:p>
        </p:txBody>
      </p:sp>
      <p:sp>
        <p:nvSpPr>
          <p:cNvPr id="3" name="Date Placeholder 2"/>
          <p:cNvSpPr>
            <a:spLocks noGrp="1"/>
          </p:cNvSpPr>
          <p:nvPr>
            <p:ph type="dt" sz="quarter" idx="1"/>
          </p:nvPr>
        </p:nvSpPr>
        <p:spPr>
          <a:xfrm>
            <a:off x="3970338" y="0"/>
            <a:ext cx="3038475" cy="463550"/>
          </a:xfrm>
          <a:prstGeom prst="rect">
            <a:avLst/>
          </a:prstGeom>
        </p:spPr>
        <p:txBody>
          <a:bodyPr vert="horz" lIns="91637" tIns="45819" rIns="91637" bIns="45819" rtlCol="0"/>
          <a:lstStyle>
            <a:lvl1pPr algn="r">
              <a:defRPr sz="1200">
                <a:latin typeface="Arial" charset="0"/>
                <a:cs typeface="Arial" charset="0"/>
              </a:defRPr>
            </a:lvl1pPr>
          </a:lstStyle>
          <a:p>
            <a:pPr>
              <a:defRPr/>
            </a:pPr>
            <a:fld id="{B0E4F99E-39B3-41AE-A058-A834231EECE0}" type="datetimeFigureOut">
              <a:rPr lang="en-US"/>
              <a:pPr>
                <a:defRPr/>
              </a:pPr>
              <a:t>6/3/2011</a:t>
            </a:fld>
            <a:endParaRPr lang="en-US" dirty="0"/>
          </a:p>
        </p:txBody>
      </p:sp>
      <p:sp>
        <p:nvSpPr>
          <p:cNvPr id="4" name="Footer Placeholder 3"/>
          <p:cNvSpPr>
            <a:spLocks noGrp="1"/>
          </p:cNvSpPr>
          <p:nvPr>
            <p:ph type="ftr" sz="quarter" idx="2"/>
          </p:nvPr>
        </p:nvSpPr>
        <p:spPr>
          <a:xfrm>
            <a:off x="0" y="8831263"/>
            <a:ext cx="3038475" cy="463550"/>
          </a:xfrm>
          <a:prstGeom prst="rect">
            <a:avLst/>
          </a:prstGeom>
        </p:spPr>
        <p:txBody>
          <a:bodyPr vert="horz" lIns="91637" tIns="45819" rIns="91637" bIns="45819" rtlCol="0" anchor="b"/>
          <a:lstStyle>
            <a:lvl1pPr algn="l">
              <a:defRPr sz="1200">
                <a:latin typeface="Arial" charset="0"/>
                <a:cs typeface="Arial" charset="0"/>
              </a:defRPr>
            </a:lvl1pPr>
          </a:lstStyle>
          <a:p>
            <a:pPr>
              <a:defRPr/>
            </a:pPr>
            <a:endParaRPr lang="en-US" dirty="0"/>
          </a:p>
        </p:txBody>
      </p:sp>
      <p:sp>
        <p:nvSpPr>
          <p:cNvPr id="5" name="Slide Number Placeholder 4"/>
          <p:cNvSpPr>
            <a:spLocks noGrp="1"/>
          </p:cNvSpPr>
          <p:nvPr>
            <p:ph type="sldNum" sz="quarter" idx="3"/>
          </p:nvPr>
        </p:nvSpPr>
        <p:spPr>
          <a:xfrm>
            <a:off x="3970338" y="8831263"/>
            <a:ext cx="3038475" cy="463550"/>
          </a:xfrm>
          <a:prstGeom prst="rect">
            <a:avLst/>
          </a:prstGeom>
        </p:spPr>
        <p:txBody>
          <a:bodyPr vert="horz" lIns="91637" tIns="45819" rIns="91637" bIns="45819" rtlCol="0" anchor="b"/>
          <a:lstStyle>
            <a:lvl1pPr algn="r">
              <a:defRPr sz="1200">
                <a:latin typeface="Arial" charset="0"/>
                <a:cs typeface="Arial" charset="0"/>
              </a:defRPr>
            </a:lvl1pPr>
          </a:lstStyle>
          <a:p>
            <a:pPr>
              <a:defRPr/>
            </a:pPr>
            <a:fld id="{E0B0C3C6-197A-49C9-A1BA-15F6833EFB89}" type="slidenum">
              <a:rPr lang="en-US"/>
              <a:pPr>
                <a:defRPr/>
              </a:pPr>
              <a:t>‹#›</a:t>
            </a:fld>
            <a:endParaRPr lang="en-US" dirty="0"/>
          </a:p>
        </p:txBody>
      </p:sp>
    </p:spTree>
    <p:extLst>
      <p:ext uri="{BB962C8B-B14F-4D97-AF65-F5344CB8AC3E}">
        <p14:creationId xmlns:p14="http://schemas.microsoft.com/office/powerpoint/2010/main" val="13405779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3550"/>
          </a:xfrm>
          <a:prstGeom prst="rect">
            <a:avLst/>
          </a:prstGeom>
        </p:spPr>
        <p:txBody>
          <a:bodyPr vert="horz" lIns="93159" tIns="46580" rIns="93159" bIns="46580" rtlCol="0"/>
          <a:lstStyle>
            <a:lvl1pPr algn="l">
              <a:defRPr sz="1200">
                <a:latin typeface="Arial" charset="0"/>
                <a:cs typeface="+mn-cs"/>
              </a:defRPr>
            </a:lvl1pPr>
          </a:lstStyle>
          <a:p>
            <a:pPr>
              <a:defRPr/>
            </a:pPr>
            <a:endParaRPr lang="en-US" dirty="0"/>
          </a:p>
        </p:txBody>
      </p:sp>
      <p:sp>
        <p:nvSpPr>
          <p:cNvPr id="3" name="Date Placeholder 2"/>
          <p:cNvSpPr>
            <a:spLocks noGrp="1"/>
          </p:cNvSpPr>
          <p:nvPr>
            <p:ph type="dt" idx="1"/>
          </p:nvPr>
        </p:nvSpPr>
        <p:spPr>
          <a:xfrm>
            <a:off x="3970338" y="0"/>
            <a:ext cx="3038475" cy="463550"/>
          </a:xfrm>
          <a:prstGeom prst="rect">
            <a:avLst/>
          </a:prstGeom>
        </p:spPr>
        <p:txBody>
          <a:bodyPr vert="horz" lIns="93159" tIns="46580" rIns="93159" bIns="46580" rtlCol="0"/>
          <a:lstStyle>
            <a:lvl1pPr algn="r">
              <a:defRPr sz="1200">
                <a:latin typeface="Arial" charset="0"/>
                <a:cs typeface="+mn-cs"/>
              </a:defRPr>
            </a:lvl1pPr>
          </a:lstStyle>
          <a:p>
            <a:pPr>
              <a:defRPr/>
            </a:pPr>
            <a:fld id="{74BFECCF-BD2E-485B-B3BA-95CE5FF880D2}" type="datetimeFigureOut">
              <a:rPr lang="en-US"/>
              <a:pPr>
                <a:defRPr/>
              </a:pPr>
              <a:t>6/3/2011</a:t>
            </a:fld>
            <a:endParaRPr lang="en-US" dirty="0"/>
          </a:p>
        </p:txBody>
      </p:sp>
      <p:sp>
        <p:nvSpPr>
          <p:cNvPr id="4" name="Slide Image Placeholder 3"/>
          <p:cNvSpPr>
            <a:spLocks noGrp="1" noRot="1" noChangeAspect="1"/>
          </p:cNvSpPr>
          <p:nvPr>
            <p:ph type="sldImg" idx="2"/>
          </p:nvPr>
        </p:nvSpPr>
        <p:spPr>
          <a:xfrm>
            <a:off x="1179513" y="696913"/>
            <a:ext cx="4651375" cy="3487737"/>
          </a:xfrm>
          <a:prstGeom prst="rect">
            <a:avLst/>
          </a:prstGeom>
          <a:noFill/>
          <a:ln w="12700">
            <a:solidFill>
              <a:prstClr val="black"/>
            </a:solidFill>
          </a:ln>
        </p:spPr>
        <p:txBody>
          <a:bodyPr vert="horz" lIns="93159" tIns="46580" rIns="93159" bIns="46580" rtlCol="0" anchor="ctr"/>
          <a:lstStyle/>
          <a:p>
            <a:pPr lvl="0"/>
            <a:endParaRPr lang="en-US" noProof="0" dirty="0"/>
          </a:p>
        </p:txBody>
      </p:sp>
      <p:sp>
        <p:nvSpPr>
          <p:cNvPr id="5" name="Notes Placeholder 4"/>
          <p:cNvSpPr>
            <a:spLocks noGrp="1"/>
          </p:cNvSpPr>
          <p:nvPr>
            <p:ph type="body" sz="quarter" idx="3"/>
          </p:nvPr>
        </p:nvSpPr>
        <p:spPr>
          <a:xfrm>
            <a:off x="701675" y="4416425"/>
            <a:ext cx="5607050" cy="4181475"/>
          </a:xfrm>
          <a:prstGeom prst="rect">
            <a:avLst/>
          </a:prstGeom>
        </p:spPr>
        <p:txBody>
          <a:bodyPr vert="horz" lIns="93159" tIns="46580" rIns="93159" bIns="4658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831263"/>
            <a:ext cx="3038475" cy="463550"/>
          </a:xfrm>
          <a:prstGeom prst="rect">
            <a:avLst/>
          </a:prstGeom>
        </p:spPr>
        <p:txBody>
          <a:bodyPr vert="horz" lIns="93159" tIns="46580" rIns="93159" bIns="46580" rtlCol="0" anchor="b"/>
          <a:lstStyle>
            <a:lvl1pPr algn="l">
              <a:defRPr sz="1200">
                <a:latin typeface="Arial" charset="0"/>
                <a:cs typeface="+mn-cs"/>
              </a:defRPr>
            </a:lvl1pPr>
          </a:lstStyle>
          <a:p>
            <a:pPr>
              <a:defRPr/>
            </a:pPr>
            <a:endParaRPr lang="en-US" dirty="0"/>
          </a:p>
        </p:txBody>
      </p:sp>
      <p:sp>
        <p:nvSpPr>
          <p:cNvPr id="7" name="Slide Number Placeholder 6"/>
          <p:cNvSpPr>
            <a:spLocks noGrp="1"/>
          </p:cNvSpPr>
          <p:nvPr>
            <p:ph type="sldNum" sz="quarter" idx="5"/>
          </p:nvPr>
        </p:nvSpPr>
        <p:spPr>
          <a:xfrm>
            <a:off x="3970338" y="8831263"/>
            <a:ext cx="3038475" cy="463550"/>
          </a:xfrm>
          <a:prstGeom prst="rect">
            <a:avLst/>
          </a:prstGeom>
        </p:spPr>
        <p:txBody>
          <a:bodyPr vert="horz" lIns="93159" tIns="46580" rIns="93159" bIns="46580" rtlCol="0" anchor="b"/>
          <a:lstStyle>
            <a:lvl1pPr algn="r">
              <a:defRPr sz="1200">
                <a:latin typeface="Arial" charset="0"/>
                <a:cs typeface="+mn-cs"/>
              </a:defRPr>
            </a:lvl1pPr>
          </a:lstStyle>
          <a:p>
            <a:pPr>
              <a:defRPr/>
            </a:pPr>
            <a:fld id="{ACBD52D5-F2AE-4E02-9194-346E4B95428F}" type="slidenum">
              <a:rPr lang="en-US"/>
              <a:pPr>
                <a:defRPr/>
              </a:pPr>
              <a:t>‹#›</a:t>
            </a:fld>
            <a:endParaRPr lang="en-US" dirty="0"/>
          </a:p>
        </p:txBody>
      </p:sp>
    </p:spTree>
    <p:extLst>
      <p:ext uri="{BB962C8B-B14F-4D97-AF65-F5344CB8AC3E}">
        <p14:creationId xmlns:p14="http://schemas.microsoft.com/office/powerpoint/2010/main" val="190338478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smtClean="0"/>
          </a:p>
        </p:txBody>
      </p:sp>
      <p:sp>
        <p:nvSpPr>
          <p:cNvPr id="4" name="Slide Number Placeholder 3"/>
          <p:cNvSpPr>
            <a:spLocks noGrp="1"/>
          </p:cNvSpPr>
          <p:nvPr>
            <p:ph type="sldNum" sz="quarter" idx="5"/>
          </p:nvPr>
        </p:nvSpPr>
        <p:spPr/>
        <p:txBody>
          <a:bodyPr/>
          <a:lstStyle/>
          <a:p>
            <a:pPr>
              <a:defRPr/>
            </a:pPr>
            <a:fld id="{C145B572-650F-461C-86E0-CE90569BD29C}" type="slidenum">
              <a:rPr lang="en-US" smtClean="0"/>
              <a:pPr>
                <a:defRPr/>
              </a:pPr>
              <a:t>10</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buFontTx/>
              <a:buChar char="•"/>
            </a:pPr>
            <a:r>
              <a:rPr lang="en-US" dirty="0" smtClean="0"/>
              <a:t>GO College – Erie Launch and Press Conference</a:t>
            </a:r>
          </a:p>
          <a:p>
            <a:pPr eaLnBrk="1" hangingPunct="1">
              <a:buFontTx/>
              <a:buChar char="•"/>
            </a:pPr>
            <a:r>
              <a:rPr lang="en-US" dirty="0" smtClean="0"/>
              <a:t>Engaging the community through marketing materials: Parent Brochure, Student Brochure</a:t>
            </a:r>
          </a:p>
          <a:p>
            <a:pPr eaLnBrk="1" hangingPunct="1">
              <a:buFontTx/>
              <a:buChar char="•"/>
            </a:pPr>
            <a:r>
              <a:rPr lang="en-US" dirty="0" smtClean="0"/>
              <a:t>Engaging the community through events: Presence at local events, GO College events  </a:t>
            </a:r>
            <a:r>
              <a:rPr lang="en-US" dirty="0" smtClean="0">
                <a:sym typeface="Wingdings" pitchFamily="2" charset="2"/>
              </a:rPr>
              <a:t> community centers, churches, festivals</a:t>
            </a:r>
            <a:endParaRPr lang="en-US" dirty="0" smtClean="0"/>
          </a:p>
          <a:p>
            <a:pPr eaLnBrk="1" hangingPunct="1"/>
            <a:endParaRPr lang="en-US" dirty="0" smtClean="0"/>
          </a:p>
        </p:txBody>
      </p:sp>
      <p:sp>
        <p:nvSpPr>
          <p:cNvPr id="4" name="Slide Number Placeholder 3"/>
          <p:cNvSpPr>
            <a:spLocks noGrp="1"/>
          </p:cNvSpPr>
          <p:nvPr>
            <p:ph type="sldNum" sz="quarter" idx="5"/>
          </p:nvPr>
        </p:nvSpPr>
        <p:spPr/>
        <p:txBody>
          <a:bodyPr/>
          <a:lstStyle/>
          <a:p>
            <a:pPr>
              <a:defRPr/>
            </a:pPr>
            <a:fld id="{150EE857-BCD4-4900-96BA-D19E08EE44BF}" type="slidenum">
              <a:rPr lang="en-US" smtClean="0"/>
              <a:pPr>
                <a:defRPr/>
              </a:pPr>
              <a:t>11</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smtClean="0"/>
          </a:p>
        </p:txBody>
      </p:sp>
      <p:sp>
        <p:nvSpPr>
          <p:cNvPr id="4" name="Slide Number Placeholder 3"/>
          <p:cNvSpPr>
            <a:spLocks noGrp="1"/>
          </p:cNvSpPr>
          <p:nvPr>
            <p:ph type="sldNum" sz="quarter" idx="5"/>
          </p:nvPr>
        </p:nvSpPr>
        <p:spPr/>
        <p:txBody>
          <a:bodyPr/>
          <a:lstStyle/>
          <a:p>
            <a:pPr>
              <a:defRPr/>
            </a:pPr>
            <a:fld id="{45D6CED6-0D46-4DCE-B190-42B971138776}" type="slidenum">
              <a:rPr lang="en-US" smtClean="0"/>
              <a:pPr>
                <a:defRPr/>
              </a:pPr>
              <a:t>25</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smtClean="0"/>
              <a:t>Click to edit Master title style</a:t>
            </a:r>
            <a:endParaRPr kumimoji="0" lang="en-US"/>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pPr>
              <a:defRPr/>
            </a:pPr>
            <a:endParaRPr lang="en-US" dirty="0"/>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pPr>
              <a:defRPr/>
            </a:pPr>
            <a:endParaRPr lang="en-US" dirty="0"/>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pPr>
              <a:defRPr/>
            </a:pPr>
            <a:fld id="{8F944F73-8575-4EB5-B7FB-B52381FE56DB}" type="slidenum">
              <a:rPr lang="en-US" smtClean="0"/>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pPr>
              <a:defRPr/>
            </a:pPr>
            <a:endParaRPr lang="en-US" dirty="0"/>
          </a:p>
        </p:txBody>
      </p:sp>
      <p:sp>
        <p:nvSpPr>
          <p:cNvPr id="5" name="Footer Placeholder 4"/>
          <p:cNvSpPr>
            <a:spLocks noGrp="1"/>
          </p:cNvSpPr>
          <p:nvPr>
            <p:ph type="ftr" sz="quarter" idx="11"/>
          </p:nvPr>
        </p:nvSpPr>
        <p:spPr>
          <a:xfrm>
            <a:off x="457200" y="6480969"/>
            <a:ext cx="4260056" cy="300831"/>
          </a:xfrm>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23478075-EBE6-4780-8446-C1097DA25A07}" type="slidenum">
              <a:rPr lang="en-US" smtClean="0"/>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dirty="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Date Placeholder 3"/>
          <p:cNvSpPr>
            <a:spLocks noGrp="1"/>
          </p:cNvSpPr>
          <p:nvPr>
            <p:ph type="dt" sz="half" idx="10"/>
          </p:nvPr>
        </p:nvSpPr>
        <p:spPr>
          <a:xfrm>
            <a:off x="6955632" y="6477000"/>
            <a:ext cx="2133600" cy="304800"/>
          </a:xfrm>
        </p:spPr>
        <p:txBody>
          <a:bodyPr/>
          <a:lstStyle/>
          <a:p>
            <a:pPr>
              <a:defRPr/>
            </a:pPr>
            <a:endParaRPr lang="en-US" dirty="0"/>
          </a:p>
        </p:txBody>
      </p:sp>
      <p:sp>
        <p:nvSpPr>
          <p:cNvPr id="5" name="Footer Placeholder 4"/>
          <p:cNvSpPr>
            <a:spLocks noGrp="1"/>
          </p:cNvSpPr>
          <p:nvPr>
            <p:ph type="ftr" sz="quarter" idx="11"/>
          </p:nvPr>
        </p:nvSpPr>
        <p:spPr>
          <a:xfrm>
            <a:off x="2619376" y="6480969"/>
            <a:ext cx="4260056" cy="300831"/>
          </a:xfrm>
        </p:spPr>
        <p:txBody>
          <a:bodyPr/>
          <a:lstStyle/>
          <a:p>
            <a:pPr>
              <a:defRPr/>
            </a:pPr>
            <a:endParaRPr lang="en-US" dirty="0"/>
          </a:p>
        </p:txBody>
      </p:sp>
      <p:sp>
        <p:nvSpPr>
          <p:cNvPr id="6" name="Slide Number Placeholder 5"/>
          <p:cNvSpPr>
            <a:spLocks noGrp="1"/>
          </p:cNvSpPr>
          <p:nvPr>
            <p:ph type="sldNum" sz="quarter" idx="12"/>
          </p:nvPr>
        </p:nvSpPr>
        <p:spPr>
          <a:xfrm>
            <a:off x="8451056" y="809624"/>
            <a:ext cx="502920" cy="300831"/>
          </a:xfrm>
        </p:spPr>
        <p:txBody>
          <a:bodyPr/>
          <a:lstStyle/>
          <a:p>
            <a:pPr>
              <a:defRPr/>
            </a:pPr>
            <a:fld id="{3FC99E2D-6FC6-40C1-8DAE-1C5606AD6580}" type="slidenum">
              <a:rPr lang="en-US" smtClean="0"/>
              <a:pPr>
                <a:defRPr/>
              </a:pPr>
              <a:t>‹#›</a:t>
            </a:fld>
            <a:endParaRPr lang="en-US" dirty="0"/>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pPr>
              <a:defRPr/>
            </a:pPr>
            <a:endParaRPr lang="en-US" dirty="0"/>
          </a:p>
        </p:txBody>
      </p:sp>
      <p:sp>
        <p:nvSpPr>
          <p:cNvPr id="6" name="Footer Placeholder 5"/>
          <p:cNvSpPr>
            <a:spLocks noGrp="1"/>
          </p:cNvSpPr>
          <p:nvPr>
            <p:ph type="ftr" sz="quarter" idx="11"/>
          </p:nvPr>
        </p:nvSpPr>
        <p:spPr>
          <a:xfrm>
            <a:off x="457200" y="6480969"/>
            <a:ext cx="4260056" cy="301752"/>
          </a:xfrm>
        </p:spPr>
        <p:txBody>
          <a:bodyPr/>
          <a:lstStyle/>
          <a:p>
            <a:pPr>
              <a:defRPr/>
            </a:pPr>
            <a:endParaRPr lang="en-US" dirty="0"/>
          </a:p>
        </p:txBody>
      </p:sp>
      <p:sp>
        <p:nvSpPr>
          <p:cNvPr id="7" name="Slide Number Placeholder 6"/>
          <p:cNvSpPr>
            <a:spLocks noGrp="1"/>
          </p:cNvSpPr>
          <p:nvPr>
            <p:ph type="sldNum" sz="quarter" idx="12"/>
          </p:nvPr>
        </p:nvSpPr>
        <p:spPr>
          <a:xfrm>
            <a:off x="7589520" y="6480969"/>
            <a:ext cx="502920" cy="301752"/>
          </a:xfrm>
        </p:spPr>
        <p:txBody>
          <a:bodyPr/>
          <a:lstStyle/>
          <a:p>
            <a:pPr>
              <a:defRPr/>
            </a:pPr>
            <a:fld id="{E624D783-A615-4DC6-AD1D-B9AD78A361D5}" type="slidenum">
              <a:rPr lang="en-US" smtClean="0"/>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pPr>
              <a:defRPr/>
            </a:pPr>
            <a:endParaRPr lang="en-US" dirty="0"/>
          </a:p>
        </p:txBody>
      </p:sp>
      <p:sp>
        <p:nvSpPr>
          <p:cNvPr id="8" name="Footer Placeholder 7"/>
          <p:cNvSpPr>
            <a:spLocks noGrp="1"/>
          </p:cNvSpPr>
          <p:nvPr>
            <p:ph type="ftr" sz="quarter" idx="11"/>
          </p:nvPr>
        </p:nvSpPr>
        <p:spPr>
          <a:xfrm>
            <a:off x="457200" y="6480969"/>
            <a:ext cx="4261104" cy="301752"/>
          </a:xfrm>
        </p:spPr>
        <p:txBody>
          <a:bodyPr/>
          <a:lstStyle/>
          <a:p>
            <a:pPr>
              <a:defRPr/>
            </a:pPr>
            <a:endParaRPr lang="en-US" dirty="0"/>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pPr>
              <a:defRPr/>
            </a:pPr>
            <a:fld id="{C7243875-7AE6-46BE-B3B5-3D98D21E8102}" type="slidenum">
              <a:rPr lang="en-US" smtClean="0"/>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defRPr/>
            </a:pPr>
            <a:endParaRPr lang="en-US" dirty="0"/>
          </a:p>
        </p:txBody>
      </p:sp>
      <p:sp>
        <p:nvSpPr>
          <p:cNvPr id="4" name="Footer Placeholder 3"/>
          <p:cNvSpPr>
            <a:spLocks noGrp="1"/>
          </p:cNvSpPr>
          <p:nvPr>
            <p:ph type="ftr" sz="quarter" idx="11"/>
          </p:nvPr>
        </p:nvSpPr>
        <p:spPr/>
        <p:txBody>
          <a:bodyPr/>
          <a:lstStyle/>
          <a:p>
            <a:pPr>
              <a:defRPr/>
            </a:pPr>
            <a:endParaRPr lang="en-US" dirty="0"/>
          </a:p>
        </p:txBody>
      </p:sp>
      <p:sp>
        <p:nvSpPr>
          <p:cNvPr id="5" name="Slide Number Placeholder 4"/>
          <p:cNvSpPr>
            <a:spLocks noGrp="1"/>
          </p:cNvSpPr>
          <p:nvPr>
            <p:ph type="sldNum" sz="quarter" idx="12"/>
          </p:nvPr>
        </p:nvSpPr>
        <p:spPr/>
        <p:txBody>
          <a:bodyPr/>
          <a:lstStyle/>
          <a:p>
            <a:pPr>
              <a:defRPr/>
            </a:pPr>
            <a:fld id="{11C28380-E165-4276-9E4C-BEAD581FEFDD}" type="slidenum">
              <a:rPr lang="en-US" smtClean="0"/>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pPr>
              <a:defRPr/>
            </a:pPr>
            <a:endParaRPr lang="en-US" dirty="0"/>
          </a:p>
        </p:txBody>
      </p:sp>
      <p:sp>
        <p:nvSpPr>
          <p:cNvPr id="3" name="Footer Placeholder 2"/>
          <p:cNvSpPr>
            <a:spLocks noGrp="1"/>
          </p:cNvSpPr>
          <p:nvPr>
            <p:ph type="ftr" sz="quarter" idx="11"/>
          </p:nvPr>
        </p:nvSpPr>
        <p:spPr>
          <a:xfrm>
            <a:off x="457200" y="6481890"/>
            <a:ext cx="4260056" cy="300831"/>
          </a:xfrm>
        </p:spPr>
        <p:txBody>
          <a:bodyPr/>
          <a:lstStyle/>
          <a:p>
            <a:pPr>
              <a:defRPr/>
            </a:pPr>
            <a:endParaRPr lang="en-US" dirty="0"/>
          </a:p>
        </p:txBody>
      </p:sp>
      <p:sp>
        <p:nvSpPr>
          <p:cNvPr id="4" name="Slide Number Placeholder 3"/>
          <p:cNvSpPr>
            <a:spLocks noGrp="1"/>
          </p:cNvSpPr>
          <p:nvPr>
            <p:ph type="sldNum" sz="quarter" idx="12"/>
          </p:nvPr>
        </p:nvSpPr>
        <p:spPr>
          <a:xfrm>
            <a:off x="7589520" y="6480969"/>
            <a:ext cx="502920" cy="301752"/>
          </a:xfrm>
        </p:spPr>
        <p:txBody>
          <a:bodyPr/>
          <a:lstStyle/>
          <a:p>
            <a:pPr>
              <a:defRPr/>
            </a:pPr>
            <a:fld id="{839274A2-D478-4C01-A715-89E661B671B6}" type="slidenum">
              <a:rPr lang="en-US" smtClean="0"/>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pPr>
              <a:defRPr/>
            </a:pPr>
            <a:endParaRPr lang="en-US" dirty="0"/>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pPr>
              <a:defRPr/>
            </a:pPr>
            <a:endParaRPr lang="en-US" dirty="0"/>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pPr>
              <a:defRPr/>
            </a:pPr>
            <a:fld id="{4D6A716A-0CDC-4D79-B037-AA7B55EB2039}" type="slidenum">
              <a:rPr lang="en-US" smtClean="0"/>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pPr>
              <a:defRPr/>
            </a:pPr>
            <a:endParaRPr lang="en-US" dirty="0"/>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pPr>
              <a:defRPr/>
            </a:pPr>
            <a:endParaRPr lang="en-US" dirty="0"/>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pPr>
              <a:defRPr/>
            </a:pPr>
            <a:fld id="{39E012A0-B52D-428A-8871-D64F3829918B}" type="slidenum">
              <a:rPr lang="en-US" smtClean="0"/>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399FBCFE-1E2E-4E54-812E-A1336E62D9FD}" type="slidenum">
              <a:rPr lang="en-US" smtClean="0"/>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C539D636-12CF-4EBD-A3E6-3FCBFA007409}" type="slidenum">
              <a:rPr lang="en-US" smtClean="0"/>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pPr>
              <a:defRPr/>
            </a:pPr>
            <a:endParaRPr lang="en-US" dirty="0"/>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pPr>
              <a:defRPr/>
            </a:pPr>
            <a:endParaRPr lang="en-US" dirty="0"/>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pPr>
              <a:defRPr/>
            </a:pPr>
            <a:fld id="{45BDFB02-DF8E-47AA-A7D6-9CC933518839}" type="slidenum">
              <a:rPr lang="en-US" smtClean="0"/>
              <a:pPr>
                <a:defRPr/>
              </a:pPr>
              <a:t>‹#›</a:t>
            </a:fld>
            <a:endParaRPr lang="en-US" dirty="0"/>
          </a:p>
        </p:txBody>
      </p:sp>
    </p:spTree>
  </p:cSld>
  <p:clrMap bg1="dk1" tx1="lt1" bg2="dk2" tx2="lt2" accent1="accent1" accent2="accent2" accent3="accent3" accent4="accent4" accent5="accent5" accent6="accent6" hlink="hlink" folHlink="folHlink"/>
  <p:sldLayoutIdLst>
    <p:sldLayoutId id="2147483991" r:id="rId1"/>
    <p:sldLayoutId id="2147483992" r:id="rId2"/>
    <p:sldLayoutId id="2147483993" r:id="rId3"/>
    <p:sldLayoutId id="2147483994" r:id="rId4"/>
    <p:sldLayoutId id="2147483995" r:id="rId5"/>
    <p:sldLayoutId id="2147483996" r:id="rId6"/>
    <p:sldLayoutId id="2147483997" r:id="rId7"/>
    <p:sldLayoutId id="2147483998" r:id="rId8"/>
    <p:sldLayoutId id="2147483999" r:id="rId9"/>
    <p:sldLayoutId id="2147484000" r:id="rId10"/>
    <p:sldLayoutId id="2147484001"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5.emf"/><Relationship Id="rId4" Type="http://schemas.openxmlformats.org/officeDocument/2006/relationships/package" Target="../embeddings/Microsoft_Word_Document1.docx"/></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solidFill>
                  <a:srgbClr val="00B0F0"/>
                </a:solidFill>
              </a:rPr>
              <a:t>Gaining Options </a:t>
            </a:r>
            <a:r>
              <a:rPr lang="en-US" dirty="0" smtClean="0"/>
              <a:t>for College Collaborative</a:t>
            </a:r>
            <a:endParaRPr lang="en-US" dirty="0"/>
          </a:p>
        </p:txBody>
      </p:sp>
      <p:sp>
        <p:nvSpPr>
          <p:cNvPr id="3" name="Subtitle 2"/>
          <p:cNvSpPr>
            <a:spLocks noGrp="1"/>
          </p:cNvSpPr>
          <p:nvPr>
            <p:ph type="subTitle" idx="1"/>
          </p:nvPr>
        </p:nvSpPr>
        <p:spPr/>
        <p:txBody>
          <a:bodyPr/>
          <a:lstStyle/>
          <a:p>
            <a:r>
              <a:rPr lang="en-US" dirty="0" smtClean="0"/>
              <a:t>Testing New Models for Talent Search: Using Data, Empowerment Evaluation and Systems Collaboration</a:t>
            </a:r>
            <a:endParaRPr lang="en-US" dirty="0"/>
          </a:p>
        </p:txBody>
      </p:sp>
      <p:sp>
        <p:nvSpPr>
          <p:cNvPr id="4" name="TextBox 3"/>
          <p:cNvSpPr txBox="1"/>
          <p:nvPr/>
        </p:nvSpPr>
        <p:spPr>
          <a:xfrm>
            <a:off x="4267200" y="4267200"/>
            <a:ext cx="4495800" cy="1138773"/>
          </a:xfrm>
          <a:prstGeom prst="rect">
            <a:avLst/>
          </a:prstGeom>
          <a:solidFill>
            <a:schemeClr val="tx1"/>
          </a:solidFill>
        </p:spPr>
        <p:txBody>
          <a:bodyPr wrap="square" rtlCol="0">
            <a:spAutoFit/>
          </a:bodyPr>
          <a:lstStyle/>
          <a:p>
            <a:r>
              <a:rPr lang="en-US" dirty="0" smtClean="0">
                <a:solidFill>
                  <a:schemeClr val="bg2"/>
                </a:solidFill>
              </a:rPr>
              <a:t>Dr. Nicole Norfles</a:t>
            </a:r>
          </a:p>
          <a:p>
            <a:r>
              <a:rPr lang="en-US" dirty="0" smtClean="0">
                <a:solidFill>
                  <a:schemeClr val="bg2"/>
                </a:solidFill>
              </a:rPr>
              <a:t>Dr. Margaret Cahalan</a:t>
            </a:r>
          </a:p>
          <a:p>
            <a:r>
              <a:rPr lang="en-US" dirty="0" smtClean="0">
                <a:solidFill>
                  <a:schemeClr val="bg2"/>
                </a:solidFill>
              </a:rPr>
              <a:t>Dr. Stephanie R. Miller</a:t>
            </a:r>
          </a:p>
          <a:p>
            <a:r>
              <a:rPr lang="en-US" sz="1400" b="1" i="1" dirty="0" smtClean="0">
                <a:solidFill>
                  <a:srgbClr val="00B0F0"/>
                </a:solidFill>
              </a:rPr>
              <a:t>Council for Opportunity for Education</a:t>
            </a:r>
            <a:endParaRPr lang="en-US" sz="1400" b="1" i="1" dirty="0">
              <a:solidFill>
                <a:srgbClr val="00B0F0"/>
              </a:solidFill>
            </a:endParaRPr>
          </a:p>
        </p:txBody>
      </p:sp>
    </p:spTree>
    <p:extLst>
      <p:ext uri="{BB962C8B-B14F-4D97-AF65-F5344CB8AC3E}">
        <p14:creationId xmlns:p14="http://schemas.microsoft.com/office/powerpoint/2010/main" val="35418259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Topics</a:t>
            </a:r>
            <a:endParaRPr lang="en-US" b="1" dirty="0"/>
          </a:p>
        </p:txBody>
      </p:sp>
      <p:sp>
        <p:nvSpPr>
          <p:cNvPr id="3" name="Content Placeholder 2"/>
          <p:cNvSpPr>
            <a:spLocks noGrp="1"/>
          </p:cNvSpPr>
          <p:nvPr>
            <p:ph idx="1"/>
          </p:nvPr>
        </p:nvSpPr>
        <p:spPr>
          <a:xfrm>
            <a:off x="457200" y="1447800"/>
            <a:ext cx="8229600" cy="4572000"/>
          </a:xfrm>
        </p:spPr>
        <p:txBody>
          <a:bodyPr>
            <a:normAutofit/>
          </a:bodyPr>
          <a:lstStyle/>
          <a:p>
            <a:pPr marL="457200" indent="-457200">
              <a:buFont typeface="Arial" pitchFamily="34" charset="0"/>
              <a:buChar char="•"/>
              <a:defRPr/>
            </a:pPr>
            <a:r>
              <a:rPr lang="en-US" dirty="0" smtClean="0"/>
              <a:t>Overview of the pilot project and </a:t>
            </a:r>
            <a:r>
              <a:rPr lang="en-US" sz="3200" dirty="0" smtClean="0"/>
              <a:t>Go-College (i3)project (Stephanie)</a:t>
            </a:r>
          </a:p>
          <a:p>
            <a:pPr marL="457200" indent="-457200">
              <a:buFont typeface="Arial" pitchFamily="34" charset="0"/>
              <a:buChar char="•"/>
              <a:defRPr/>
            </a:pPr>
            <a:r>
              <a:rPr lang="en-US" sz="3200" dirty="0" smtClean="0"/>
              <a:t>Project components</a:t>
            </a:r>
          </a:p>
          <a:p>
            <a:pPr marL="1115568" lvl="2" indent="-457200">
              <a:buFont typeface="Arial" pitchFamily="34" charset="0"/>
              <a:buChar char="•"/>
              <a:defRPr/>
            </a:pPr>
            <a:r>
              <a:rPr lang="en-US" dirty="0" smtClean="0"/>
              <a:t>Using data (Stephanie)</a:t>
            </a:r>
          </a:p>
          <a:p>
            <a:pPr marL="1115568" lvl="2" indent="-457200">
              <a:buFont typeface="Arial" pitchFamily="34" charset="0"/>
              <a:buChar char="•"/>
              <a:defRPr/>
            </a:pPr>
            <a:r>
              <a:rPr lang="en-US" dirty="0" smtClean="0"/>
              <a:t>Collaboration (Nicole)</a:t>
            </a:r>
          </a:p>
          <a:p>
            <a:pPr marL="1115568" lvl="2" indent="-457200">
              <a:buFont typeface="Arial" pitchFamily="34" charset="0"/>
              <a:buChar char="•"/>
              <a:defRPr/>
            </a:pPr>
            <a:r>
              <a:rPr lang="en-US" dirty="0" smtClean="0"/>
              <a:t>Traditional and empowerment evaluation (Maggie)</a:t>
            </a:r>
          </a:p>
          <a:p>
            <a:pPr marL="457200" indent="-457200">
              <a:buFont typeface="Arial" pitchFamily="34" charset="0"/>
              <a:buChar char="•"/>
              <a:defRPr/>
            </a:pPr>
            <a:r>
              <a:rPr lang="en-US" sz="3200" dirty="0" smtClean="0"/>
              <a:t>Discussion </a:t>
            </a:r>
            <a:r>
              <a:rPr lang="en-US" sz="3200" dirty="0"/>
              <a:t>and Questions (all)</a:t>
            </a:r>
          </a:p>
          <a:p>
            <a:endParaRPr lang="en-US" dirty="0"/>
          </a:p>
        </p:txBody>
      </p:sp>
    </p:spTree>
    <p:extLst>
      <p:ext uri="{BB962C8B-B14F-4D97-AF65-F5344CB8AC3E}">
        <p14:creationId xmlns:p14="http://schemas.microsoft.com/office/powerpoint/2010/main" val="8086509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Pilot Project (GE Project)</a:t>
            </a:r>
            <a:endParaRPr lang="en-US" b="1" dirty="0"/>
          </a:p>
        </p:txBody>
      </p:sp>
      <p:sp>
        <p:nvSpPr>
          <p:cNvPr id="3" name="Content Placeholder 2"/>
          <p:cNvSpPr>
            <a:spLocks noGrp="1"/>
          </p:cNvSpPr>
          <p:nvPr>
            <p:ph idx="1"/>
          </p:nvPr>
        </p:nvSpPr>
        <p:spPr>
          <a:xfrm>
            <a:off x="457200" y="1524000"/>
            <a:ext cx="8229600" cy="5029200"/>
          </a:xfrm>
        </p:spPr>
        <p:txBody>
          <a:bodyPr>
            <a:normAutofit/>
          </a:bodyPr>
          <a:lstStyle/>
          <a:p>
            <a:r>
              <a:rPr lang="en-US" sz="2600" dirty="0" smtClean="0"/>
              <a:t>Project support by the GE Foundation</a:t>
            </a:r>
          </a:p>
          <a:p>
            <a:r>
              <a:rPr lang="en-US" sz="2600" dirty="0" smtClean="0"/>
              <a:t>Launched in 2006</a:t>
            </a:r>
          </a:p>
          <a:p>
            <a:r>
              <a:rPr lang="en-US" sz="2600" dirty="0" smtClean="0"/>
              <a:t>Student-level intervention (60 students)</a:t>
            </a:r>
          </a:p>
          <a:p>
            <a:r>
              <a:rPr lang="en-US" sz="2600" dirty="0" smtClean="0"/>
              <a:t>Located in four sites</a:t>
            </a:r>
          </a:p>
          <a:p>
            <a:pPr lvl="1"/>
            <a:r>
              <a:rPr lang="en-US" sz="2000" dirty="0" smtClean="0"/>
              <a:t>Louisville, KY (1 school, n ~= 300 students)</a:t>
            </a:r>
          </a:p>
          <a:p>
            <a:pPr lvl="1"/>
            <a:r>
              <a:rPr lang="en-US" sz="2000" dirty="0" smtClean="0"/>
              <a:t>Erie, PA (3 schools, n ~= 720 students)</a:t>
            </a:r>
          </a:p>
          <a:p>
            <a:pPr lvl="1"/>
            <a:r>
              <a:rPr lang="en-US" sz="2000" dirty="0" smtClean="0"/>
              <a:t>Connecticut (1 school, n ~= 240 students)</a:t>
            </a:r>
          </a:p>
          <a:p>
            <a:pPr lvl="1"/>
            <a:r>
              <a:rPr lang="en-US" sz="2000" dirty="0" smtClean="0"/>
              <a:t>Harlem, NY </a:t>
            </a:r>
          </a:p>
          <a:p>
            <a:pPr lvl="2"/>
            <a:r>
              <a:rPr lang="en-US" sz="1800" dirty="0" smtClean="0"/>
              <a:t>1 school, n ~= 350 students</a:t>
            </a:r>
          </a:p>
          <a:p>
            <a:pPr lvl="2"/>
            <a:r>
              <a:rPr lang="en-US" sz="1800" dirty="0" smtClean="0"/>
              <a:t>1 school (whole school approach), n ~= 800 students </a:t>
            </a:r>
          </a:p>
          <a:p>
            <a:pPr lvl="1"/>
            <a:endParaRPr lang="en-US" sz="1800" dirty="0"/>
          </a:p>
        </p:txBody>
      </p:sp>
    </p:spTree>
    <p:extLst>
      <p:ext uri="{BB962C8B-B14F-4D97-AF65-F5344CB8AC3E}">
        <p14:creationId xmlns:p14="http://schemas.microsoft.com/office/powerpoint/2010/main" val="19477784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80306"/>
          </a:xfrm>
        </p:spPr>
        <p:txBody>
          <a:bodyPr/>
          <a:lstStyle/>
          <a:p>
            <a:r>
              <a:rPr lang="en-US" b="1" dirty="0" smtClean="0"/>
              <a:t>GE Pilot: </a:t>
            </a:r>
            <a:r>
              <a:rPr lang="en-US" sz="3200" b="1" dirty="0" smtClean="0"/>
              <a:t>Project Components</a:t>
            </a:r>
            <a:endParaRPr lang="en-US" sz="3200" b="1" dirty="0"/>
          </a:p>
        </p:txBody>
      </p:sp>
      <p:sp>
        <p:nvSpPr>
          <p:cNvPr id="3" name="Content Placeholder 2"/>
          <p:cNvSpPr>
            <a:spLocks noGrp="1"/>
          </p:cNvSpPr>
          <p:nvPr>
            <p:ph idx="1"/>
          </p:nvPr>
        </p:nvSpPr>
        <p:spPr>
          <a:xfrm>
            <a:off x="457200" y="1143000"/>
            <a:ext cx="8229600" cy="4572000"/>
          </a:xfrm>
        </p:spPr>
        <p:txBody>
          <a:bodyPr>
            <a:normAutofit fontScale="85000" lnSpcReduction="20000"/>
          </a:bodyPr>
          <a:lstStyle/>
          <a:p>
            <a:r>
              <a:rPr lang="en-US" dirty="0" smtClean="0"/>
              <a:t>Existing College Access Program (CAPs) serving students in school</a:t>
            </a:r>
          </a:p>
          <a:p>
            <a:r>
              <a:rPr lang="en-US" dirty="0" smtClean="0"/>
              <a:t>Academic and College Coaching Services</a:t>
            </a:r>
          </a:p>
          <a:p>
            <a:pPr lvl="1"/>
            <a:r>
              <a:rPr lang="en-US" dirty="0" smtClean="0"/>
              <a:t>Academic advising (quarterly sessions)</a:t>
            </a:r>
            <a:endParaRPr lang="en-US" dirty="0"/>
          </a:p>
          <a:p>
            <a:pPr lvl="1"/>
            <a:r>
              <a:rPr lang="en-US" dirty="0" smtClean="0"/>
              <a:t>Weekly/bi-monthly </a:t>
            </a:r>
            <a:r>
              <a:rPr lang="en-US" dirty="0"/>
              <a:t>group sessions</a:t>
            </a:r>
          </a:p>
          <a:p>
            <a:pPr lvl="1"/>
            <a:r>
              <a:rPr lang="en-US" dirty="0" smtClean="0"/>
              <a:t>Limited tutoring services</a:t>
            </a:r>
            <a:endParaRPr lang="en-US" dirty="0"/>
          </a:p>
          <a:p>
            <a:pPr lvl="1"/>
            <a:r>
              <a:rPr lang="en-US" dirty="0" smtClean="0"/>
              <a:t>College exploration</a:t>
            </a:r>
          </a:p>
          <a:p>
            <a:pPr lvl="1"/>
            <a:r>
              <a:rPr lang="en-US" dirty="0" smtClean="0"/>
              <a:t>Summer </a:t>
            </a:r>
            <a:r>
              <a:rPr lang="en-US" dirty="0"/>
              <a:t>programming</a:t>
            </a:r>
          </a:p>
          <a:p>
            <a:pPr lvl="1"/>
            <a:r>
              <a:rPr lang="en-US" dirty="0" smtClean="0"/>
              <a:t>One embedded college coach (</a:t>
            </a:r>
            <a:r>
              <a:rPr lang="en-US" dirty="0"/>
              <a:t>serving 60 - 80 students per grade)</a:t>
            </a:r>
          </a:p>
          <a:p>
            <a:pPr lvl="1"/>
            <a:r>
              <a:rPr lang="en-US" dirty="0" smtClean="0"/>
              <a:t>Limited </a:t>
            </a:r>
            <a:r>
              <a:rPr lang="en-US" dirty="0"/>
              <a:t>whole school effort</a:t>
            </a:r>
          </a:p>
          <a:p>
            <a:r>
              <a:rPr lang="en-US" dirty="0" smtClean="0"/>
              <a:t>Base data driven decision-making</a:t>
            </a:r>
          </a:p>
          <a:p>
            <a:r>
              <a:rPr lang="en-US" dirty="0" smtClean="0"/>
              <a:t>Learning communities</a:t>
            </a:r>
          </a:p>
          <a:p>
            <a:endParaRPr lang="en-US" dirty="0"/>
          </a:p>
        </p:txBody>
      </p:sp>
    </p:spTree>
    <p:extLst>
      <p:ext uri="{BB962C8B-B14F-4D97-AF65-F5344CB8AC3E}">
        <p14:creationId xmlns:p14="http://schemas.microsoft.com/office/powerpoint/2010/main" val="24479411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066800"/>
          </a:xfrm>
        </p:spPr>
        <p:txBody>
          <a:bodyPr>
            <a:normAutofit fontScale="90000"/>
          </a:bodyPr>
          <a:lstStyle/>
          <a:p>
            <a:r>
              <a:rPr lang="en-US" b="1" dirty="0" smtClean="0"/>
              <a:t>GE Pilot: </a:t>
            </a:r>
            <a:r>
              <a:rPr lang="en-US" sz="3200" b="1" dirty="0" smtClean="0"/>
              <a:t>Preliminary Findings from 1</a:t>
            </a:r>
            <a:r>
              <a:rPr lang="en-US" sz="3200" b="1" baseline="30000" dirty="0" smtClean="0"/>
              <a:t>st</a:t>
            </a:r>
            <a:r>
              <a:rPr lang="en-US" sz="3200" b="1" dirty="0" smtClean="0"/>
              <a:t> Graduating Cohort in Louisville</a:t>
            </a:r>
            <a:endParaRPr lang="en-US" sz="3200" b="1" dirty="0"/>
          </a:p>
        </p:txBody>
      </p:sp>
      <p:sp>
        <p:nvSpPr>
          <p:cNvPr id="3" name="Content Placeholder 2"/>
          <p:cNvSpPr>
            <a:spLocks noGrp="1"/>
          </p:cNvSpPr>
          <p:nvPr>
            <p:ph idx="1"/>
          </p:nvPr>
        </p:nvSpPr>
        <p:spPr>
          <a:xfrm>
            <a:off x="457200" y="1143000"/>
            <a:ext cx="8229600" cy="4724400"/>
          </a:xfrm>
        </p:spPr>
        <p:txBody>
          <a:bodyPr>
            <a:normAutofit fontScale="70000" lnSpcReduction="20000"/>
          </a:bodyPr>
          <a:lstStyle/>
          <a:p>
            <a:r>
              <a:rPr lang="en-US" dirty="0" smtClean="0"/>
              <a:t>69 students served </a:t>
            </a:r>
          </a:p>
          <a:p>
            <a:pPr lvl="1"/>
            <a:r>
              <a:rPr lang="en-US" dirty="0" smtClean="0"/>
              <a:t>32 students enrolling at 2-year school</a:t>
            </a:r>
          </a:p>
          <a:p>
            <a:pPr lvl="1"/>
            <a:r>
              <a:rPr lang="en-US" dirty="0" smtClean="0"/>
              <a:t>30 enrolling at 4-year school</a:t>
            </a:r>
          </a:p>
          <a:p>
            <a:pPr lvl="1"/>
            <a:r>
              <a:rPr lang="en-US" dirty="0" smtClean="0"/>
              <a:t>3 joining the military</a:t>
            </a:r>
          </a:p>
          <a:p>
            <a:pPr lvl="1"/>
            <a:r>
              <a:rPr lang="en-US" dirty="0" smtClean="0"/>
              <a:t>4 not graduating or transferred</a:t>
            </a:r>
          </a:p>
          <a:p>
            <a:r>
              <a:rPr lang="en-US" dirty="0" smtClean="0"/>
              <a:t>Financial Aid</a:t>
            </a:r>
          </a:p>
          <a:p>
            <a:pPr lvl="1"/>
            <a:r>
              <a:rPr lang="en-US" dirty="0" smtClean="0"/>
              <a:t>18 students received some form of scholarship</a:t>
            </a:r>
          </a:p>
          <a:p>
            <a:pPr lvl="1"/>
            <a:r>
              <a:rPr lang="en-US" dirty="0" smtClean="0"/>
              <a:t>6 students received full scholarships</a:t>
            </a:r>
          </a:p>
          <a:p>
            <a:r>
              <a:rPr lang="en-US" dirty="0" smtClean="0"/>
              <a:t>Majors</a:t>
            </a:r>
          </a:p>
          <a:p>
            <a:pPr lvl="1"/>
            <a:r>
              <a:rPr lang="en-US" dirty="0" smtClean="0"/>
              <a:t>Animal science</a:t>
            </a:r>
          </a:p>
          <a:p>
            <a:pPr lvl="1"/>
            <a:r>
              <a:rPr lang="en-US" dirty="0" smtClean="0"/>
              <a:t>Biology, chemistry</a:t>
            </a:r>
          </a:p>
          <a:p>
            <a:pPr lvl="1"/>
            <a:r>
              <a:rPr lang="en-US" dirty="0" smtClean="0"/>
              <a:t>Math education</a:t>
            </a:r>
          </a:p>
          <a:p>
            <a:pPr lvl="1"/>
            <a:r>
              <a:rPr lang="en-US" dirty="0" smtClean="0"/>
              <a:t>Nursing</a:t>
            </a:r>
          </a:p>
          <a:p>
            <a:pPr lvl="1"/>
            <a:r>
              <a:rPr lang="en-US" dirty="0" smtClean="0"/>
              <a:t>Graphic design</a:t>
            </a:r>
          </a:p>
          <a:p>
            <a:pPr lvl="1"/>
            <a:r>
              <a:rPr lang="en-US" dirty="0" smtClean="0"/>
              <a:t>Pre-pharmacy</a:t>
            </a:r>
          </a:p>
          <a:p>
            <a:pPr lvl="1"/>
            <a:r>
              <a:rPr lang="en-US" dirty="0" smtClean="0"/>
              <a:t>Business</a:t>
            </a:r>
          </a:p>
          <a:p>
            <a:pPr lvl="1"/>
            <a:endParaRPr lang="en-US" dirty="0"/>
          </a:p>
        </p:txBody>
      </p:sp>
    </p:spTree>
    <p:extLst>
      <p:ext uri="{BB962C8B-B14F-4D97-AF65-F5344CB8AC3E}">
        <p14:creationId xmlns:p14="http://schemas.microsoft.com/office/powerpoint/2010/main" val="14902278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normAutofit fontScale="90000"/>
          </a:bodyPr>
          <a:lstStyle/>
          <a:p>
            <a:r>
              <a:rPr lang="en-US" b="1" dirty="0" smtClean="0">
                <a:solidFill>
                  <a:srgbClr val="00B0F0"/>
                </a:solidFill>
              </a:rPr>
              <a:t>GO College: </a:t>
            </a:r>
            <a:r>
              <a:rPr lang="en-US" sz="3200" dirty="0" smtClean="0"/>
              <a:t>Investing in Innovation</a:t>
            </a:r>
            <a:endParaRPr lang="en-US" sz="3200" dirty="0"/>
          </a:p>
        </p:txBody>
      </p:sp>
      <p:sp>
        <p:nvSpPr>
          <p:cNvPr id="3" name="Content Placeholder 2"/>
          <p:cNvSpPr>
            <a:spLocks noGrp="1"/>
          </p:cNvSpPr>
          <p:nvPr>
            <p:ph idx="1"/>
          </p:nvPr>
        </p:nvSpPr>
        <p:spPr>
          <a:xfrm>
            <a:off x="457200" y="1066800"/>
            <a:ext cx="8229600" cy="4953000"/>
          </a:xfrm>
        </p:spPr>
        <p:txBody>
          <a:bodyPr>
            <a:noAutofit/>
          </a:bodyPr>
          <a:lstStyle/>
          <a:p>
            <a:pPr>
              <a:buFont typeface="Arial" charset="0"/>
              <a:buChar char="•"/>
              <a:defRPr/>
            </a:pPr>
            <a:r>
              <a:rPr lang="en-US" sz="2400" dirty="0" smtClean="0"/>
              <a:t>COE </a:t>
            </a:r>
            <a:r>
              <a:rPr lang="en-US" sz="2400" dirty="0"/>
              <a:t>1 of 49 selected from 1,700 applicants</a:t>
            </a:r>
          </a:p>
          <a:p>
            <a:pPr>
              <a:buFont typeface="Arial" charset="0"/>
              <a:buChar char="•"/>
              <a:defRPr/>
            </a:pPr>
            <a:r>
              <a:rPr lang="en-US" sz="2400" dirty="0" smtClean="0"/>
              <a:t>$</a:t>
            </a:r>
            <a:r>
              <a:rPr lang="en-US" sz="2400" dirty="0"/>
              <a:t>20 million grant from Dept. of Education, $4 million match from the GE Foundation </a:t>
            </a:r>
            <a:endParaRPr lang="en-US" sz="2400" dirty="0" smtClean="0"/>
          </a:p>
          <a:p>
            <a:pPr>
              <a:buFont typeface="Arial" charset="0"/>
              <a:buChar char="•"/>
              <a:defRPr/>
            </a:pPr>
            <a:r>
              <a:rPr lang="en-US" sz="2400" dirty="0" smtClean="0"/>
              <a:t>Builds on Talent Search model and GE pilots </a:t>
            </a:r>
          </a:p>
          <a:p>
            <a:pPr>
              <a:buFont typeface="Arial" charset="0"/>
              <a:buChar char="•"/>
              <a:defRPr/>
            </a:pPr>
            <a:r>
              <a:rPr lang="en-US" sz="2400" dirty="0" smtClean="0"/>
              <a:t>Whole school model with intensive learning communities</a:t>
            </a:r>
          </a:p>
          <a:p>
            <a:pPr>
              <a:buFont typeface="Arial" charset="0"/>
              <a:buChar char="•"/>
              <a:defRPr/>
            </a:pPr>
            <a:r>
              <a:rPr lang="en-US" sz="2400" dirty="0" smtClean="0"/>
              <a:t>Implemented in 2 </a:t>
            </a:r>
            <a:r>
              <a:rPr lang="en-US" sz="2400" dirty="0"/>
              <a:t>cities: Erie, PA and Louisville, KY</a:t>
            </a:r>
          </a:p>
          <a:p>
            <a:pPr>
              <a:spcBef>
                <a:spcPct val="0"/>
              </a:spcBef>
              <a:buFont typeface="Arial" charset="0"/>
              <a:buChar char="•"/>
              <a:defRPr/>
            </a:pPr>
            <a:r>
              <a:rPr lang="en-US" sz="2400" dirty="0" smtClean="0"/>
              <a:t>Rigorous </a:t>
            </a:r>
            <a:r>
              <a:rPr lang="en-US" sz="2400" dirty="0"/>
              <a:t>external evaluation required </a:t>
            </a:r>
            <a:r>
              <a:rPr lang="en-US" sz="2400" dirty="0" smtClean="0"/>
              <a:t>(Educational </a:t>
            </a:r>
            <a:r>
              <a:rPr lang="en-US" sz="2400" dirty="0"/>
              <a:t>Testing Service - ETS)</a:t>
            </a:r>
          </a:p>
          <a:p>
            <a:pPr>
              <a:buFont typeface="Arial" charset="0"/>
              <a:buChar char="•"/>
              <a:defRPr/>
            </a:pPr>
            <a:endParaRPr lang="en-US" sz="2400" dirty="0"/>
          </a:p>
          <a:p>
            <a:endParaRPr lang="en-US" sz="2400" dirty="0"/>
          </a:p>
        </p:txBody>
      </p:sp>
    </p:spTree>
    <p:extLst>
      <p:ext uri="{BB962C8B-B14F-4D97-AF65-F5344CB8AC3E}">
        <p14:creationId xmlns:p14="http://schemas.microsoft.com/office/powerpoint/2010/main" val="11327023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219200"/>
          </a:xfrm>
        </p:spPr>
        <p:txBody>
          <a:bodyPr/>
          <a:lstStyle/>
          <a:p>
            <a:r>
              <a:rPr lang="en-US" b="1" dirty="0" smtClean="0">
                <a:solidFill>
                  <a:srgbClr val="00B0F0"/>
                </a:solidFill>
              </a:rPr>
              <a:t>GO College: </a:t>
            </a:r>
            <a:r>
              <a:rPr lang="en-US" sz="3200" dirty="0" smtClean="0"/>
              <a:t>Project Components, Add on Model</a:t>
            </a:r>
            <a:endParaRPr lang="en-US" sz="3200" dirty="0"/>
          </a:p>
        </p:txBody>
      </p:sp>
      <p:sp>
        <p:nvSpPr>
          <p:cNvPr id="3" name="Content Placeholder 2"/>
          <p:cNvSpPr>
            <a:spLocks noGrp="1"/>
          </p:cNvSpPr>
          <p:nvPr>
            <p:ph idx="1"/>
          </p:nvPr>
        </p:nvSpPr>
        <p:spPr>
          <a:xfrm>
            <a:off x="457200" y="1371600"/>
            <a:ext cx="8229600" cy="5235608"/>
          </a:xfrm>
        </p:spPr>
        <p:txBody>
          <a:bodyPr>
            <a:normAutofit/>
          </a:bodyPr>
          <a:lstStyle/>
          <a:p>
            <a:pPr marL="64008" indent="0">
              <a:buNone/>
            </a:pPr>
            <a:r>
              <a:rPr lang="en-US" sz="2800" dirty="0"/>
              <a:t>b</a:t>
            </a:r>
            <a:r>
              <a:rPr lang="en-US" sz="2800" dirty="0" smtClean="0"/>
              <a:t>ase Talent Search </a:t>
            </a:r>
            <a:r>
              <a:rPr lang="en-US" sz="2800" dirty="0" smtClean="0">
                <a:solidFill>
                  <a:srgbClr val="00B0F0"/>
                </a:solidFill>
              </a:rPr>
              <a:t>vs. </a:t>
            </a:r>
            <a:r>
              <a:rPr lang="en-US" sz="2800" dirty="0" smtClean="0"/>
              <a:t>GE Pilot </a:t>
            </a:r>
            <a:r>
              <a:rPr lang="en-US" sz="2800" dirty="0" smtClean="0">
                <a:solidFill>
                  <a:srgbClr val="00B0F0"/>
                </a:solidFill>
              </a:rPr>
              <a:t>vs. </a:t>
            </a:r>
            <a:r>
              <a:rPr lang="en-US" sz="2800" dirty="0" smtClean="0"/>
              <a:t>GO College</a:t>
            </a:r>
          </a:p>
          <a:p>
            <a:r>
              <a:rPr lang="en-US" sz="2400" dirty="0" smtClean="0"/>
              <a:t>Selection of students/learning communities (intensive services)</a:t>
            </a:r>
          </a:p>
          <a:p>
            <a:r>
              <a:rPr lang="en-US" sz="2400" dirty="0" smtClean="0"/>
              <a:t>Services</a:t>
            </a:r>
          </a:p>
          <a:p>
            <a:r>
              <a:rPr lang="en-US" sz="2400" dirty="0" smtClean="0"/>
              <a:t>Outcomes</a:t>
            </a:r>
          </a:p>
          <a:p>
            <a:r>
              <a:rPr lang="en-US" sz="2400" dirty="0" smtClean="0"/>
              <a:t>Using data/data process (system)</a:t>
            </a:r>
          </a:p>
          <a:p>
            <a:r>
              <a:rPr lang="en-US" sz="2400" dirty="0" smtClean="0"/>
              <a:t>Collaboration</a:t>
            </a:r>
          </a:p>
          <a:p>
            <a:r>
              <a:rPr lang="en-US" sz="2400" dirty="0" smtClean="0"/>
              <a:t>Evaluation (internal and external)</a:t>
            </a:r>
            <a:endParaRPr lang="en-US" sz="2400" dirty="0"/>
          </a:p>
        </p:txBody>
      </p:sp>
    </p:spTree>
    <p:extLst>
      <p:ext uri="{BB962C8B-B14F-4D97-AF65-F5344CB8AC3E}">
        <p14:creationId xmlns:p14="http://schemas.microsoft.com/office/powerpoint/2010/main" val="10613453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B0F0"/>
                </a:solidFill>
              </a:rPr>
              <a:t>GO College: </a:t>
            </a:r>
            <a:r>
              <a:rPr lang="en-US" dirty="0" smtClean="0"/>
              <a:t>Collaboration</a:t>
            </a:r>
            <a:endParaRPr lang="en-US" dirty="0"/>
          </a:p>
        </p:txBody>
      </p:sp>
      <p:sp>
        <p:nvSpPr>
          <p:cNvPr id="3" name="Content Placeholder 2"/>
          <p:cNvSpPr>
            <a:spLocks noGrp="1"/>
          </p:cNvSpPr>
          <p:nvPr>
            <p:ph idx="1"/>
          </p:nvPr>
        </p:nvSpPr>
        <p:spPr/>
        <p:txBody>
          <a:bodyPr>
            <a:normAutofit/>
          </a:bodyPr>
          <a:lstStyle/>
          <a:p>
            <a:pPr marL="0" indent="0">
              <a:lnSpc>
                <a:spcPct val="90000"/>
              </a:lnSpc>
              <a:defRPr/>
            </a:pPr>
            <a:r>
              <a:rPr lang="en-US" sz="2800" dirty="0" smtClean="0"/>
              <a:t>GO </a:t>
            </a:r>
            <a:r>
              <a:rPr lang="en-US" sz="2800" dirty="0"/>
              <a:t>College provides one model where TRIO pre-college programs can meet the rigorous curricula and collaboration requirements of the Higher Education Opportunity Amendments of </a:t>
            </a:r>
            <a:r>
              <a:rPr lang="en-US" sz="2800" dirty="0" smtClean="0"/>
              <a:t>2008</a:t>
            </a:r>
            <a:endParaRPr lang="en-US" sz="2800" dirty="0"/>
          </a:p>
          <a:p>
            <a:pPr marL="0" indent="0">
              <a:lnSpc>
                <a:spcPct val="90000"/>
              </a:lnSpc>
              <a:defRPr/>
            </a:pPr>
            <a:r>
              <a:rPr lang="en-US" sz="2800" dirty="0" smtClean="0"/>
              <a:t>The </a:t>
            </a:r>
            <a:r>
              <a:rPr lang="en-US" sz="2800" dirty="0"/>
              <a:t>project could be replicated locally by collaboratives of TRIO programs and high school districts. </a:t>
            </a:r>
          </a:p>
          <a:p>
            <a:endParaRPr lang="en-US" dirty="0"/>
          </a:p>
        </p:txBody>
      </p:sp>
    </p:spTree>
    <p:extLst>
      <p:ext uri="{BB962C8B-B14F-4D97-AF65-F5344CB8AC3E}">
        <p14:creationId xmlns:p14="http://schemas.microsoft.com/office/powerpoint/2010/main" val="35604431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457200" y="152400"/>
            <a:ext cx="8229600" cy="990600"/>
          </a:xfrm>
        </p:spPr>
        <p:txBody>
          <a:bodyPr>
            <a:normAutofit/>
          </a:bodyPr>
          <a:lstStyle/>
          <a:p>
            <a:pPr eaLnBrk="1" hangingPunct="1">
              <a:defRPr/>
            </a:pPr>
            <a:r>
              <a:rPr lang="en-US" sz="2800" b="1" dirty="0" smtClean="0">
                <a:solidFill>
                  <a:srgbClr val="00B0F0"/>
                </a:solidFill>
              </a:rPr>
              <a:t>GO College: </a:t>
            </a:r>
            <a:r>
              <a:rPr lang="en-US" sz="2800" dirty="0" smtClean="0">
                <a:solidFill>
                  <a:schemeClr val="accent1"/>
                </a:solidFill>
              </a:rPr>
              <a:t>Multiple Communities of Learning Stakeholders and Collaborators</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4248738115"/>
              </p:ext>
            </p:extLst>
          </p:nvPr>
        </p:nvGraphicFramePr>
        <p:xfrm>
          <a:off x="609600" y="1219200"/>
          <a:ext cx="7772400" cy="4846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624739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Content Placeholder 2"/>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762000" y="1219200"/>
            <a:ext cx="7707312" cy="3276600"/>
          </a:xfr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circle(in)">
                                      <p:cBhvr>
                                        <p:cTn id="7" dur="2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normAutofit/>
          </a:bodyPr>
          <a:lstStyle/>
          <a:p>
            <a:pPr algn="ctr" eaLnBrk="1" fontAlgn="auto" hangingPunct="1">
              <a:spcAft>
                <a:spcPts val="0"/>
              </a:spcAft>
              <a:defRPr/>
            </a:pPr>
            <a:r>
              <a:rPr lang="en-US" b="1" dirty="0" smtClean="0">
                <a:solidFill>
                  <a:srgbClr val="00B0F0"/>
                </a:solidFill>
              </a:rPr>
              <a:t>GO College: </a:t>
            </a:r>
            <a:r>
              <a:rPr lang="en-US" dirty="0" smtClean="0">
                <a:solidFill>
                  <a:schemeClr val="accent1"/>
                </a:solidFill>
              </a:rPr>
              <a:t>Collaboration</a:t>
            </a:r>
            <a:br>
              <a:rPr lang="en-US" dirty="0" smtClean="0">
                <a:solidFill>
                  <a:schemeClr val="accent1"/>
                </a:solidFill>
              </a:rPr>
            </a:br>
            <a:r>
              <a:rPr lang="en-US" sz="3200" dirty="0" smtClean="0">
                <a:solidFill>
                  <a:schemeClr val="accent1"/>
                </a:solidFill>
              </a:rPr>
              <a:t>Engaging the Community</a:t>
            </a:r>
            <a:endParaRPr lang="en-US" sz="3200" dirty="0">
              <a:solidFill>
                <a:schemeClr val="accent1"/>
              </a:solidFill>
            </a:endParaRPr>
          </a:p>
        </p:txBody>
      </p:sp>
      <p:sp>
        <p:nvSpPr>
          <p:cNvPr id="11266" name="Rectangle 3"/>
          <p:cNvSpPr>
            <a:spLocks noGrp="1" noChangeArrowheads="1"/>
          </p:cNvSpPr>
          <p:nvPr>
            <p:ph sz="half" idx="1"/>
          </p:nvPr>
        </p:nvSpPr>
        <p:spPr>
          <a:xfrm>
            <a:off x="609600" y="1676400"/>
            <a:ext cx="3810000" cy="3713162"/>
          </a:xfrm>
        </p:spPr>
        <p:txBody>
          <a:bodyPr>
            <a:normAutofit fontScale="92500" lnSpcReduction="10000"/>
          </a:bodyPr>
          <a:lstStyle/>
          <a:p>
            <a:pPr marL="0" indent="0" eaLnBrk="1" hangingPunct="1">
              <a:buFont typeface="Arial" charset="0"/>
              <a:buChar char="•"/>
            </a:pPr>
            <a:r>
              <a:rPr lang="en-US" sz="2000" dirty="0" smtClean="0"/>
              <a:t>Community events</a:t>
            </a:r>
          </a:p>
          <a:p>
            <a:pPr marL="0" indent="0" eaLnBrk="1" hangingPunct="1">
              <a:buNone/>
            </a:pPr>
            <a:endParaRPr lang="en-US" sz="2000" dirty="0" smtClean="0"/>
          </a:p>
          <a:p>
            <a:pPr marL="0" indent="0" eaLnBrk="1" hangingPunct="1">
              <a:buFont typeface="Arial" charset="0"/>
              <a:buChar char="•"/>
            </a:pPr>
            <a:r>
              <a:rPr lang="en-US" sz="2000" dirty="0" smtClean="0"/>
              <a:t>Churches, community leaders, businesses, parents</a:t>
            </a:r>
          </a:p>
          <a:p>
            <a:pPr marL="0" indent="0" eaLnBrk="1" hangingPunct="1">
              <a:buFont typeface="Arial" charset="0"/>
              <a:buChar char="•"/>
            </a:pPr>
            <a:endParaRPr lang="en-US" sz="2000" dirty="0" smtClean="0"/>
          </a:p>
          <a:p>
            <a:pPr marL="0" indent="0" eaLnBrk="1" hangingPunct="1">
              <a:buFont typeface="Arial" charset="0"/>
              <a:buChar char="•"/>
            </a:pPr>
            <a:r>
              <a:rPr lang="en-US" sz="2000" dirty="0" smtClean="0"/>
              <a:t>Marketing materials</a:t>
            </a:r>
          </a:p>
          <a:p>
            <a:pPr marL="0" indent="0" eaLnBrk="1" hangingPunct="1">
              <a:buFont typeface="Arial" charset="0"/>
              <a:buChar char="•"/>
            </a:pPr>
            <a:endParaRPr lang="en-US" sz="2000" dirty="0" smtClean="0"/>
          </a:p>
          <a:p>
            <a:pPr marL="0" indent="0" eaLnBrk="1" hangingPunct="1">
              <a:buFont typeface="Arial" charset="0"/>
              <a:buChar char="•"/>
            </a:pPr>
            <a:r>
              <a:rPr lang="en-US" sz="2000" dirty="0" smtClean="0"/>
              <a:t>Four press events per year</a:t>
            </a:r>
          </a:p>
          <a:p>
            <a:pPr marL="0" indent="0" eaLnBrk="1" hangingPunct="1">
              <a:buFont typeface="Arial" charset="0"/>
              <a:buChar char="•"/>
            </a:pPr>
            <a:endParaRPr lang="en-US" sz="2000" dirty="0" smtClean="0"/>
          </a:p>
          <a:p>
            <a:pPr marL="0" indent="0" eaLnBrk="1" hangingPunct="1"/>
            <a:endParaRPr lang="en-US" sz="2000" dirty="0" smtClean="0"/>
          </a:p>
          <a:p>
            <a:pPr marL="0" indent="0" eaLnBrk="1" hangingPunct="1">
              <a:buFontTx/>
              <a:buNone/>
            </a:pPr>
            <a:r>
              <a:rPr lang="en-US" dirty="0" smtClean="0"/>
              <a:t>	</a:t>
            </a:r>
          </a:p>
          <a:p>
            <a:pPr marL="0" indent="0" eaLnBrk="1" hangingPunct="1">
              <a:buFontTx/>
              <a:buNone/>
            </a:pPr>
            <a:endParaRPr lang="en-US" dirty="0" smtClean="0"/>
          </a:p>
        </p:txBody>
      </p:sp>
      <p:pic>
        <p:nvPicPr>
          <p:cNvPr id="16388" name="Content Placeholder 3"/>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728594" y="1752600"/>
            <a:ext cx="3200400" cy="2400300"/>
          </a:xfrm>
        </p:spPr>
      </p:pic>
      <p:sp>
        <p:nvSpPr>
          <p:cNvPr id="11269" name="TextBox 2"/>
          <p:cNvSpPr txBox="1">
            <a:spLocks noChangeArrowheads="1"/>
          </p:cNvSpPr>
          <p:nvPr/>
        </p:nvSpPr>
        <p:spPr bwMode="auto">
          <a:xfrm>
            <a:off x="4648200" y="4495800"/>
            <a:ext cx="3276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dirty="0"/>
              <a:t>Press Conference and Launch GO College - Erie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16388"/>
                                        </p:tgtEl>
                                        <p:attrNameLst>
                                          <p:attrName>style.visibility</p:attrName>
                                        </p:attrNameLst>
                                      </p:cBhvr>
                                      <p:to>
                                        <p:strVal val="visible"/>
                                      </p:to>
                                    </p:set>
                                    <p:anim calcmode="lin" valueType="num">
                                      <p:cBhvr>
                                        <p:cTn id="7" dur="500" fill="hold"/>
                                        <p:tgtEl>
                                          <p:spTgt spid="16388"/>
                                        </p:tgtEl>
                                        <p:attrNameLst>
                                          <p:attrName>ppt_w</p:attrName>
                                        </p:attrNameLst>
                                      </p:cBhvr>
                                      <p:tavLst>
                                        <p:tav tm="0">
                                          <p:val>
                                            <p:fltVal val="0"/>
                                          </p:val>
                                        </p:tav>
                                        <p:tav tm="100000">
                                          <p:val>
                                            <p:strVal val="#ppt_w"/>
                                          </p:val>
                                        </p:tav>
                                      </p:tavLst>
                                    </p:anim>
                                    <p:anim calcmode="lin" valueType="num">
                                      <p:cBhvr>
                                        <p:cTn id="8" dur="500" fill="hold"/>
                                        <p:tgtEl>
                                          <p:spTgt spid="16388"/>
                                        </p:tgtEl>
                                        <p:attrNameLst>
                                          <p:attrName>ppt_h</p:attrName>
                                        </p:attrNameLst>
                                      </p:cBhvr>
                                      <p:tavLst>
                                        <p:tav tm="0">
                                          <p:val>
                                            <p:fltVal val="0"/>
                                          </p:val>
                                        </p:tav>
                                        <p:tav tm="100000">
                                          <p:val>
                                            <p:strVal val="#ppt_h"/>
                                          </p:val>
                                        </p:tav>
                                      </p:tavLst>
                                    </p:anim>
                                    <p:animEffect transition="in" filter="fade">
                                      <p:cBhvr>
                                        <p:cTn id="9" dur="500"/>
                                        <p:tgtEl>
                                          <p:spTgt spid="16388"/>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1266">
                                            <p:txEl>
                                              <p:pRg st="0" end="0"/>
                                            </p:txEl>
                                          </p:spTgt>
                                        </p:tgtEl>
                                        <p:attrNameLst>
                                          <p:attrName>style.visibility</p:attrName>
                                        </p:attrNameLst>
                                      </p:cBhvr>
                                      <p:to>
                                        <p:strVal val="visible"/>
                                      </p:to>
                                    </p:set>
                                    <p:anim calcmode="lin" valueType="num">
                                      <p:cBhvr additive="base">
                                        <p:cTn id="14" dur="500" fill="hold"/>
                                        <p:tgtEl>
                                          <p:spTgt spid="11266">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126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1266">
                                            <p:txEl>
                                              <p:pRg st="2" end="2"/>
                                            </p:txEl>
                                          </p:spTgt>
                                        </p:tgtEl>
                                        <p:attrNameLst>
                                          <p:attrName>style.visibility</p:attrName>
                                        </p:attrNameLst>
                                      </p:cBhvr>
                                      <p:to>
                                        <p:strVal val="visible"/>
                                      </p:to>
                                    </p:set>
                                    <p:anim calcmode="lin" valueType="num">
                                      <p:cBhvr additive="base">
                                        <p:cTn id="20" dur="500" fill="hold"/>
                                        <p:tgtEl>
                                          <p:spTgt spid="11266">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1126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1266">
                                            <p:txEl>
                                              <p:pRg st="4" end="4"/>
                                            </p:txEl>
                                          </p:spTgt>
                                        </p:tgtEl>
                                        <p:attrNameLst>
                                          <p:attrName>style.visibility</p:attrName>
                                        </p:attrNameLst>
                                      </p:cBhvr>
                                      <p:to>
                                        <p:strVal val="visible"/>
                                      </p:to>
                                    </p:set>
                                    <p:anim calcmode="lin" valueType="num">
                                      <p:cBhvr additive="base">
                                        <p:cTn id="26" dur="500" fill="hold"/>
                                        <p:tgtEl>
                                          <p:spTgt spid="11266">
                                            <p:txEl>
                                              <p:pRg st="4" end="4"/>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1126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1266">
                                            <p:txEl>
                                              <p:pRg st="6" end="6"/>
                                            </p:txEl>
                                          </p:spTgt>
                                        </p:tgtEl>
                                        <p:attrNameLst>
                                          <p:attrName>style.visibility</p:attrName>
                                        </p:attrNameLst>
                                      </p:cBhvr>
                                      <p:to>
                                        <p:strVal val="visible"/>
                                      </p:to>
                                    </p:set>
                                    <p:anim calcmode="lin" valueType="num">
                                      <p:cBhvr additive="base">
                                        <p:cTn id="32" dur="500" fill="hold"/>
                                        <p:tgtEl>
                                          <p:spTgt spid="11266">
                                            <p:txEl>
                                              <p:pRg st="6" end="6"/>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1126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1266">
                                            <p:txEl>
                                              <p:pRg st="9" end="9"/>
                                            </p:txEl>
                                          </p:spTgt>
                                        </p:tgtEl>
                                        <p:attrNameLst>
                                          <p:attrName>style.visibility</p:attrName>
                                        </p:attrNameLst>
                                      </p:cBhvr>
                                      <p:to>
                                        <p:strVal val="visible"/>
                                      </p:to>
                                    </p:set>
                                    <p:anim calcmode="lin" valueType="num">
                                      <p:cBhvr additive="base">
                                        <p:cTn id="38" dur="500" fill="hold"/>
                                        <p:tgtEl>
                                          <p:spTgt spid="11266">
                                            <p:txEl>
                                              <p:pRg st="9" end="9"/>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11266">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4600" y="990600"/>
            <a:ext cx="4559300" cy="350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Oval 6"/>
          <p:cNvSpPr/>
          <p:nvPr/>
        </p:nvSpPr>
        <p:spPr>
          <a:xfrm>
            <a:off x="5549900" y="2819400"/>
            <a:ext cx="1524000" cy="1828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17412"/>
                                        </p:tgtEl>
                                        <p:attrNameLst>
                                          <p:attrName>style.visibility</p:attrName>
                                        </p:attrNameLst>
                                      </p:cBhvr>
                                      <p:to>
                                        <p:strVal val="visible"/>
                                      </p:to>
                                    </p:set>
                                    <p:anim calcmode="lin" valueType="num">
                                      <p:cBhvr>
                                        <p:cTn id="7" dur="1000" fill="hold"/>
                                        <p:tgtEl>
                                          <p:spTgt spid="17412"/>
                                        </p:tgtEl>
                                        <p:attrNameLst>
                                          <p:attrName>ppt_w</p:attrName>
                                        </p:attrNameLst>
                                      </p:cBhvr>
                                      <p:tavLst>
                                        <p:tav tm="0">
                                          <p:val>
                                            <p:fltVal val="0"/>
                                          </p:val>
                                        </p:tav>
                                        <p:tav tm="100000">
                                          <p:val>
                                            <p:strVal val="#ppt_w"/>
                                          </p:val>
                                        </p:tav>
                                      </p:tavLst>
                                    </p:anim>
                                    <p:anim calcmode="lin" valueType="num">
                                      <p:cBhvr>
                                        <p:cTn id="8" dur="1000" fill="hold"/>
                                        <p:tgtEl>
                                          <p:spTgt spid="17412"/>
                                        </p:tgtEl>
                                        <p:attrNameLst>
                                          <p:attrName>ppt_h</p:attrName>
                                        </p:attrNameLst>
                                      </p:cBhvr>
                                      <p:tavLst>
                                        <p:tav tm="0">
                                          <p:val>
                                            <p:fltVal val="0"/>
                                          </p:val>
                                        </p:tav>
                                        <p:tav tm="100000">
                                          <p:val>
                                            <p:strVal val="#ppt_h"/>
                                          </p:val>
                                        </p:tav>
                                      </p:tavLst>
                                    </p:anim>
                                    <p:anim calcmode="lin" valueType="num">
                                      <p:cBhvr>
                                        <p:cTn id="9" dur="1000" fill="hold"/>
                                        <p:tgtEl>
                                          <p:spTgt spid="17412"/>
                                        </p:tgtEl>
                                        <p:attrNameLst>
                                          <p:attrName>style.rotation</p:attrName>
                                        </p:attrNameLst>
                                      </p:cBhvr>
                                      <p:tavLst>
                                        <p:tav tm="0">
                                          <p:val>
                                            <p:fltVal val="90"/>
                                          </p:val>
                                        </p:tav>
                                        <p:tav tm="100000">
                                          <p:val>
                                            <p:fltVal val="0"/>
                                          </p:val>
                                        </p:tav>
                                      </p:tavLst>
                                    </p:anim>
                                    <p:animEffect transition="in" filter="fade">
                                      <p:cBhvr>
                                        <p:cTn id="10" dur="1000"/>
                                        <p:tgtEl>
                                          <p:spTgt spid="1741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914400"/>
          </a:xfrm>
        </p:spPr>
        <p:txBody>
          <a:bodyPr>
            <a:normAutofit fontScale="90000"/>
          </a:bodyPr>
          <a:lstStyle/>
          <a:p>
            <a:r>
              <a:rPr lang="en-US" b="1" dirty="0" smtClean="0">
                <a:solidFill>
                  <a:srgbClr val="00B0F0"/>
                </a:solidFill>
              </a:rPr>
              <a:t>GO College: </a:t>
            </a:r>
            <a:r>
              <a:rPr lang="en-US" dirty="0" smtClean="0"/>
              <a:t>The Evaluation</a:t>
            </a:r>
            <a:br>
              <a:rPr lang="en-US" dirty="0" smtClean="0"/>
            </a:br>
            <a:r>
              <a:rPr lang="en-US" sz="3600" dirty="0" smtClean="0"/>
              <a:t>A Personal Journey</a:t>
            </a:r>
            <a:endParaRPr lang="en-US" sz="3600" dirty="0"/>
          </a:p>
        </p:txBody>
      </p:sp>
      <p:sp>
        <p:nvSpPr>
          <p:cNvPr id="3" name="Content Placeholder 2"/>
          <p:cNvSpPr>
            <a:spLocks noGrp="1"/>
          </p:cNvSpPr>
          <p:nvPr>
            <p:ph idx="1"/>
          </p:nvPr>
        </p:nvSpPr>
        <p:spPr>
          <a:xfrm>
            <a:off x="457200" y="1219200"/>
            <a:ext cx="8229600" cy="4572000"/>
          </a:xfrm>
        </p:spPr>
        <p:txBody>
          <a:bodyPr>
            <a:normAutofit fontScale="40000" lnSpcReduction="20000"/>
          </a:bodyPr>
          <a:lstStyle/>
          <a:p>
            <a:r>
              <a:rPr lang="en-US" sz="4900" dirty="0" smtClean="0"/>
              <a:t>Contractor </a:t>
            </a:r>
            <a:r>
              <a:rPr lang="en-US" sz="4900" dirty="0"/>
              <a:t>Project Director   (National Evaluation of Student Support Services,  National Evaluation of Talent Search, TRIO  performance reporting support contracts) </a:t>
            </a:r>
          </a:p>
          <a:p>
            <a:pPr>
              <a:defRPr/>
            </a:pPr>
            <a:r>
              <a:rPr lang="en-US" sz="4900" dirty="0"/>
              <a:t>Department of Education </a:t>
            </a:r>
            <a:r>
              <a:rPr lang="en-US" sz="4900" dirty="0" smtClean="0"/>
              <a:t>as </a:t>
            </a:r>
            <a:r>
              <a:rPr lang="en-US" sz="4900" dirty="0"/>
              <a:t>Technical Monitor </a:t>
            </a:r>
            <a:endParaRPr lang="en-US" sz="4900" dirty="0" smtClean="0"/>
          </a:p>
          <a:p>
            <a:pPr lvl="1">
              <a:defRPr/>
            </a:pPr>
            <a:r>
              <a:rPr lang="en-US" sz="4100" dirty="0" smtClean="0"/>
              <a:t>Did </a:t>
            </a:r>
            <a:r>
              <a:rPr lang="en-US" sz="4100" dirty="0"/>
              <a:t>review of evaluation studies from last decade—(not  often viewed as useful or valid by practitioners----not often find positive impacts --are we asking the right questions?; how can we make studies more useful and still provide input into policy decisions </a:t>
            </a:r>
            <a:r>
              <a:rPr lang="en-US" sz="4100" dirty="0" smtClean="0"/>
              <a:t>)</a:t>
            </a:r>
          </a:p>
          <a:p>
            <a:pPr lvl="1">
              <a:defRPr/>
            </a:pPr>
            <a:r>
              <a:rPr lang="en-US" sz="4900" dirty="0" smtClean="0"/>
              <a:t>Has </a:t>
            </a:r>
            <a:r>
              <a:rPr lang="en-US" sz="4900" dirty="0"/>
              <a:t>evaluation research –overpromised in terms of validity of results and in terms of usefulness---what does lack of effects mean???) </a:t>
            </a:r>
            <a:endParaRPr lang="en-US" sz="4900" dirty="0" smtClean="0"/>
          </a:p>
          <a:p>
            <a:pPr lvl="1">
              <a:defRPr/>
            </a:pPr>
            <a:r>
              <a:rPr lang="en-US" sz="4900" dirty="0" smtClean="0"/>
              <a:t>Came </a:t>
            </a:r>
            <a:r>
              <a:rPr lang="en-US" sz="4900" dirty="0"/>
              <a:t>to see need for taking a more participatory approach involved and began  Designing Next Generation of GEAR UP studies that were developed by grantees using technical assistance from RTI –use traditional models of evaluation</a:t>
            </a:r>
          </a:p>
          <a:p>
            <a:pPr lvl="1">
              <a:defRPr/>
            </a:pPr>
            <a:endParaRPr lang="en-US" dirty="0"/>
          </a:p>
          <a:p>
            <a:pPr>
              <a:defRPr/>
            </a:pPr>
            <a:endParaRPr lang="en-US" dirty="0"/>
          </a:p>
          <a:p>
            <a:endParaRPr lang="en-US" dirty="0"/>
          </a:p>
        </p:txBody>
      </p:sp>
    </p:spTree>
    <p:extLst>
      <p:ext uri="{BB962C8B-B14F-4D97-AF65-F5344CB8AC3E}">
        <p14:creationId xmlns:p14="http://schemas.microsoft.com/office/powerpoint/2010/main" val="8428376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027906"/>
          </a:xfrm>
        </p:spPr>
        <p:txBody>
          <a:bodyPr>
            <a:normAutofit fontScale="90000"/>
          </a:bodyPr>
          <a:lstStyle/>
          <a:p>
            <a:r>
              <a:rPr lang="en-US" b="1" dirty="0">
                <a:solidFill>
                  <a:srgbClr val="00B0F0"/>
                </a:solidFill>
              </a:rPr>
              <a:t>GO College: </a:t>
            </a:r>
            <a:r>
              <a:rPr lang="en-US" dirty="0" smtClean="0"/>
              <a:t>Internal or External Evaluation?</a:t>
            </a:r>
            <a:r>
              <a:rPr lang="en-US" dirty="0"/>
              <a:t/>
            </a:r>
            <a:br>
              <a:rPr lang="en-US" dirty="0"/>
            </a:br>
            <a:endParaRPr lang="en-US" dirty="0"/>
          </a:p>
        </p:txBody>
      </p:sp>
      <p:sp>
        <p:nvSpPr>
          <p:cNvPr id="3" name="Content Placeholder 2"/>
          <p:cNvSpPr>
            <a:spLocks noGrp="1"/>
          </p:cNvSpPr>
          <p:nvPr>
            <p:ph idx="1"/>
          </p:nvPr>
        </p:nvSpPr>
        <p:spPr>
          <a:xfrm>
            <a:off x="533400" y="1524000"/>
            <a:ext cx="8229600" cy="4572000"/>
          </a:xfrm>
        </p:spPr>
        <p:txBody>
          <a:bodyPr>
            <a:normAutofit fontScale="70000" lnSpcReduction="20000"/>
          </a:bodyPr>
          <a:lstStyle/>
          <a:p>
            <a:r>
              <a:rPr lang="en-US" sz="3200" dirty="0" smtClean="0"/>
              <a:t>External </a:t>
            </a:r>
            <a:r>
              <a:rPr lang="en-US" sz="3200" dirty="0"/>
              <a:t>evaluation required—for I-3 Validation studies using traditional methods meeting What Works Clearinghouse criteria as much as possible—model of validate and then scale up if find positive </a:t>
            </a:r>
            <a:r>
              <a:rPr lang="en-US" sz="3200" dirty="0" smtClean="0"/>
              <a:t>effects</a:t>
            </a:r>
          </a:p>
          <a:p>
            <a:r>
              <a:rPr lang="en-US" sz="3200" i="1" dirty="0" smtClean="0"/>
              <a:t>“The </a:t>
            </a:r>
            <a:r>
              <a:rPr lang="en-US" sz="3200" i="1" dirty="0"/>
              <a:t>dilemma of whether to use external or internal evaluation is as false as that between qualitative and quantitative methods. The solution is always to use the best of both, not just one or the other” (Michael Scriven</a:t>
            </a:r>
            <a:r>
              <a:rPr lang="en-US" sz="3200" i="1" dirty="0" smtClean="0"/>
              <a:t>)</a:t>
            </a:r>
          </a:p>
          <a:p>
            <a:r>
              <a:rPr lang="en-US" sz="3200" dirty="0" smtClean="0"/>
              <a:t>COE-I3—Go-College </a:t>
            </a:r>
            <a:r>
              <a:rPr lang="en-US" sz="3200" dirty="0"/>
              <a:t>Collaborative grant is using both approaches— working collaboratively with ETS and their sub-contractor Brown—ABT is technical assistance provider—(for example,   Brown just completed random assignment of rising 9</a:t>
            </a:r>
            <a:r>
              <a:rPr lang="en-US" sz="3200" baseline="30000" dirty="0"/>
              <a:t>th</a:t>
            </a:r>
            <a:r>
              <a:rPr lang="en-US" sz="3200" dirty="0"/>
              <a:t> graders in the 6 schools based on data COE compiled and processed)</a:t>
            </a:r>
          </a:p>
          <a:p>
            <a:endParaRPr lang="en-US" dirty="0"/>
          </a:p>
        </p:txBody>
      </p:sp>
    </p:spTree>
    <p:extLst>
      <p:ext uri="{BB962C8B-B14F-4D97-AF65-F5344CB8AC3E}">
        <p14:creationId xmlns:p14="http://schemas.microsoft.com/office/powerpoint/2010/main" val="145619001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US" sz="3200" b="0" dirty="0" smtClean="0">
                <a:ln w="6350">
                  <a:noFill/>
                </a:ln>
                <a:solidFill>
                  <a:schemeClr val="accent1"/>
                </a:solidFill>
              </a:rPr>
              <a:t>Traditional </a:t>
            </a:r>
            <a:r>
              <a:rPr lang="en-US" sz="3200" b="0" dirty="0" smtClean="0">
                <a:ln w="6350">
                  <a:noFill/>
                </a:ln>
                <a:solidFill>
                  <a:srgbClr val="00B0F0"/>
                </a:solidFill>
              </a:rPr>
              <a:t>vs.</a:t>
            </a:r>
            <a:r>
              <a:rPr lang="en-US" sz="3200" b="0" dirty="0" smtClean="0">
                <a:ln w="6350">
                  <a:noFill/>
                </a:ln>
                <a:solidFill>
                  <a:schemeClr val="accent1"/>
                </a:solidFill>
              </a:rPr>
              <a:t> Empowerment Evaluation</a:t>
            </a:r>
            <a:endParaRPr lang="en-US" sz="3200" b="0" dirty="0">
              <a:ln w="6350">
                <a:noFill/>
              </a:ln>
              <a:solidFill>
                <a:schemeClr val="accent1"/>
              </a:solidFill>
            </a:endParaRPr>
          </a:p>
        </p:txBody>
      </p:sp>
      <p:sp>
        <p:nvSpPr>
          <p:cNvPr id="34820" name="Content Placeholder 3"/>
          <p:cNvSpPr>
            <a:spLocks noGrp="1"/>
          </p:cNvSpPr>
          <p:nvPr>
            <p:ph idx="1"/>
          </p:nvPr>
        </p:nvSpPr>
        <p:spPr>
          <a:xfrm>
            <a:off x="457200" y="1600200"/>
            <a:ext cx="3352800" cy="4572000"/>
          </a:xfrm>
        </p:spPr>
        <p:txBody>
          <a:bodyPr>
            <a:normAutofit/>
          </a:bodyPr>
          <a:lstStyle/>
          <a:p>
            <a:pPr marL="0" indent="0">
              <a:lnSpc>
                <a:spcPct val="80000"/>
              </a:lnSpc>
              <a:buNone/>
            </a:pPr>
            <a:r>
              <a:rPr lang="en-US" sz="2000" b="1" dirty="0" smtClean="0">
                <a:solidFill>
                  <a:srgbClr val="00B0F0"/>
                </a:solidFill>
              </a:rPr>
              <a:t>Traditional Evaluation</a:t>
            </a:r>
          </a:p>
          <a:p>
            <a:pPr marL="0" indent="0">
              <a:lnSpc>
                <a:spcPct val="80000"/>
              </a:lnSpc>
            </a:pPr>
            <a:r>
              <a:rPr lang="en-US" sz="2000" dirty="0" smtClean="0"/>
              <a:t>External</a:t>
            </a:r>
          </a:p>
          <a:p>
            <a:pPr marL="0" indent="0">
              <a:lnSpc>
                <a:spcPct val="80000"/>
              </a:lnSpc>
            </a:pPr>
            <a:r>
              <a:rPr lang="en-US" sz="2000" dirty="0" smtClean="0"/>
              <a:t>Expert</a:t>
            </a:r>
          </a:p>
          <a:p>
            <a:pPr marL="0" indent="0">
              <a:lnSpc>
                <a:spcPct val="80000"/>
              </a:lnSpc>
            </a:pPr>
            <a:r>
              <a:rPr lang="en-US" sz="2000" dirty="0" smtClean="0"/>
              <a:t>Dependency</a:t>
            </a:r>
          </a:p>
          <a:p>
            <a:pPr marL="0" indent="0">
              <a:lnSpc>
                <a:spcPct val="80000"/>
              </a:lnSpc>
            </a:pPr>
            <a:r>
              <a:rPr lang="en-US" sz="2000" dirty="0" smtClean="0"/>
              <a:t>Independent judgment</a:t>
            </a:r>
          </a:p>
          <a:p>
            <a:pPr marL="0" indent="0">
              <a:lnSpc>
                <a:spcPct val="80000"/>
              </a:lnSpc>
            </a:pPr>
            <a:r>
              <a:rPr lang="en-US" sz="2000" dirty="0" smtClean="0"/>
              <a:t>Developed when data not available to all— elite with resources to collect and skill to analyze</a:t>
            </a:r>
          </a:p>
        </p:txBody>
      </p:sp>
      <p:sp>
        <p:nvSpPr>
          <p:cNvPr id="34822" name="Content Placeholder 5"/>
          <p:cNvSpPr>
            <a:spLocks noGrp="1"/>
          </p:cNvSpPr>
          <p:nvPr>
            <p:ph sz="quarter" idx="4294967295"/>
          </p:nvPr>
        </p:nvSpPr>
        <p:spPr>
          <a:xfrm>
            <a:off x="4572000" y="1600200"/>
            <a:ext cx="4267200" cy="3017838"/>
          </a:xfrm>
        </p:spPr>
        <p:txBody>
          <a:bodyPr>
            <a:noAutofit/>
          </a:bodyPr>
          <a:lstStyle/>
          <a:p>
            <a:pPr marL="0" indent="0">
              <a:lnSpc>
                <a:spcPct val="80000"/>
              </a:lnSpc>
              <a:buNone/>
            </a:pPr>
            <a:r>
              <a:rPr lang="en-US" sz="2000" b="1" dirty="0" smtClean="0">
                <a:solidFill>
                  <a:srgbClr val="00B0F0"/>
                </a:solidFill>
              </a:rPr>
              <a:t>Empowerment Evaluation</a:t>
            </a:r>
          </a:p>
          <a:p>
            <a:pPr marL="0" indent="0">
              <a:lnSpc>
                <a:spcPct val="80000"/>
              </a:lnSpc>
            </a:pPr>
            <a:r>
              <a:rPr lang="en-US" sz="2000" dirty="0" smtClean="0"/>
              <a:t>Internal</a:t>
            </a:r>
          </a:p>
          <a:p>
            <a:pPr marL="0" indent="0">
              <a:lnSpc>
                <a:spcPct val="80000"/>
              </a:lnSpc>
            </a:pPr>
            <a:r>
              <a:rPr lang="en-US" sz="2000" dirty="0" smtClean="0"/>
              <a:t>Coach or Critical friend</a:t>
            </a:r>
          </a:p>
          <a:p>
            <a:pPr marL="0" indent="0">
              <a:lnSpc>
                <a:spcPct val="80000"/>
              </a:lnSpc>
            </a:pPr>
            <a:r>
              <a:rPr lang="en-US" sz="2000" dirty="0" smtClean="0"/>
              <a:t>Self-determination &amp; capacity building</a:t>
            </a:r>
          </a:p>
          <a:p>
            <a:pPr marL="0" indent="0">
              <a:lnSpc>
                <a:spcPct val="80000"/>
              </a:lnSpc>
            </a:pPr>
            <a:r>
              <a:rPr lang="en-US" sz="2000" dirty="0" smtClean="0"/>
              <a:t>Collaboration</a:t>
            </a:r>
          </a:p>
          <a:p>
            <a:pPr marL="0" indent="0">
              <a:lnSpc>
                <a:spcPct val="80000"/>
              </a:lnSpc>
            </a:pPr>
            <a:r>
              <a:rPr lang="en-US" sz="2000" dirty="0" smtClean="0"/>
              <a:t>Makes use of Data Revolution—internet, web, real time interactive sharing of knowledge—all publish—face book, blog, twitter</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Internal and External Evaluation Enhance Each Other</a:t>
            </a:r>
            <a:endParaRPr lang="en-US" sz="3200" dirty="0"/>
          </a:p>
        </p:txBody>
      </p:sp>
      <p:sp>
        <p:nvSpPr>
          <p:cNvPr id="3" name="Content Placeholder 2"/>
          <p:cNvSpPr>
            <a:spLocks noGrp="1"/>
          </p:cNvSpPr>
          <p:nvPr>
            <p:ph idx="1"/>
          </p:nvPr>
        </p:nvSpPr>
        <p:spPr>
          <a:xfrm>
            <a:off x="457200" y="1600200"/>
            <a:ext cx="8229600" cy="4572000"/>
          </a:xfrm>
        </p:spPr>
        <p:txBody>
          <a:bodyPr>
            <a:normAutofit/>
          </a:bodyPr>
          <a:lstStyle/>
          <a:p>
            <a:r>
              <a:rPr lang="en-US" sz="2800" dirty="0" smtClean="0"/>
              <a:t>Can </a:t>
            </a:r>
            <a:r>
              <a:rPr lang="en-US" sz="2800" dirty="0"/>
              <a:t>provide richer data set that enables more complete external </a:t>
            </a:r>
            <a:r>
              <a:rPr lang="en-US" sz="2800" dirty="0" smtClean="0"/>
              <a:t>examination</a:t>
            </a:r>
          </a:p>
          <a:p>
            <a:r>
              <a:rPr lang="en-US" sz="2800" dirty="0" smtClean="0"/>
              <a:t>External </a:t>
            </a:r>
            <a:r>
              <a:rPr lang="en-US" sz="2800" dirty="0"/>
              <a:t>reality check and quality control—keep on </a:t>
            </a:r>
            <a:r>
              <a:rPr lang="en-US" sz="2800" dirty="0" smtClean="0"/>
              <a:t>track</a:t>
            </a:r>
          </a:p>
          <a:p>
            <a:r>
              <a:rPr lang="en-US" sz="2800" dirty="0" smtClean="0"/>
              <a:t>External—help </a:t>
            </a:r>
            <a:r>
              <a:rPr lang="en-US" sz="2800" dirty="0"/>
              <a:t>question shared </a:t>
            </a:r>
            <a:r>
              <a:rPr lang="en-US" sz="2800" dirty="0" smtClean="0"/>
              <a:t>bias</a:t>
            </a:r>
          </a:p>
          <a:p>
            <a:r>
              <a:rPr lang="en-US" sz="2800" dirty="0" smtClean="0"/>
              <a:t>Coordinate </a:t>
            </a:r>
            <a:r>
              <a:rPr lang="en-US" sz="2800" dirty="0"/>
              <a:t>data </a:t>
            </a:r>
            <a:r>
              <a:rPr lang="en-US" sz="2800" dirty="0" smtClean="0"/>
              <a:t>needs</a:t>
            </a:r>
          </a:p>
          <a:p>
            <a:r>
              <a:rPr lang="en-US" sz="2800" dirty="0" smtClean="0"/>
              <a:t>Mixed methods</a:t>
            </a:r>
          </a:p>
          <a:p>
            <a:r>
              <a:rPr lang="en-US" sz="2800" dirty="0" smtClean="0"/>
              <a:t>Evaluators—co-equals—not </a:t>
            </a:r>
            <a:r>
              <a:rPr lang="en-US" sz="2800" dirty="0"/>
              <a:t>superior or servant</a:t>
            </a:r>
          </a:p>
          <a:p>
            <a:endParaRPr lang="en-US" sz="2800" dirty="0"/>
          </a:p>
        </p:txBody>
      </p:sp>
    </p:spTree>
    <p:extLst>
      <p:ext uri="{BB962C8B-B14F-4D97-AF65-F5344CB8AC3E}">
        <p14:creationId xmlns:p14="http://schemas.microsoft.com/office/powerpoint/2010/main" val="51091624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980248654"/>
              </p:ext>
            </p:extLst>
          </p:nvPr>
        </p:nvGraphicFramePr>
        <p:xfrm>
          <a:off x="31459" y="0"/>
          <a:ext cx="9112541" cy="6804025"/>
        </p:xfrm>
        <a:graphic>
          <a:graphicData uri="http://schemas.openxmlformats.org/presentationml/2006/ole">
            <mc:AlternateContent xmlns:mc="http://schemas.openxmlformats.org/markup-compatibility/2006">
              <mc:Choice xmlns:v="urn:schemas-microsoft-com:vml" Requires="v">
                <p:oleObj spid="_x0000_s63513" name="Document" r:id="rId4" imgW="9152158" imgH="7256198" progId="Word.Document.12">
                  <p:embed/>
                </p:oleObj>
              </mc:Choice>
              <mc:Fallback>
                <p:oleObj name="Document" r:id="rId4" imgW="9152158" imgH="7256198" progId="Word.Document.12">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459" y="0"/>
                        <a:ext cx="9112541" cy="6804025"/>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185456819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57200" y="76200"/>
            <a:ext cx="8229600" cy="914400"/>
          </a:xfrm>
        </p:spPr>
        <p:txBody>
          <a:bodyPr>
            <a:normAutofit/>
          </a:bodyPr>
          <a:lstStyle/>
          <a:p>
            <a:pPr eaLnBrk="1" hangingPunct="1">
              <a:defRPr/>
            </a:pPr>
            <a:r>
              <a:rPr lang="en-US" sz="3200" b="1" dirty="0" smtClean="0">
                <a:solidFill>
                  <a:srgbClr val="00B0F0"/>
                </a:solidFill>
                <a:effectLst>
                  <a:outerShdw blurRad="38100" dist="38100" dir="2700000" algn="tl">
                    <a:srgbClr val="000000">
                      <a:alpha val="43137"/>
                    </a:srgbClr>
                  </a:outerShdw>
                </a:effectLst>
              </a:rPr>
              <a:t>GO College:</a:t>
            </a:r>
            <a:r>
              <a:rPr lang="en-US" sz="3200" dirty="0" smtClean="0">
                <a:solidFill>
                  <a:schemeClr val="accent1"/>
                </a:solidFill>
                <a:effectLst>
                  <a:outerShdw blurRad="38100" dist="38100" dir="2700000" algn="tl">
                    <a:srgbClr val="000000">
                      <a:alpha val="43137"/>
                    </a:srgbClr>
                  </a:outerShdw>
                </a:effectLst>
              </a:rPr>
              <a:t> Null-Hypothesis &amp; Methods</a:t>
            </a:r>
          </a:p>
        </p:txBody>
      </p:sp>
      <p:sp>
        <p:nvSpPr>
          <p:cNvPr id="26627" name="Rectangle 4"/>
          <p:cNvSpPr>
            <a:spLocks noGrp="1" noChangeArrowheads="1"/>
          </p:cNvSpPr>
          <p:nvPr>
            <p:ph sz="half" idx="1"/>
          </p:nvPr>
        </p:nvSpPr>
        <p:spPr>
          <a:xfrm>
            <a:off x="457200" y="990600"/>
            <a:ext cx="4038600" cy="4525963"/>
          </a:xfrm>
        </p:spPr>
        <p:txBody>
          <a:bodyPr>
            <a:normAutofit fontScale="77500" lnSpcReduction="20000"/>
          </a:bodyPr>
          <a:lstStyle/>
          <a:p>
            <a:pPr marL="0" indent="0" eaLnBrk="1" hangingPunct="1">
              <a:lnSpc>
                <a:spcPct val="90000"/>
              </a:lnSpc>
              <a:buNone/>
            </a:pPr>
            <a:r>
              <a:rPr lang="en-US" sz="2800" u="sng" dirty="0" smtClean="0">
                <a:solidFill>
                  <a:srgbClr val="00B0F0"/>
                </a:solidFill>
              </a:rPr>
              <a:t>Null Hypothesis</a:t>
            </a:r>
          </a:p>
          <a:p>
            <a:pPr marL="361950" indent="-361950" eaLnBrk="1" hangingPunct="1">
              <a:lnSpc>
                <a:spcPct val="90000"/>
              </a:lnSpc>
              <a:buFont typeface="Calibri" pitchFamily="34" charset="0"/>
              <a:buAutoNum type="arabicPeriod"/>
            </a:pPr>
            <a:r>
              <a:rPr lang="en-US" sz="2000" dirty="0" smtClean="0"/>
              <a:t>Implementation of the GE-Pilot and the I-3 enhancement strategies will not be accompanied by measurable change in college readiness and college going rates over the period of study for the whole schools</a:t>
            </a:r>
          </a:p>
          <a:p>
            <a:pPr marL="361950" indent="-361950" eaLnBrk="1" hangingPunct="1">
              <a:lnSpc>
                <a:spcPct val="90000"/>
              </a:lnSpc>
              <a:buFont typeface="Calibri" pitchFamily="34" charset="0"/>
              <a:buAutoNum type="arabicPeriod"/>
            </a:pPr>
            <a:endParaRPr lang="en-US" sz="2000" dirty="0" smtClean="0"/>
          </a:p>
          <a:p>
            <a:pPr marL="361950" indent="-361950" eaLnBrk="1" hangingPunct="1">
              <a:lnSpc>
                <a:spcPct val="90000"/>
              </a:lnSpc>
              <a:buFont typeface="Calibri" pitchFamily="34" charset="0"/>
              <a:buAutoNum type="arabicPeriod"/>
            </a:pPr>
            <a:r>
              <a:rPr lang="en-US" sz="2000" dirty="0" smtClean="0"/>
              <a:t>Rising 9</a:t>
            </a:r>
            <a:r>
              <a:rPr lang="en-US" sz="2000" baseline="30000" dirty="0" smtClean="0"/>
              <a:t>th</a:t>
            </a:r>
            <a:r>
              <a:rPr lang="en-US" sz="2000" dirty="0" smtClean="0"/>
              <a:t> graders randomly assigned to participate in the more intensive learning communities will not differ in outcomes observed from those not invited to participate </a:t>
            </a:r>
          </a:p>
          <a:p>
            <a:pPr marL="361950" indent="-361950" eaLnBrk="1" hangingPunct="1">
              <a:lnSpc>
                <a:spcPct val="90000"/>
              </a:lnSpc>
              <a:buFont typeface="Calibri" pitchFamily="34" charset="0"/>
              <a:buAutoNum type="arabicPeriod"/>
            </a:pPr>
            <a:endParaRPr lang="en-US" sz="2000" dirty="0" smtClean="0"/>
          </a:p>
          <a:p>
            <a:pPr marL="361950" indent="-361950" eaLnBrk="1" hangingPunct="1">
              <a:lnSpc>
                <a:spcPct val="90000"/>
              </a:lnSpc>
              <a:buFont typeface="Calibri" pitchFamily="34" charset="0"/>
              <a:buAutoNum type="arabicPeriod"/>
            </a:pPr>
            <a:r>
              <a:rPr lang="en-US" sz="2000" dirty="0" smtClean="0"/>
              <a:t>Diverse students selected at random from ability quartiles will not differ in outcomes observed from students who volunteer for the learning communities</a:t>
            </a:r>
          </a:p>
        </p:txBody>
      </p:sp>
      <p:sp>
        <p:nvSpPr>
          <p:cNvPr id="26628" name="Rectangle 5"/>
          <p:cNvSpPr>
            <a:spLocks noGrp="1" noChangeArrowheads="1"/>
          </p:cNvSpPr>
          <p:nvPr>
            <p:ph sz="half" idx="2"/>
          </p:nvPr>
        </p:nvSpPr>
        <p:spPr>
          <a:xfrm>
            <a:off x="4648200" y="1066800"/>
            <a:ext cx="4038600" cy="4525963"/>
          </a:xfrm>
        </p:spPr>
        <p:txBody>
          <a:bodyPr>
            <a:normAutofit fontScale="77500" lnSpcReduction="20000"/>
          </a:bodyPr>
          <a:lstStyle/>
          <a:p>
            <a:pPr marL="0" indent="0" eaLnBrk="1" hangingPunct="1">
              <a:lnSpc>
                <a:spcPct val="90000"/>
              </a:lnSpc>
              <a:buNone/>
            </a:pPr>
            <a:r>
              <a:rPr lang="en-US" sz="2800" u="sng" dirty="0" smtClean="0">
                <a:solidFill>
                  <a:srgbClr val="00B0F0"/>
                </a:solidFill>
              </a:rPr>
              <a:t>Associated Methods</a:t>
            </a:r>
          </a:p>
          <a:p>
            <a:pPr marL="361950" indent="-361950" eaLnBrk="1" hangingPunct="1">
              <a:lnSpc>
                <a:spcPct val="90000"/>
              </a:lnSpc>
              <a:buFont typeface="Calibri" pitchFamily="34" charset="0"/>
              <a:buAutoNum type="arabicPeriod"/>
            </a:pPr>
            <a:r>
              <a:rPr lang="en-US" sz="2200" dirty="0" smtClean="0"/>
              <a:t>Observational study of pre and post –and comparison schools outcome trends in schools over 15 year period–Requesting data from 2000—2015—Case History—–use systems concepts—community asset  development study</a:t>
            </a:r>
          </a:p>
          <a:p>
            <a:pPr marL="361950" indent="-361950" eaLnBrk="1" hangingPunct="1">
              <a:lnSpc>
                <a:spcPct val="90000"/>
              </a:lnSpc>
              <a:buFont typeface="Calibri" pitchFamily="34" charset="0"/>
              <a:buAutoNum type="arabicPeriod"/>
            </a:pPr>
            <a:r>
              <a:rPr lang="en-US" sz="2200" dirty="0" smtClean="0"/>
              <a:t>Experimental study for purpose of understanding best way to select students and to give equal chance for scarce treatment.  Departure from usual method of TS of selection based on student and teacher interest</a:t>
            </a:r>
          </a:p>
          <a:p>
            <a:pPr marL="361950" indent="-361950" eaLnBrk="1" hangingPunct="1">
              <a:lnSpc>
                <a:spcPct val="90000"/>
              </a:lnSpc>
              <a:buFont typeface="Calibri" pitchFamily="34" charset="0"/>
              <a:buAutoNum type="arabicPeriod"/>
            </a:pPr>
            <a:r>
              <a:rPr lang="en-US" sz="2200" dirty="0" smtClean="0"/>
              <a:t>Observational  study of differences in outcomes observed in GE pilot in which students volunteered or teachers selected—method used for 10 to 12 graders</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457200" y="76200"/>
            <a:ext cx="8229600" cy="1219200"/>
          </a:xfrm>
        </p:spPr>
        <p:txBody>
          <a:bodyPr>
            <a:normAutofit/>
          </a:bodyPr>
          <a:lstStyle/>
          <a:p>
            <a:pPr eaLnBrk="1" hangingPunct="1">
              <a:defRPr/>
            </a:pPr>
            <a:r>
              <a:rPr lang="en-US" sz="3200" b="1" dirty="0" smtClean="0">
                <a:solidFill>
                  <a:srgbClr val="00B0F0"/>
                </a:solidFill>
                <a:effectLst>
                  <a:outerShdw blurRad="38100" dist="38100" dir="2700000" algn="tl">
                    <a:srgbClr val="000000">
                      <a:alpha val="43137"/>
                    </a:srgbClr>
                  </a:outerShdw>
                </a:effectLst>
              </a:rPr>
              <a:t>GO College:</a:t>
            </a:r>
            <a:r>
              <a:rPr lang="en-US" sz="3200" dirty="0" smtClean="0">
                <a:effectLst>
                  <a:outerShdw blurRad="38100" dist="38100" dir="2700000" algn="tl" rotWithShape="0">
                    <a:srgbClr val="000000">
                      <a:alpha val="43137"/>
                    </a:srgbClr>
                  </a:outerShdw>
                </a:effectLst>
              </a:rPr>
              <a:t> Confounders, Challenges and Opportunities</a:t>
            </a:r>
          </a:p>
        </p:txBody>
      </p:sp>
      <p:sp>
        <p:nvSpPr>
          <p:cNvPr id="27651" name="Rectangle 3"/>
          <p:cNvSpPr>
            <a:spLocks noGrp="1" noChangeArrowheads="1"/>
          </p:cNvSpPr>
          <p:nvPr>
            <p:ph idx="1"/>
          </p:nvPr>
        </p:nvSpPr>
        <p:spPr>
          <a:xfrm>
            <a:off x="457200" y="1295400"/>
            <a:ext cx="8229600" cy="4572000"/>
          </a:xfrm>
        </p:spPr>
        <p:txBody>
          <a:bodyPr>
            <a:normAutofit/>
          </a:bodyPr>
          <a:lstStyle/>
          <a:p>
            <a:pPr eaLnBrk="1" hangingPunct="1">
              <a:lnSpc>
                <a:spcPct val="80000"/>
              </a:lnSpc>
              <a:buFontTx/>
              <a:buChar char="o"/>
            </a:pPr>
            <a:r>
              <a:rPr lang="en-US" sz="2000" dirty="0" smtClean="0"/>
              <a:t>Dynamic Data Driven Focus---</a:t>
            </a:r>
            <a:r>
              <a:rPr lang="en-US" sz="1800" b="0" dirty="0" smtClean="0"/>
              <a:t>implies using the data to improve services on an on-going basis—intervention changes –we are  validating a  dynamic context driven adaptive reflective process not a static intervention</a:t>
            </a:r>
          </a:p>
          <a:p>
            <a:pPr eaLnBrk="1" hangingPunct="1">
              <a:lnSpc>
                <a:spcPct val="80000"/>
              </a:lnSpc>
              <a:buFontTx/>
              <a:buChar char="o"/>
            </a:pPr>
            <a:endParaRPr lang="en-US" sz="2000" dirty="0" smtClean="0"/>
          </a:p>
          <a:p>
            <a:pPr eaLnBrk="1" hangingPunct="1">
              <a:lnSpc>
                <a:spcPct val="80000"/>
              </a:lnSpc>
              <a:buFontTx/>
              <a:buChar char="o"/>
            </a:pPr>
            <a:r>
              <a:rPr lang="en-US" sz="2000" dirty="0" smtClean="0"/>
              <a:t>Community Initiative and Collaborative </a:t>
            </a:r>
            <a:r>
              <a:rPr lang="en-US" sz="2000" b="0" dirty="0" smtClean="0"/>
              <a:t>data use by all stakeholders </a:t>
            </a:r>
            <a:r>
              <a:rPr lang="en-US" sz="1800" b="0" dirty="0" smtClean="0"/>
              <a:t>lends project to involve internal reflection and self evaluation</a:t>
            </a:r>
          </a:p>
          <a:p>
            <a:pPr eaLnBrk="1" hangingPunct="1">
              <a:lnSpc>
                <a:spcPct val="80000"/>
              </a:lnSpc>
              <a:buFontTx/>
              <a:buChar char="o"/>
            </a:pPr>
            <a:endParaRPr lang="en-US" sz="2000" dirty="0" smtClean="0"/>
          </a:p>
          <a:p>
            <a:pPr eaLnBrk="1" hangingPunct="1">
              <a:lnSpc>
                <a:spcPct val="80000"/>
              </a:lnSpc>
              <a:buFontTx/>
              <a:buChar char="o"/>
            </a:pPr>
            <a:r>
              <a:rPr lang="en-US" sz="2000" dirty="0" smtClean="0"/>
              <a:t>Fast Changing Context---</a:t>
            </a:r>
            <a:r>
              <a:rPr lang="en-US" sz="2000" b="0" dirty="0" smtClean="0"/>
              <a:t>examples --</a:t>
            </a:r>
            <a:r>
              <a:rPr lang="en-US" sz="1700" b="0" dirty="0" smtClean="0"/>
              <a:t>Severe cutbacks to schools in districts, US presidential challenge to be first in degrees, data use change, no community college in ERIE and recently voted down, 55 000 degrees-Louisville, ACT collaboration</a:t>
            </a:r>
          </a:p>
          <a:p>
            <a:pPr eaLnBrk="1" hangingPunct="1">
              <a:lnSpc>
                <a:spcPct val="80000"/>
              </a:lnSpc>
              <a:buFontTx/>
              <a:buChar char="o"/>
            </a:pPr>
            <a:endParaRPr lang="en-US" sz="1700" dirty="0" smtClean="0"/>
          </a:p>
          <a:p>
            <a:pPr eaLnBrk="1" hangingPunct="1">
              <a:lnSpc>
                <a:spcPct val="80000"/>
              </a:lnSpc>
              <a:buFontTx/>
              <a:buChar char="o"/>
            </a:pPr>
            <a:r>
              <a:rPr lang="en-US" sz="1800" dirty="0" smtClean="0"/>
              <a:t>Whole School and Previous Other services </a:t>
            </a:r>
            <a:r>
              <a:rPr lang="en-US" sz="1800" b="0" i="1" dirty="0" smtClean="0"/>
              <a:t>received before and during—Talent Search—GE-Pilot—I-3—Others-limits contrasts and meaningful counterfactuals</a:t>
            </a:r>
          </a:p>
          <a:p>
            <a:pPr eaLnBrk="1" hangingPunct="1"/>
            <a:endParaRPr lang="en-US" dirty="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457200" y="0"/>
            <a:ext cx="8229600" cy="1219200"/>
          </a:xfrm>
        </p:spPr>
        <p:txBody>
          <a:bodyPr>
            <a:normAutofit/>
          </a:bodyPr>
          <a:lstStyle/>
          <a:p>
            <a:pPr eaLnBrk="1" hangingPunct="1">
              <a:defRPr/>
            </a:pPr>
            <a:r>
              <a:rPr lang="en-US" sz="3200" b="1" dirty="0" smtClean="0">
                <a:solidFill>
                  <a:srgbClr val="00B0F0"/>
                </a:solidFill>
              </a:rPr>
              <a:t>Go-College:</a:t>
            </a:r>
            <a:r>
              <a:rPr lang="en-US" sz="3200" dirty="0" smtClean="0"/>
              <a:t> Collaborative –Process of Participatory Action &amp; Change</a:t>
            </a:r>
          </a:p>
        </p:txBody>
      </p:sp>
      <p:pic>
        <p:nvPicPr>
          <p:cNvPr id="28675" name="Content Placeholder 6"/>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838200" y="1146968"/>
            <a:ext cx="7413625" cy="4572000"/>
          </a:xfrm>
        </p:spPr>
      </p:pic>
      <p:sp>
        <p:nvSpPr>
          <p:cNvPr id="28676" name="Down Arrow 3"/>
          <p:cNvSpPr>
            <a:spLocks noChangeArrowheads="1"/>
          </p:cNvSpPr>
          <p:nvPr/>
        </p:nvSpPr>
        <p:spPr bwMode="auto">
          <a:xfrm>
            <a:off x="990600" y="2971800"/>
            <a:ext cx="182563" cy="822325"/>
          </a:xfrm>
          <a:prstGeom prst="downArrow">
            <a:avLst>
              <a:gd name="adj1" fmla="val 50000"/>
              <a:gd name="adj2" fmla="val 50048"/>
            </a:avLst>
          </a:prstGeom>
          <a:solidFill>
            <a:schemeClr val="accent1"/>
          </a:solidFill>
          <a:ln w="9525" algn="ctr">
            <a:solidFill>
              <a:schemeClr val="tx1"/>
            </a:solidFill>
            <a:round/>
            <a:headEnd/>
            <a:tailEnd/>
          </a:ln>
        </p:spPr>
        <p:txBody>
          <a:bodyPr/>
          <a:lstStyle/>
          <a:p>
            <a:endParaRPr lang="en-US" dirty="0"/>
          </a:p>
        </p:txBody>
      </p:sp>
      <p:sp>
        <p:nvSpPr>
          <p:cNvPr id="28677" name="Down Arrow 4"/>
          <p:cNvSpPr>
            <a:spLocks noChangeArrowheads="1"/>
          </p:cNvSpPr>
          <p:nvPr/>
        </p:nvSpPr>
        <p:spPr bwMode="auto">
          <a:xfrm>
            <a:off x="1066800" y="4419600"/>
            <a:ext cx="182563" cy="822325"/>
          </a:xfrm>
          <a:prstGeom prst="downArrow">
            <a:avLst>
              <a:gd name="adj1" fmla="val 50000"/>
              <a:gd name="adj2" fmla="val 50048"/>
            </a:avLst>
          </a:prstGeom>
          <a:solidFill>
            <a:schemeClr val="accent1"/>
          </a:solidFill>
          <a:ln w="9525" algn="ctr">
            <a:solidFill>
              <a:schemeClr val="tx1"/>
            </a:solidFill>
            <a:round/>
            <a:headEnd/>
            <a:tailEnd/>
          </a:ln>
        </p:spPr>
        <p:txBody>
          <a:bodyPr/>
          <a:lstStyle/>
          <a:p>
            <a:endParaRPr lang="en-US" dirty="0"/>
          </a:p>
        </p:txBody>
      </p:sp>
      <p:sp>
        <p:nvSpPr>
          <p:cNvPr id="28678" name="Right Arrow 8"/>
          <p:cNvSpPr>
            <a:spLocks noChangeArrowheads="1"/>
          </p:cNvSpPr>
          <p:nvPr/>
        </p:nvSpPr>
        <p:spPr bwMode="auto">
          <a:xfrm>
            <a:off x="2743200" y="5334000"/>
            <a:ext cx="822325" cy="274638"/>
          </a:xfrm>
          <a:prstGeom prst="rightArrow">
            <a:avLst>
              <a:gd name="adj1" fmla="val 50000"/>
              <a:gd name="adj2" fmla="val 49904"/>
            </a:avLst>
          </a:prstGeom>
          <a:solidFill>
            <a:schemeClr val="accent1"/>
          </a:solidFill>
          <a:ln w="9525" algn="ctr">
            <a:solidFill>
              <a:schemeClr val="tx1"/>
            </a:solidFill>
            <a:round/>
            <a:headEnd/>
            <a:tailEnd/>
          </a:ln>
        </p:spPr>
        <p:txBody>
          <a:bodyPr/>
          <a:lstStyle/>
          <a:p>
            <a:endParaRPr lang="en-US" dirty="0"/>
          </a:p>
        </p:txBody>
      </p:sp>
      <p:sp>
        <p:nvSpPr>
          <p:cNvPr id="28679" name="Right Arrow 9"/>
          <p:cNvSpPr>
            <a:spLocks noChangeArrowheads="1"/>
          </p:cNvSpPr>
          <p:nvPr/>
        </p:nvSpPr>
        <p:spPr bwMode="auto">
          <a:xfrm>
            <a:off x="5410200" y="5334000"/>
            <a:ext cx="822325" cy="274638"/>
          </a:xfrm>
          <a:prstGeom prst="rightArrow">
            <a:avLst>
              <a:gd name="adj1" fmla="val 50000"/>
              <a:gd name="adj2" fmla="val 49904"/>
            </a:avLst>
          </a:prstGeom>
          <a:solidFill>
            <a:schemeClr val="accent1"/>
          </a:solidFill>
          <a:ln w="9525" algn="ctr">
            <a:solidFill>
              <a:schemeClr val="tx1"/>
            </a:solidFill>
            <a:round/>
            <a:headEnd/>
            <a:tailEnd/>
          </a:ln>
        </p:spPr>
        <p:txBody>
          <a:bodyPr/>
          <a:lstStyle/>
          <a:p>
            <a:endParaRPr lang="en-US" dirty="0"/>
          </a:p>
        </p:txBody>
      </p:sp>
      <p:sp>
        <p:nvSpPr>
          <p:cNvPr id="28680" name="Left-Right Arrow 11"/>
          <p:cNvSpPr>
            <a:spLocks noChangeArrowheads="1"/>
          </p:cNvSpPr>
          <p:nvPr/>
        </p:nvSpPr>
        <p:spPr bwMode="auto">
          <a:xfrm>
            <a:off x="5334000" y="3962400"/>
            <a:ext cx="1006475" cy="274638"/>
          </a:xfrm>
          <a:prstGeom prst="leftRightArrow">
            <a:avLst>
              <a:gd name="adj1" fmla="val 50000"/>
              <a:gd name="adj2" fmla="val 49966"/>
            </a:avLst>
          </a:prstGeom>
          <a:solidFill>
            <a:schemeClr val="accent1"/>
          </a:solidFill>
          <a:ln w="9525" algn="ctr">
            <a:solidFill>
              <a:schemeClr val="tx1"/>
            </a:solidFill>
            <a:round/>
            <a:headEnd/>
            <a:tailEnd/>
          </a:ln>
        </p:spPr>
        <p:txBody>
          <a:bodyPr/>
          <a:lstStyle/>
          <a:p>
            <a:endParaRPr lang="en-US" dirty="0"/>
          </a:p>
        </p:txBody>
      </p:sp>
      <p:sp>
        <p:nvSpPr>
          <p:cNvPr id="28681" name="Left-Right Arrow 13"/>
          <p:cNvSpPr>
            <a:spLocks noChangeArrowheads="1"/>
          </p:cNvSpPr>
          <p:nvPr/>
        </p:nvSpPr>
        <p:spPr bwMode="auto">
          <a:xfrm>
            <a:off x="2743200" y="3886200"/>
            <a:ext cx="1006475" cy="228600"/>
          </a:xfrm>
          <a:prstGeom prst="leftRightArrow">
            <a:avLst>
              <a:gd name="adj1" fmla="val 50000"/>
              <a:gd name="adj2" fmla="val 50041"/>
            </a:avLst>
          </a:prstGeom>
          <a:solidFill>
            <a:schemeClr val="accent1"/>
          </a:solidFill>
          <a:ln w="9525" algn="ctr">
            <a:solidFill>
              <a:schemeClr val="tx1"/>
            </a:solidFill>
            <a:round/>
            <a:headEnd/>
            <a:tailEnd/>
          </a:ln>
        </p:spPr>
        <p:txBody>
          <a:bodyPr/>
          <a:lstStyle/>
          <a:p>
            <a:endParaRPr lang="en-US" dirty="0"/>
          </a:p>
        </p:txBody>
      </p:sp>
      <p:sp>
        <p:nvSpPr>
          <p:cNvPr id="28682" name="Left-Right Arrow 14"/>
          <p:cNvSpPr>
            <a:spLocks noChangeArrowheads="1"/>
          </p:cNvSpPr>
          <p:nvPr/>
        </p:nvSpPr>
        <p:spPr bwMode="auto">
          <a:xfrm rot="-5400000">
            <a:off x="4754563" y="4694237"/>
            <a:ext cx="922338" cy="220663"/>
          </a:xfrm>
          <a:prstGeom prst="leftRightArrow">
            <a:avLst>
              <a:gd name="adj1" fmla="val 50000"/>
              <a:gd name="adj2" fmla="val 50081"/>
            </a:avLst>
          </a:prstGeom>
          <a:solidFill>
            <a:schemeClr val="accent1"/>
          </a:solidFill>
          <a:ln w="9525" algn="ctr">
            <a:solidFill>
              <a:schemeClr val="tx1"/>
            </a:solidFill>
            <a:round/>
            <a:headEnd/>
            <a:tailEnd/>
          </a:ln>
        </p:spPr>
        <p:txBody>
          <a:bodyPr/>
          <a:lstStyle/>
          <a:p>
            <a:endParaRPr lang="en-US" dirty="0"/>
          </a:p>
        </p:txBody>
      </p:sp>
      <p:sp>
        <p:nvSpPr>
          <p:cNvPr id="28683" name="Left-Right Arrow 15"/>
          <p:cNvSpPr>
            <a:spLocks noChangeArrowheads="1"/>
          </p:cNvSpPr>
          <p:nvPr/>
        </p:nvSpPr>
        <p:spPr bwMode="auto">
          <a:xfrm>
            <a:off x="5257800" y="2209800"/>
            <a:ext cx="1006475" cy="274638"/>
          </a:xfrm>
          <a:prstGeom prst="leftRightArrow">
            <a:avLst>
              <a:gd name="adj1" fmla="val 50000"/>
              <a:gd name="adj2" fmla="val 49966"/>
            </a:avLst>
          </a:prstGeom>
          <a:solidFill>
            <a:schemeClr val="accent1"/>
          </a:solidFill>
          <a:ln w="9525" algn="ctr">
            <a:solidFill>
              <a:schemeClr val="tx1"/>
            </a:solidFill>
            <a:round/>
            <a:headEnd/>
            <a:tailEnd/>
          </a:ln>
        </p:spPr>
        <p:txBody>
          <a:bodyPr/>
          <a:lstStyle/>
          <a:p>
            <a:endParaRPr lang="en-US" dirty="0"/>
          </a:p>
        </p:txBody>
      </p:sp>
      <p:sp>
        <p:nvSpPr>
          <p:cNvPr id="28684" name="Left-Right Arrow 16"/>
          <p:cNvSpPr>
            <a:spLocks noChangeArrowheads="1"/>
          </p:cNvSpPr>
          <p:nvPr/>
        </p:nvSpPr>
        <p:spPr bwMode="auto">
          <a:xfrm>
            <a:off x="2667000" y="2819400"/>
            <a:ext cx="1006475" cy="274638"/>
          </a:xfrm>
          <a:prstGeom prst="leftRightArrow">
            <a:avLst>
              <a:gd name="adj1" fmla="val 50000"/>
              <a:gd name="adj2" fmla="val 49966"/>
            </a:avLst>
          </a:prstGeom>
          <a:solidFill>
            <a:schemeClr val="accent1"/>
          </a:solidFill>
          <a:ln w="9525" algn="ctr">
            <a:solidFill>
              <a:schemeClr val="tx1"/>
            </a:solidFill>
            <a:round/>
            <a:headEnd/>
            <a:tailEnd/>
          </a:ln>
        </p:spPr>
        <p:txBody>
          <a:bodyPr/>
          <a:lstStyle/>
          <a:p>
            <a:endParaRPr lang="en-US" dirty="0"/>
          </a:p>
        </p:txBody>
      </p:sp>
      <p:sp>
        <p:nvSpPr>
          <p:cNvPr id="28685" name="Down Arrow 20"/>
          <p:cNvSpPr>
            <a:spLocks noChangeArrowheads="1"/>
          </p:cNvSpPr>
          <p:nvPr/>
        </p:nvSpPr>
        <p:spPr bwMode="auto">
          <a:xfrm rot="10800000">
            <a:off x="7772400" y="2971800"/>
            <a:ext cx="182563" cy="822325"/>
          </a:xfrm>
          <a:prstGeom prst="downArrow">
            <a:avLst>
              <a:gd name="adj1" fmla="val 50000"/>
              <a:gd name="adj2" fmla="val 50048"/>
            </a:avLst>
          </a:prstGeom>
          <a:solidFill>
            <a:schemeClr val="accent1"/>
          </a:solidFill>
          <a:ln w="9525" algn="ctr">
            <a:solidFill>
              <a:schemeClr val="tx1"/>
            </a:solidFill>
            <a:round/>
            <a:headEnd/>
            <a:tailEnd/>
          </a:ln>
        </p:spPr>
        <p:txBody>
          <a:bodyPr/>
          <a:lstStyle/>
          <a:p>
            <a:endParaRPr lang="en-US" dirty="0"/>
          </a:p>
        </p:txBody>
      </p:sp>
      <p:sp>
        <p:nvSpPr>
          <p:cNvPr id="28686" name="Down Arrow 21"/>
          <p:cNvSpPr>
            <a:spLocks noChangeArrowheads="1"/>
          </p:cNvSpPr>
          <p:nvPr/>
        </p:nvSpPr>
        <p:spPr bwMode="auto">
          <a:xfrm rot="10800000">
            <a:off x="7848600" y="4495800"/>
            <a:ext cx="182563" cy="822325"/>
          </a:xfrm>
          <a:prstGeom prst="downArrow">
            <a:avLst>
              <a:gd name="adj1" fmla="val 50000"/>
              <a:gd name="adj2" fmla="val 50048"/>
            </a:avLst>
          </a:prstGeom>
          <a:solidFill>
            <a:schemeClr val="accent1"/>
          </a:solidFill>
          <a:ln w="9525" algn="ctr">
            <a:solidFill>
              <a:schemeClr val="tx1"/>
            </a:solidFill>
            <a:round/>
            <a:headEnd/>
            <a:tailEnd/>
          </a:ln>
        </p:spPr>
        <p:txBody>
          <a:bodyPr/>
          <a:lstStyle/>
          <a:p>
            <a:endParaRPr lang="en-US" dirty="0"/>
          </a:p>
        </p:txBody>
      </p:sp>
      <p:sp>
        <p:nvSpPr>
          <p:cNvPr id="28687" name="Left-Right Arrow 22"/>
          <p:cNvSpPr>
            <a:spLocks noChangeArrowheads="1"/>
          </p:cNvSpPr>
          <p:nvPr/>
        </p:nvSpPr>
        <p:spPr bwMode="auto">
          <a:xfrm rot="-5400000">
            <a:off x="4754563" y="3322637"/>
            <a:ext cx="922338" cy="220663"/>
          </a:xfrm>
          <a:prstGeom prst="leftRightArrow">
            <a:avLst>
              <a:gd name="adj1" fmla="val 50000"/>
              <a:gd name="adj2" fmla="val 50081"/>
            </a:avLst>
          </a:prstGeom>
          <a:solidFill>
            <a:schemeClr val="accent1"/>
          </a:solidFill>
          <a:ln w="9525" algn="ctr">
            <a:solidFill>
              <a:schemeClr val="tx1"/>
            </a:solidFill>
            <a:round/>
            <a:headEnd/>
            <a:tailEnd/>
          </a:ln>
        </p:spPr>
        <p:txBody>
          <a:bodyPr/>
          <a:lstStyle/>
          <a:p>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Using Empowerment Evaluation As Internal Evaluation Tool</a:t>
            </a:r>
          </a:p>
        </p:txBody>
      </p:sp>
      <p:sp>
        <p:nvSpPr>
          <p:cNvPr id="3" name="Content Placeholder 2"/>
          <p:cNvSpPr>
            <a:spLocks noGrp="1"/>
          </p:cNvSpPr>
          <p:nvPr>
            <p:ph idx="1"/>
          </p:nvPr>
        </p:nvSpPr>
        <p:spPr>
          <a:xfrm>
            <a:off x="457200" y="1524000"/>
            <a:ext cx="8229600" cy="4572000"/>
          </a:xfrm>
        </p:spPr>
        <p:txBody>
          <a:bodyPr>
            <a:normAutofit fontScale="25000" lnSpcReduction="20000"/>
          </a:bodyPr>
          <a:lstStyle/>
          <a:p>
            <a:r>
              <a:rPr lang="en-US" sz="9600" i="1" dirty="0" smtClean="0"/>
              <a:t>Empowerment </a:t>
            </a:r>
            <a:r>
              <a:rPr lang="en-US" sz="9600" i="1" dirty="0"/>
              <a:t>evaluation is the use of evaluation concepts, techniques and findings to foster improvement and self determination.  It employs both qualitative and quantitative methodologies</a:t>
            </a:r>
            <a:r>
              <a:rPr lang="en-US" sz="9600" i="1" dirty="0" smtClean="0"/>
              <a:t>.</a:t>
            </a:r>
          </a:p>
          <a:p>
            <a:pPr marL="64008" lvl="1" indent="0">
              <a:buSzPct val="80000"/>
              <a:buNone/>
            </a:pPr>
            <a:r>
              <a:rPr lang="en-US" sz="11200" i="1" dirty="0"/>
              <a:t>	</a:t>
            </a:r>
            <a:r>
              <a:rPr lang="en-US" sz="5600" dirty="0"/>
              <a:t>Empowerment evaluation: Knowledge and Tools for Self-Assessment and </a:t>
            </a:r>
            <a:r>
              <a:rPr lang="en-US" sz="5600" dirty="0" smtClean="0"/>
              <a:t>	Accountability </a:t>
            </a:r>
            <a:r>
              <a:rPr lang="en-US" sz="5600" dirty="0"/>
              <a:t>Fetterman, Kaftaraian, and Wandersman 1996</a:t>
            </a:r>
          </a:p>
          <a:p>
            <a:pPr marL="448056" lvl="1" indent="-384048">
              <a:buSzPct val="80000"/>
              <a:buFont typeface="Wingdings 2"/>
              <a:buChar char=""/>
            </a:pPr>
            <a:r>
              <a:rPr lang="en-US" sz="9600" dirty="0" smtClean="0"/>
              <a:t>Widely-used</a:t>
            </a:r>
          </a:p>
          <a:p>
            <a:pPr marL="996696" lvl="3" indent="-384048">
              <a:buSzPct val="80000"/>
              <a:buFont typeface="Wingdings 2"/>
              <a:buChar char=""/>
            </a:pPr>
            <a:r>
              <a:rPr lang="en-US" sz="8000" dirty="0" smtClean="0"/>
              <a:t>Joint </a:t>
            </a:r>
            <a:r>
              <a:rPr lang="en-US" sz="8000" dirty="0"/>
              <a:t>Committee for Education Program Standards have included </a:t>
            </a:r>
            <a:r>
              <a:rPr lang="en-US" sz="8000" dirty="0" smtClean="0"/>
              <a:t>concepts</a:t>
            </a:r>
          </a:p>
          <a:p>
            <a:pPr marL="996696" lvl="3" indent="-384048">
              <a:buSzPct val="80000"/>
              <a:buFont typeface="Wingdings 2"/>
              <a:buChar char=""/>
            </a:pPr>
            <a:r>
              <a:rPr lang="en-US" sz="8000" dirty="0" smtClean="0"/>
              <a:t>American </a:t>
            </a:r>
            <a:r>
              <a:rPr lang="en-US" sz="8000" dirty="0"/>
              <a:t>Evaluation Association and AERA workshops </a:t>
            </a:r>
            <a:endParaRPr lang="en-US" sz="8000" dirty="0" smtClean="0"/>
          </a:p>
          <a:p>
            <a:pPr marL="996696" lvl="3" indent="-384048">
              <a:buSzPct val="80000"/>
              <a:buFont typeface="Wingdings 2"/>
              <a:buChar char=""/>
            </a:pPr>
            <a:r>
              <a:rPr lang="en-US" sz="8000" dirty="0" smtClean="0"/>
              <a:t>Public </a:t>
            </a:r>
            <a:r>
              <a:rPr lang="en-US" sz="8000" dirty="0"/>
              <a:t>Health </a:t>
            </a:r>
            <a:r>
              <a:rPr lang="en-US" sz="8000" dirty="0" smtClean="0"/>
              <a:t>Field</a:t>
            </a:r>
          </a:p>
          <a:p>
            <a:pPr marL="996696" lvl="3" indent="-384048">
              <a:buSzPct val="80000"/>
              <a:buFont typeface="Wingdings 2"/>
              <a:buChar char=""/>
            </a:pPr>
            <a:r>
              <a:rPr lang="en-US" sz="8000" dirty="0" smtClean="0"/>
              <a:t>International </a:t>
            </a:r>
            <a:r>
              <a:rPr lang="en-US" sz="8000" dirty="0"/>
              <a:t>Development </a:t>
            </a:r>
            <a:r>
              <a:rPr lang="en-US" sz="8000" dirty="0" smtClean="0"/>
              <a:t>work</a:t>
            </a:r>
          </a:p>
          <a:p>
            <a:pPr marL="996696" lvl="3" indent="-384048">
              <a:buSzPct val="80000"/>
              <a:buFont typeface="Wingdings 2"/>
              <a:buChar char=""/>
            </a:pPr>
            <a:r>
              <a:rPr lang="en-US" sz="8000" dirty="0" smtClean="0"/>
              <a:t>Education </a:t>
            </a:r>
            <a:r>
              <a:rPr lang="en-US" sz="8000" dirty="0"/>
              <a:t>school systems</a:t>
            </a:r>
          </a:p>
          <a:p>
            <a:pPr marL="64008" indent="0">
              <a:buNone/>
              <a:defRPr/>
            </a:pPr>
            <a:endParaRPr lang="en-US" dirty="0"/>
          </a:p>
          <a:p>
            <a:pPr marL="64008" indent="0">
              <a:buNone/>
              <a:defRPr/>
            </a:pPr>
            <a:r>
              <a:rPr lang="en-US" dirty="0"/>
              <a:t> </a:t>
            </a:r>
          </a:p>
          <a:p>
            <a:pPr marL="996696" lvl="3" indent="-384048">
              <a:buSzPct val="80000"/>
              <a:buFont typeface="Wingdings 2"/>
              <a:buChar char=""/>
            </a:pPr>
            <a:endParaRPr lang="en-US" dirty="0"/>
          </a:p>
          <a:p>
            <a:endParaRPr lang="en-US" dirty="0"/>
          </a:p>
        </p:txBody>
      </p:sp>
    </p:spTree>
    <p:extLst>
      <p:ext uri="{BB962C8B-B14F-4D97-AF65-F5344CB8AC3E}">
        <p14:creationId xmlns:p14="http://schemas.microsoft.com/office/powerpoint/2010/main" val="65617017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normAutofit fontScale="90000"/>
          </a:bodyPr>
          <a:lstStyle/>
          <a:p>
            <a:pPr>
              <a:defRPr/>
            </a:pPr>
            <a:r>
              <a:rPr lang="en-US" sz="3600" dirty="0" smtClean="0"/>
              <a:t>10 Key Principals of Empowerment Evaluation</a:t>
            </a:r>
            <a:r>
              <a:rPr lang="en-US" sz="2700" dirty="0" smtClean="0"/>
              <a:t>(Wandersman et. Al 2005)</a:t>
            </a:r>
            <a:endParaRPr lang="en-US" sz="2700" dirty="0"/>
          </a:p>
        </p:txBody>
      </p:sp>
      <p:sp>
        <p:nvSpPr>
          <p:cNvPr id="4" name="Content Placeholder 3"/>
          <p:cNvSpPr>
            <a:spLocks noGrp="1"/>
          </p:cNvSpPr>
          <p:nvPr>
            <p:ph idx="1"/>
          </p:nvPr>
        </p:nvSpPr>
        <p:spPr>
          <a:xfrm>
            <a:off x="381000" y="1143000"/>
            <a:ext cx="8229600" cy="4572000"/>
          </a:xfrm>
        </p:spPr>
        <p:txBody>
          <a:bodyPr>
            <a:normAutofit fontScale="92500" lnSpcReduction="20000"/>
          </a:bodyPr>
          <a:lstStyle/>
          <a:p>
            <a:pPr marL="457200" indent="-457200">
              <a:buFont typeface="+mj-lt"/>
              <a:buAutoNum type="arabicPeriod"/>
              <a:defRPr/>
            </a:pPr>
            <a:r>
              <a:rPr lang="en-US" sz="2400" dirty="0" smtClean="0">
                <a:solidFill>
                  <a:srgbClr val="00B0F0"/>
                </a:solidFill>
              </a:rPr>
              <a:t>Community Ownership</a:t>
            </a:r>
            <a:r>
              <a:rPr lang="en-US" sz="2400" dirty="0" smtClean="0"/>
              <a:t>— </a:t>
            </a:r>
            <a:r>
              <a:rPr lang="en-US" sz="2400" b="0" dirty="0" smtClean="0"/>
              <a:t>primary responsibility with organization and not outside evaluator</a:t>
            </a:r>
          </a:p>
          <a:p>
            <a:pPr marL="457200" indent="-457200">
              <a:buFont typeface="+mj-lt"/>
              <a:buAutoNum type="arabicPeriod"/>
              <a:defRPr/>
            </a:pPr>
            <a:r>
              <a:rPr lang="en-US" sz="2400" dirty="0" smtClean="0">
                <a:solidFill>
                  <a:srgbClr val="00B0F0"/>
                </a:solidFill>
              </a:rPr>
              <a:t>Inclusion</a:t>
            </a:r>
            <a:r>
              <a:rPr lang="en-US" sz="2400" dirty="0" smtClean="0"/>
              <a:t>— </a:t>
            </a:r>
            <a:r>
              <a:rPr lang="en-US" sz="2400" b="0" dirty="0" smtClean="0"/>
              <a:t>involves representation of key stakeholders</a:t>
            </a:r>
          </a:p>
          <a:p>
            <a:pPr marL="457200" indent="-457200">
              <a:buFont typeface="+mj-lt"/>
              <a:buAutoNum type="arabicPeriod"/>
              <a:defRPr/>
            </a:pPr>
            <a:r>
              <a:rPr lang="en-US" sz="2400" dirty="0" smtClean="0">
                <a:solidFill>
                  <a:srgbClr val="00B0F0"/>
                </a:solidFill>
              </a:rPr>
              <a:t>Democratic participation</a:t>
            </a:r>
            <a:r>
              <a:rPr lang="en-US" sz="2400" dirty="0" smtClean="0"/>
              <a:t>— </a:t>
            </a:r>
            <a:r>
              <a:rPr lang="en-US" sz="2400" b="0" dirty="0" smtClean="0"/>
              <a:t>highly collaborative—opportunity to voices questions—every stakeholders voice is heard</a:t>
            </a:r>
          </a:p>
          <a:p>
            <a:pPr marL="457200" indent="-457200">
              <a:buFont typeface="+mj-lt"/>
              <a:buAutoNum type="arabicPeriod"/>
              <a:defRPr/>
            </a:pPr>
            <a:r>
              <a:rPr lang="en-US" sz="2400" dirty="0" smtClean="0">
                <a:solidFill>
                  <a:srgbClr val="00B0F0"/>
                </a:solidFill>
              </a:rPr>
              <a:t>Community knowledge</a:t>
            </a:r>
            <a:r>
              <a:rPr lang="en-US" sz="2400" dirty="0" smtClean="0"/>
              <a:t>- </a:t>
            </a:r>
            <a:r>
              <a:rPr lang="en-US" sz="2400" b="0" dirty="0" smtClean="0"/>
              <a:t>promotes growth of knowledge in community—stakeholders are considered to be in the best position to understand the issues and generate solutions to problems</a:t>
            </a:r>
          </a:p>
          <a:p>
            <a:pPr marL="457200" indent="-457200">
              <a:buFont typeface="+mj-lt"/>
              <a:buAutoNum type="arabicPeriod"/>
              <a:defRPr/>
            </a:pPr>
            <a:r>
              <a:rPr lang="en-US" sz="2400" dirty="0" smtClean="0">
                <a:solidFill>
                  <a:srgbClr val="00B0F0"/>
                </a:solidFill>
              </a:rPr>
              <a:t>Evidence Based strategies</a:t>
            </a:r>
            <a:r>
              <a:rPr lang="en-US" sz="2400" dirty="0" smtClean="0"/>
              <a:t>- </a:t>
            </a:r>
            <a:r>
              <a:rPr lang="en-US" sz="2400" b="0" dirty="0" smtClean="0"/>
              <a:t>promotes use of strategies with high quality evidence—research evidence of effectiveness—evidence strategies contextualized to fit community</a:t>
            </a:r>
          </a:p>
          <a:p>
            <a:pPr>
              <a:defRPr/>
            </a:pPr>
            <a:endParaRPr lang="en-US" dirty="0" smtClean="0"/>
          </a:p>
          <a:p>
            <a:pPr>
              <a:defRPr/>
            </a:pP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457200" y="76200"/>
            <a:ext cx="8229600" cy="762000"/>
          </a:xfrm>
        </p:spPr>
        <p:txBody>
          <a:bodyPr>
            <a:normAutofit fontScale="90000"/>
          </a:bodyPr>
          <a:lstStyle/>
          <a:p>
            <a:pPr>
              <a:defRPr/>
            </a:pPr>
            <a:r>
              <a:rPr lang="en-US" sz="2400" dirty="0" smtClean="0"/>
              <a:t>10 Key Principals of Empowerment Evaluation(cont.)</a:t>
            </a:r>
            <a:endParaRPr lang="en-US" sz="2400" dirty="0"/>
          </a:p>
        </p:txBody>
      </p:sp>
      <p:sp>
        <p:nvSpPr>
          <p:cNvPr id="8" name="Content Placeholder 7"/>
          <p:cNvSpPr>
            <a:spLocks noGrp="1"/>
          </p:cNvSpPr>
          <p:nvPr>
            <p:ph idx="1"/>
          </p:nvPr>
        </p:nvSpPr>
        <p:spPr>
          <a:xfrm>
            <a:off x="381000" y="762000"/>
            <a:ext cx="8229600" cy="4572000"/>
          </a:xfrm>
        </p:spPr>
        <p:txBody>
          <a:bodyPr>
            <a:noAutofit/>
          </a:bodyPr>
          <a:lstStyle/>
          <a:p>
            <a:pPr marL="457200" indent="-457200">
              <a:buFont typeface="+mj-lt"/>
              <a:buAutoNum type="arabicPeriod" startAt="6"/>
              <a:defRPr/>
            </a:pPr>
            <a:r>
              <a:rPr lang="en-US" sz="2000" dirty="0" smtClean="0">
                <a:solidFill>
                  <a:srgbClr val="00B0F0"/>
                </a:solidFill>
              </a:rPr>
              <a:t>Accountability</a:t>
            </a:r>
            <a:r>
              <a:rPr lang="en-US" sz="2000" dirty="0" smtClean="0"/>
              <a:t>- </a:t>
            </a:r>
            <a:r>
              <a:rPr lang="en-US" sz="2000" b="0" dirty="0" smtClean="0"/>
              <a:t>provides data that can be used to determine whether a strategy has achieved its goals—negative results are used to inform change in a strategy or the selection of a new strategy for the purpose of producing better outcomes</a:t>
            </a:r>
            <a:endParaRPr lang="en-US" sz="2000" dirty="0" smtClean="0"/>
          </a:p>
          <a:p>
            <a:pPr marL="457200" indent="-457200">
              <a:buFont typeface="+mj-lt"/>
              <a:buAutoNum type="arabicPeriod" startAt="6"/>
              <a:defRPr/>
            </a:pPr>
            <a:r>
              <a:rPr lang="en-US" sz="2000" dirty="0" smtClean="0">
                <a:solidFill>
                  <a:srgbClr val="00B0F0"/>
                </a:solidFill>
              </a:rPr>
              <a:t>Improvement</a:t>
            </a:r>
            <a:r>
              <a:rPr lang="en-US" sz="2000" dirty="0" smtClean="0"/>
              <a:t>— </a:t>
            </a:r>
            <a:r>
              <a:rPr lang="en-US" sz="2000" b="0" dirty="0" smtClean="0"/>
              <a:t>Helps organizations improve strategies so that they are more likely to achieve stated goals—process and outcome evaluation (Rossi 199</a:t>
            </a:r>
            <a:r>
              <a:rPr lang="en-US" sz="2000" dirty="0" smtClean="0"/>
              <a:t>9)</a:t>
            </a:r>
          </a:p>
          <a:p>
            <a:pPr marL="457200" indent="-457200">
              <a:buFont typeface="+mj-lt"/>
              <a:buAutoNum type="arabicPeriod" startAt="6"/>
              <a:defRPr/>
            </a:pPr>
            <a:r>
              <a:rPr lang="en-US" sz="2000" dirty="0" smtClean="0">
                <a:solidFill>
                  <a:srgbClr val="00B0F0"/>
                </a:solidFill>
              </a:rPr>
              <a:t>Organizational </a:t>
            </a:r>
            <a:r>
              <a:rPr lang="en-US" sz="2000" b="0" dirty="0" smtClean="0">
                <a:solidFill>
                  <a:srgbClr val="00B0F0"/>
                </a:solidFill>
              </a:rPr>
              <a:t>learning</a:t>
            </a:r>
            <a:r>
              <a:rPr lang="en-US" sz="2000" b="0" dirty="0" smtClean="0"/>
              <a:t>—fosters a culture of learning—view positive and negative feedback as valuable information and believe that all strategies can be improved</a:t>
            </a:r>
          </a:p>
          <a:p>
            <a:pPr marL="457200" indent="-457200">
              <a:buFont typeface="+mj-lt"/>
              <a:buAutoNum type="arabicPeriod" startAt="6"/>
              <a:defRPr/>
            </a:pPr>
            <a:r>
              <a:rPr lang="en-US" sz="2000" dirty="0" smtClean="0">
                <a:solidFill>
                  <a:srgbClr val="00B0F0"/>
                </a:solidFill>
              </a:rPr>
              <a:t>Social justice</a:t>
            </a:r>
            <a:r>
              <a:rPr lang="en-US" sz="2000" dirty="0" smtClean="0"/>
              <a:t>— </a:t>
            </a:r>
            <a:r>
              <a:rPr lang="en-US" sz="2000" b="0" dirty="0" smtClean="0"/>
              <a:t>Increase capacity to reduce disparities that affect marginalized by persecution, discrimination, prejudice and intoleranc</a:t>
            </a:r>
            <a:r>
              <a:rPr lang="en-US" sz="2000" dirty="0" smtClean="0"/>
              <a:t>e</a:t>
            </a:r>
          </a:p>
          <a:p>
            <a:pPr marL="457200" indent="-457200">
              <a:buFont typeface="+mj-lt"/>
              <a:buAutoNum type="arabicPeriod" startAt="6"/>
              <a:defRPr/>
            </a:pPr>
            <a:r>
              <a:rPr lang="en-US" sz="2000" dirty="0" smtClean="0">
                <a:solidFill>
                  <a:srgbClr val="00B0F0"/>
                </a:solidFill>
              </a:rPr>
              <a:t>Capacity building</a:t>
            </a:r>
            <a:r>
              <a:rPr lang="en-US" sz="2000" dirty="0" smtClean="0"/>
              <a:t>— </a:t>
            </a:r>
            <a:r>
              <a:rPr lang="en-US" sz="2000" b="0" dirty="0" smtClean="0"/>
              <a:t>builds capacity of organizations to conduct their own evaluations, understand results and use them to continuously improve organization</a:t>
            </a:r>
          </a:p>
          <a:p>
            <a:pPr>
              <a:defRPr/>
            </a:pPr>
            <a:endParaRPr lang="en-US" sz="20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457200" y="19574"/>
            <a:ext cx="8229600" cy="1399032"/>
          </a:xfrm>
        </p:spPr>
        <p:txBody>
          <a:bodyPr>
            <a:normAutofit/>
          </a:bodyPr>
          <a:lstStyle/>
          <a:p>
            <a:pPr eaLnBrk="1" hangingPunct="1">
              <a:defRPr/>
            </a:pPr>
            <a:r>
              <a:rPr lang="en-US" sz="3200" dirty="0" smtClean="0"/>
              <a:t>Preliminary Plan of Topics for   Stakeholder Collaborative Report</a:t>
            </a:r>
          </a:p>
        </p:txBody>
      </p:sp>
      <p:sp>
        <p:nvSpPr>
          <p:cNvPr id="3" name="Content Placeholder 2"/>
          <p:cNvSpPr>
            <a:spLocks noGrp="1"/>
          </p:cNvSpPr>
          <p:nvPr>
            <p:ph idx="1"/>
          </p:nvPr>
        </p:nvSpPr>
        <p:spPr>
          <a:xfrm>
            <a:off x="457200" y="1295400"/>
            <a:ext cx="8229600" cy="4572000"/>
          </a:xfrm>
        </p:spPr>
        <p:txBody>
          <a:bodyPr>
            <a:normAutofit fontScale="77500" lnSpcReduction="20000"/>
          </a:bodyPr>
          <a:lstStyle/>
          <a:p>
            <a:pPr marL="457200" indent="-457200" eaLnBrk="1" hangingPunct="1">
              <a:buFont typeface="+mj-lt"/>
              <a:buAutoNum type="arabicPeriod"/>
              <a:defRPr/>
            </a:pPr>
            <a:r>
              <a:rPr lang="en-US" dirty="0" smtClean="0"/>
              <a:t>Ethnographic school histories: Quantitative and qualitative, outcomes assessment</a:t>
            </a:r>
          </a:p>
          <a:p>
            <a:pPr marL="457200" indent="-457200" eaLnBrk="1" hangingPunct="1">
              <a:buFont typeface="+mj-lt"/>
              <a:buAutoNum type="arabicPeriod"/>
              <a:defRPr/>
            </a:pPr>
            <a:r>
              <a:rPr lang="en-US" dirty="0" smtClean="0"/>
              <a:t>Assessment of the strategies effectiveness and recommendations for improvement (collaboration, data use, whole school, learning communities, diversity/asset based)</a:t>
            </a:r>
          </a:p>
          <a:p>
            <a:pPr marL="457200" indent="-457200" eaLnBrk="1" hangingPunct="1">
              <a:buFont typeface="+mj-lt"/>
              <a:buAutoNum type="arabicPeriod"/>
              <a:defRPr/>
            </a:pPr>
            <a:r>
              <a:rPr lang="en-US" dirty="0" smtClean="0"/>
              <a:t>Implications for Talent Search and College Access Programming </a:t>
            </a:r>
          </a:p>
          <a:p>
            <a:pPr marL="457200" indent="-457200" eaLnBrk="1" hangingPunct="1">
              <a:buFont typeface="+mj-lt"/>
              <a:buAutoNum type="arabicPeriod"/>
              <a:defRPr/>
            </a:pPr>
            <a:r>
              <a:rPr lang="en-US" dirty="0" smtClean="0"/>
              <a:t>Modeling Meeting the 2020 College Attainment goals—student contributions –data use (international, national, state, local, individual)</a:t>
            </a:r>
          </a:p>
          <a:p>
            <a:pPr marL="457200" indent="-457200" eaLnBrk="1" hangingPunct="1">
              <a:buFont typeface="+mj-lt"/>
              <a:buAutoNum type="arabicPeriod"/>
              <a:defRPr/>
            </a:pPr>
            <a:r>
              <a:rPr lang="en-US" dirty="0" smtClean="0"/>
              <a:t>Reflections on use  of  innovative empowerment evaluation tool—evaluate the evaluation tool</a:t>
            </a:r>
          </a:p>
          <a:p>
            <a:pPr eaLnBrk="1" hangingPunct="1">
              <a:defRPr/>
            </a:pPr>
            <a:endParaRPr lang="en-US"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325" y="685800"/>
            <a:ext cx="7521575" cy="762000"/>
          </a:xfrm>
        </p:spPr>
        <p:txBody>
          <a:bodyPr>
            <a:normAutofit/>
          </a:bodyPr>
          <a:lstStyle/>
          <a:p>
            <a:pPr algn="ctr" eaLnBrk="1" fontAlgn="auto" hangingPunct="1">
              <a:spcAft>
                <a:spcPts val="0"/>
              </a:spcAft>
              <a:defRPr/>
            </a:pPr>
            <a:r>
              <a:rPr lang="en-US" sz="4400" b="1" dirty="0" smtClean="0"/>
              <a:t>Questions and Answers</a:t>
            </a:r>
            <a:endParaRPr lang="en-US" sz="4400" b="1" dirty="0"/>
          </a:p>
        </p:txBody>
      </p:sp>
      <p:sp>
        <p:nvSpPr>
          <p:cNvPr id="36867" name="Content Placeholder 2"/>
          <p:cNvSpPr>
            <a:spLocks noGrp="1"/>
          </p:cNvSpPr>
          <p:nvPr>
            <p:ph idx="1"/>
          </p:nvPr>
        </p:nvSpPr>
        <p:spPr/>
        <p:txBody>
          <a:bodyPr/>
          <a:lstStyle/>
          <a:p>
            <a:pPr marL="0" indent="0" algn="ctr" eaLnBrk="1" hangingPunct="1"/>
            <a:endParaRPr lang="en-US" dirty="0" smtClean="0"/>
          </a:p>
          <a:p>
            <a:pPr marL="0" indent="0" algn="ctr" eaLnBrk="1" hangingPunct="1"/>
            <a:endParaRPr lang="en-US" dirty="0" smtClean="0"/>
          </a:p>
        </p:txBody>
      </p:sp>
      <p:pic>
        <p:nvPicPr>
          <p:cNvPr id="36868" name="Content Placeholder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981200"/>
            <a:ext cx="5735638"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Elemental</Template>
  <TotalTime>16621</TotalTime>
  <Words>1543</Words>
  <Application>Microsoft Office PowerPoint</Application>
  <PresentationFormat>On-screen Show (4:3)</PresentationFormat>
  <Paragraphs>178</Paragraphs>
  <Slides>25</Slides>
  <Notes>3</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25</vt:i4>
      </vt:variant>
    </vt:vector>
  </HeadingPairs>
  <TitlesOfParts>
    <vt:vector size="27" baseType="lpstr">
      <vt:lpstr>Verve</vt:lpstr>
      <vt:lpstr>Document</vt:lpstr>
      <vt:lpstr>Gaining Options for College Collaborative</vt:lpstr>
      <vt:lpstr>Topics</vt:lpstr>
      <vt:lpstr>Pilot Project (GE Project)</vt:lpstr>
      <vt:lpstr>GE Pilot: Project Components</vt:lpstr>
      <vt:lpstr>GE Pilot: Preliminary Findings from 1st Graduating Cohort in Louisville</vt:lpstr>
      <vt:lpstr>GO College: Investing in Innovation</vt:lpstr>
      <vt:lpstr>GO College: Project Components, Add on Model</vt:lpstr>
      <vt:lpstr>GO College: Collaboration</vt:lpstr>
      <vt:lpstr>GO College: Multiple Communities of Learning Stakeholders and Collaborators</vt:lpstr>
      <vt:lpstr>PowerPoint Presentation</vt:lpstr>
      <vt:lpstr>GO College: Collaboration Engaging the Community</vt:lpstr>
      <vt:lpstr>PowerPoint Presentation</vt:lpstr>
      <vt:lpstr>GO College: The Evaluation A Personal Journey</vt:lpstr>
      <vt:lpstr>GO College: Internal or External Evaluation? </vt:lpstr>
      <vt:lpstr>Traditional vs. Empowerment Evaluation</vt:lpstr>
      <vt:lpstr>Internal and External Evaluation Enhance Each Other</vt:lpstr>
      <vt:lpstr>PowerPoint Presentation</vt:lpstr>
      <vt:lpstr>GO College: Null-Hypothesis &amp; Methods</vt:lpstr>
      <vt:lpstr>GO College: Confounders, Challenges and Opportunities</vt:lpstr>
      <vt:lpstr>Go-College: Collaborative –Process of Participatory Action &amp; Change</vt:lpstr>
      <vt:lpstr>Using Empowerment Evaluation As Internal Evaluation Tool</vt:lpstr>
      <vt:lpstr>10 Key Principals of Empowerment Evaluation(Wandersman et. Al 2005)</vt:lpstr>
      <vt:lpstr>10 Key Principals of Empowerment Evaluation(cont.)</vt:lpstr>
      <vt:lpstr>Preliminary Plan of Topics for   Stakeholder Collaborative Report</vt:lpstr>
      <vt:lpstr>Questions and Answers</vt:lpstr>
    </vt:vector>
  </TitlesOfParts>
  <Company>COE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Education Transformation in Your Community</dc:title>
  <dc:creator>Rheanna Martinez</dc:creator>
  <cp:lastModifiedBy>stephanie.miller</cp:lastModifiedBy>
  <cp:revision>117</cp:revision>
  <cp:lastPrinted>2011-06-03T17:13:11Z</cp:lastPrinted>
  <dcterms:created xsi:type="dcterms:W3CDTF">2011-02-15T15:50:36Z</dcterms:created>
  <dcterms:modified xsi:type="dcterms:W3CDTF">2011-06-03T18:05:01Z</dcterms:modified>
</cp:coreProperties>
</file>